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ileron Ultra-Bold" panose="020B0604020202020204" charset="0"/>
      <p:regular r:id="rId22"/>
    </p:embeddedFont>
    <p:embeddedFont>
      <p:font typeface="Aileron Italics" panose="020B0604020202020204" charset="0"/>
      <p:regular r:id="rId23"/>
    </p:embeddedFont>
    <p:embeddedFont>
      <p:font typeface="Calibri" panose="020F0502020204030204" pitchFamily="34" charset="0"/>
      <p:regular r:id="rId24"/>
      <p:bold r:id="rId25"/>
      <p:italic r:id="rId26"/>
      <p:boldItalic r:id="rId27"/>
    </p:embeddedFont>
    <p:embeddedFont>
      <p:font typeface="Aileron Heavy" panose="020B0604020202020204" charset="0"/>
      <p:regular r:id="rId28"/>
    </p:embeddedFont>
    <p:embeddedFont>
      <p:font typeface="Aileron Bold" panose="020B0604020202020204" charset="0"/>
      <p:regular r:id="rId29"/>
    </p:embeddedFont>
    <p:embeddedFont>
      <p:font typeface="Aileron"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alphaModFix amt="89000"/>
            </a:blip>
            <a:stretch>
              <a:fillRect l="-48080" r="-30594"/>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sp>
        <p:nvSpPr>
          <p:cNvPr id="4" name="TextBox 4"/>
          <p:cNvSpPr txBox="1"/>
          <p:nvPr/>
        </p:nvSpPr>
        <p:spPr>
          <a:xfrm>
            <a:off x="8791935" y="4635246"/>
            <a:ext cx="9265601" cy="1235583"/>
          </a:xfrm>
          <a:prstGeom prst="rect">
            <a:avLst/>
          </a:prstGeom>
        </p:spPr>
        <p:txBody>
          <a:bodyPr lIns="0" tIns="0" rIns="0" bIns="0" rtlCol="0" anchor="t">
            <a:spAutoFit/>
          </a:bodyPr>
          <a:lstStyle/>
          <a:p>
            <a:pPr algn="ctr">
              <a:lnSpc>
                <a:spcPts val="9216"/>
              </a:lnSpc>
            </a:pPr>
            <a:r>
              <a:rPr lang="en-US" sz="9600">
                <a:solidFill>
                  <a:srgbClr val="D24378"/>
                </a:solidFill>
                <a:latin typeface="Aileron Heavy"/>
              </a:rPr>
              <a:t>Polygyny</a:t>
            </a:r>
          </a:p>
        </p:txBody>
      </p:sp>
      <p:sp>
        <p:nvSpPr>
          <p:cNvPr id="5" name="TextBox 5"/>
          <p:cNvSpPr txBox="1"/>
          <p:nvPr/>
        </p:nvSpPr>
        <p:spPr>
          <a:xfrm>
            <a:off x="8791935" y="7459914"/>
            <a:ext cx="9265601" cy="624840"/>
          </a:xfrm>
          <a:prstGeom prst="rect">
            <a:avLst/>
          </a:prstGeom>
        </p:spPr>
        <p:txBody>
          <a:bodyPr lIns="0" tIns="0" rIns="0" bIns="0" rtlCol="0" anchor="t">
            <a:spAutoFit/>
          </a:bodyPr>
          <a:lstStyle/>
          <a:p>
            <a:pPr algn="ctr">
              <a:lnSpc>
                <a:spcPts val="5040"/>
              </a:lnSpc>
            </a:pPr>
            <a:r>
              <a:rPr lang="en-US" sz="3600" spc="215">
                <a:solidFill>
                  <a:srgbClr val="D24378"/>
                </a:solidFill>
                <a:latin typeface="Aileron"/>
              </a:rPr>
              <a:t>in eHRAF World Cultures</a:t>
            </a:r>
          </a:p>
        </p:txBody>
      </p:sp>
      <p:sp>
        <p:nvSpPr>
          <p:cNvPr id="6" name="TextBox 6"/>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grpSp>
        <p:nvGrpSpPr>
          <p:cNvPr id="7" name="Group 7"/>
          <p:cNvGrpSpPr/>
          <p:nvPr/>
        </p:nvGrpSpPr>
        <p:grpSpPr>
          <a:xfrm>
            <a:off x="0" y="1028700"/>
            <a:ext cx="7142940" cy="843619"/>
            <a:chOff x="0" y="0"/>
            <a:chExt cx="9523921" cy="1124825"/>
          </a:xfrm>
        </p:grpSpPr>
        <p:sp>
          <p:nvSpPr>
            <p:cNvPr id="8" name="AutoShape 8"/>
            <p:cNvSpPr/>
            <p:nvPr/>
          </p:nvSpPr>
          <p:spPr>
            <a:xfrm>
              <a:off x="0" y="0"/>
              <a:ext cx="9523921" cy="1124825"/>
            </a:xfrm>
            <a:prstGeom prst="rect">
              <a:avLst/>
            </a:prstGeom>
            <a:solidFill>
              <a:srgbClr val="D24378"/>
            </a:solidFill>
          </p:spPr>
        </p:sp>
        <p:sp>
          <p:nvSpPr>
            <p:cNvPr id="9" name="TextBox 9"/>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375" r="-34375"/>
            </a:stretch>
          </a:blipFill>
        </p:spPr>
      </p:sp>
      <p:sp>
        <p:nvSpPr>
          <p:cNvPr id="3" name="TextBox 3"/>
          <p:cNvSpPr txBox="1"/>
          <p:nvPr/>
        </p:nvSpPr>
        <p:spPr>
          <a:xfrm>
            <a:off x="1221454" y="2060972"/>
            <a:ext cx="7549156" cy="1682750"/>
          </a:xfrm>
          <a:prstGeom prst="rect">
            <a:avLst/>
          </a:prstGeom>
        </p:spPr>
        <p:txBody>
          <a:bodyPr lIns="0" tIns="0" rIns="0" bIns="0" rtlCol="0" anchor="t">
            <a:spAutoFit/>
          </a:bodyPr>
          <a:lstStyle/>
          <a:p>
            <a:pPr>
              <a:lnSpc>
                <a:spcPts val="4480"/>
              </a:lnSpc>
            </a:pPr>
            <a:r>
              <a:rPr lang="en-US" sz="3200">
                <a:solidFill>
                  <a:srgbClr val="D24378"/>
                </a:solidFill>
                <a:latin typeface="Aileron Bold"/>
              </a:rPr>
              <a:t>Haitians (SV03)</a:t>
            </a:r>
          </a:p>
          <a:p>
            <a:pPr>
              <a:lnSpc>
                <a:spcPts val="4480"/>
              </a:lnSpc>
            </a:pPr>
            <a:r>
              <a:rPr lang="en-US" sz="3200">
                <a:solidFill>
                  <a:srgbClr val="D24378"/>
                </a:solidFill>
                <a:latin typeface="Aileron"/>
              </a:rPr>
              <a:t>Herskovits 1969: </a:t>
            </a:r>
            <a:r>
              <a:rPr lang="en-US" sz="3200">
                <a:solidFill>
                  <a:srgbClr val="D24378"/>
                </a:solidFill>
                <a:latin typeface="Aileron Italics"/>
              </a:rPr>
              <a:t>Life in a Haitian Valley</a:t>
            </a:r>
          </a:p>
          <a:p>
            <a:pPr>
              <a:lnSpc>
                <a:spcPts val="4480"/>
              </a:lnSpc>
            </a:pPr>
            <a:r>
              <a:rPr lang="en-US" sz="3200">
                <a:solidFill>
                  <a:srgbClr val="D24378"/>
                </a:solidFill>
                <a:latin typeface="Aileron Bold"/>
              </a:rPr>
              <a:t>page 115</a:t>
            </a:r>
          </a:p>
        </p:txBody>
      </p:sp>
      <p:grpSp>
        <p:nvGrpSpPr>
          <p:cNvPr id="4" name="Group 4"/>
          <p:cNvGrpSpPr/>
          <p:nvPr/>
        </p:nvGrpSpPr>
        <p:grpSpPr>
          <a:xfrm>
            <a:off x="12997683" y="-3815"/>
            <a:ext cx="5290317" cy="1490016"/>
            <a:chOff x="0" y="0"/>
            <a:chExt cx="7053756" cy="1986688"/>
          </a:xfrm>
        </p:grpSpPr>
        <p:sp>
          <p:nvSpPr>
            <p:cNvPr id="5" name="AutoShape 5"/>
            <p:cNvSpPr/>
            <p:nvPr/>
          </p:nvSpPr>
          <p:spPr>
            <a:xfrm>
              <a:off x="0" y="0"/>
              <a:ext cx="7053756" cy="1986688"/>
            </a:xfrm>
            <a:prstGeom prst="rect">
              <a:avLst/>
            </a:prstGeom>
            <a:solidFill>
              <a:srgbClr val="D24378"/>
            </a:solidFill>
          </p:spPr>
        </p:sp>
        <p:sp>
          <p:nvSpPr>
            <p:cNvPr id="6" name="TextBox 6"/>
            <p:cNvSpPr txBox="1"/>
            <p:nvPr/>
          </p:nvSpPr>
          <p:spPr>
            <a:xfrm>
              <a:off x="702223" y="370621"/>
              <a:ext cx="5649310" cy="11882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Ultra-Bold"/>
                </a:rPr>
                <a:t>NON-SORORAL POLYGYNY</a:t>
              </a:r>
            </a:p>
          </p:txBody>
        </p:sp>
      </p:grpSp>
      <p:sp>
        <p:nvSpPr>
          <p:cNvPr id="7" name="TextBox 7"/>
          <p:cNvSpPr txBox="1"/>
          <p:nvPr/>
        </p:nvSpPr>
        <p:spPr>
          <a:xfrm>
            <a:off x="175846" y="523711"/>
            <a:ext cx="8373503" cy="619125"/>
          </a:xfrm>
          <a:prstGeom prst="rect">
            <a:avLst/>
          </a:prstGeom>
        </p:spPr>
        <p:txBody>
          <a:bodyPr lIns="0" tIns="0" rIns="0" bIns="0" rtlCol="0" anchor="t">
            <a:spAutoFit/>
          </a:bodyPr>
          <a:lstStyle/>
          <a:p>
            <a:pPr algn="just">
              <a:lnSpc>
                <a:spcPts val="4800"/>
              </a:lnSpc>
            </a:pPr>
            <a:r>
              <a:rPr lang="en-US" sz="4000" spc="40">
                <a:solidFill>
                  <a:srgbClr val="D24378"/>
                </a:solidFill>
                <a:latin typeface="Aileron Bold"/>
              </a:rPr>
              <a:t>Non-sororal polygyny is common</a:t>
            </a:r>
          </a:p>
        </p:txBody>
      </p:sp>
      <p:sp>
        <p:nvSpPr>
          <p:cNvPr id="8" name="TextBox 8"/>
          <p:cNvSpPr txBox="1"/>
          <p:nvPr/>
        </p:nvSpPr>
        <p:spPr>
          <a:xfrm>
            <a:off x="1207335" y="5860392"/>
            <a:ext cx="7577392" cy="1682750"/>
          </a:xfrm>
          <a:prstGeom prst="rect">
            <a:avLst/>
          </a:prstGeom>
        </p:spPr>
        <p:txBody>
          <a:bodyPr lIns="0" tIns="0" rIns="0" bIns="0" rtlCol="0" anchor="t">
            <a:spAutoFit/>
          </a:bodyPr>
          <a:lstStyle/>
          <a:p>
            <a:pPr>
              <a:lnSpc>
                <a:spcPts val="4480"/>
              </a:lnSpc>
            </a:pPr>
            <a:r>
              <a:rPr lang="en-US" sz="3200">
                <a:solidFill>
                  <a:srgbClr val="D24378"/>
                </a:solidFill>
                <a:latin typeface="Aileron Bold"/>
              </a:rPr>
              <a:t>Kapauku (OJ29)</a:t>
            </a:r>
          </a:p>
          <a:p>
            <a:pPr>
              <a:lnSpc>
                <a:spcPts val="4480"/>
              </a:lnSpc>
            </a:pPr>
            <a:r>
              <a:rPr lang="en-US" sz="3200">
                <a:solidFill>
                  <a:srgbClr val="D24378"/>
                </a:solidFill>
                <a:latin typeface="Aileron"/>
              </a:rPr>
              <a:t>Pospisil 1963: Kapauku Papuan Economy</a:t>
            </a:r>
          </a:p>
          <a:p>
            <a:pPr>
              <a:lnSpc>
                <a:spcPts val="4480"/>
              </a:lnSpc>
            </a:pPr>
            <a:r>
              <a:rPr lang="en-US" sz="3200">
                <a:solidFill>
                  <a:srgbClr val="D24378"/>
                </a:solidFill>
                <a:latin typeface="Aileron Bold"/>
              </a:rPr>
              <a:t>page 35</a:t>
            </a:r>
          </a:p>
        </p:txBody>
      </p:sp>
      <p:grpSp>
        <p:nvGrpSpPr>
          <p:cNvPr id="9" name="Group 9"/>
          <p:cNvGrpSpPr/>
          <p:nvPr/>
        </p:nvGrpSpPr>
        <p:grpSpPr>
          <a:xfrm>
            <a:off x="299900" y="4361617"/>
            <a:ext cx="8470709" cy="990600"/>
            <a:chOff x="0" y="0"/>
            <a:chExt cx="11294279" cy="1320800"/>
          </a:xfrm>
        </p:grpSpPr>
        <p:sp>
          <p:nvSpPr>
            <p:cNvPr id="10" name="TextBox 10"/>
            <p:cNvSpPr txBox="1"/>
            <p:nvPr/>
          </p:nvSpPr>
          <p:spPr>
            <a:xfrm>
              <a:off x="0" y="224155"/>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1" name="TextBox 11"/>
            <p:cNvSpPr txBox="1"/>
            <p:nvPr/>
          </p:nvSpPr>
          <p:spPr>
            <a:xfrm>
              <a:off x="1228738" y="-66675"/>
              <a:ext cx="10065541"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https://ehrafworldcultures.yale.edu/document?id=ad05-009</a:t>
              </a:r>
            </a:p>
          </p:txBody>
        </p:sp>
      </p:grpSp>
      <p:grpSp>
        <p:nvGrpSpPr>
          <p:cNvPr id="12" name="Group 12"/>
          <p:cNvGrpSpPr/>
          <p:nvPr/>
        </p:nvGrpSpPr>
        <p:grpSpPr>
          <a:xfrm>
            <a:off x="299900" y="8130966"/>
            <a:ext cx="8470709" cy="990600"/>
            <a:chOff x="0" y="0"/>
            <a:chExt cx="11294279" cy="1320800"/>
          </a:xfrm>
        </p:grpSpPr>
        <p:sp>
          <p:nvSpPr>
            <p:cNvPr id="13" name="TextBox 13"/>
            <p:cNvSpPr txBox="1"/>
            <p:nvPr/>
          </p:nvSpPr>
          <p:spPr>
            <a:xfrm>
              <a:off x="0" y="224155"/>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4" name="TextBox 14"/>
            <p:cNvSpPr txBox="1"/>
            <p:nvPr/>
          </p:nvSpPr>
          <p:spPr>
            <a:xfrm>
              <a:off x="1228738" y="-66675"/>
              <a:ext cx="10065541"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https://ehrafworldcultures.yale.edu/document?id=oj29-005</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12997683" y="2540"/>
            <a:ext cx="5290317" cy="1032816"/>
            <a:chOff x="0" y="0"/>
            <a:chExt cx="7053756" cy="1377088"/>
          </a:xfrm>
        </p:grpSpPr>
        <p:sp>
          <p:nvSpPr>
            <p:cNvPr id="4" name="AutoShape 4"/>
            <p:cNvSpPr/>
            <p:nvPr/>
          </p:nvSpPr>
          <p:spPr>
            <a:xfrm>
              <a:off x="0" y="0"/>
              <a:ext cx="7053756" cy="1377088"/>
            </a:xfrm>
            <a:prstGeom prst="rect">
              <a:avLst/>
            </a:prstGeom>
            <a:solidFill>
              <a:srgbClr val="D24378"/>
            </a:solidFill>
          </p:spPr>
        </p:sp>
        <p:sp>
          <p:nvSpPr>
            <p:cNvPr id="5" name="TextBox 5"/>
            <p:cNvSpPr txBox="1"/>
            <p:nvPr/>
          </p:nvSpPr>
          <p:spPr>
            <a:xfrm>
              <a:off x="702223" y="370621"/>
              <a:ext cx="5649310"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Ultra-Bold"/>
                </a:rPr>
                <a:t>SORORAL POLYGYNY</a:t>
              </a:r>
            </a:p>
          </p:txBody>
        </p:sp>
      </p:grpSp>
      <p:sp>
        <p:nvSpPr>
          <p:cNvPr id="6" name="TextBox 6"/>
          <p:cNvSpPr txBox="1"/>
          <p:nvPr/>
        </p:nvSpPr>
        <p:spPr>
          <a:xfrm>
            <a:off x="175846" y="523711"/>
            <a:ext cx="7680710" cy="619125"/>
          </a:xfrm>
          <a:prstGeom prst="rect">
            <a:avLst/>
          </a:prstGeom>
        </p:spPr>
        <p:txBody>
          <a:bodyPr lIns="0" tIns="0" rIns="0" bIns="0" rtlCol="0" anchor="t">
            <a:spAutoFit/>
          </a:bodyPr>
          <a:lstStyle/>
          <a:p>
            <a:pPr algn="just">
              <a:lnSpc>
                <a:spcPts val="4800"/>
              </a:lnSpc>
            </a:pPr>
            <a:r>
              <a:rPr lang="en-US" sz="4000" spc="40">
                <a:solidFill>
                  <a:srgbClr val="D24378"/>
                </a:solidFill>
                <a:latin typeface="Aileron Bold"/>
              </a:rPr>
              <a:t>Sororal polygyny is common</a:t>
            </a:r>
          </a:p>
        </p:txBody>
      </p:sp>
      <p:sp>
        <p:nvSpPr>
          <p:cNvPr id="7" name="TextBox 7"/>
          <p:cNvSpPr txBox="1"/>
          <p:nvPr/>
        </p:nvSpPr>
        <p:spPr>
          <a:xfrm>
            <a:off x="1028700" y="2552812"/>
            <a:ext cx="7577392" cy="2251710"/>
          </a:xfrm>
          <a:prstGeom prst="rect">
            <a:avLst/>
          </a:prstGeom>
        </p:spPr>
        <p:txBody>
          <a:bodyPr lIns="0" tIns="0" rIns="0" bIns="0" rtlCol="0" anchor="t">
            <a:spAutoFit/>
          </a:bodyPr>
          <a:lstStyle/>
          <a:p>
            <a:pPr>
              <a:lnSpc>
                <a:spcPts val="4480"/>
              </a:lnSpc>
            </a:pPr>
            <a:r>
              <a:rPr lang="en-US" sz="3200">
                <a:solidFill>
                  <a:srgbClr val="D24378"/>
                </a:solidFill>
                <a:latin typeface="Aileron Bold"/>
              </a:rPr>
              <a:t>Ojibwa (NG06)</a:t>
            </a:r>
          </a:p>
          <a:p>
            <a:pPr>
              <a:lnSpc>
                <a:spcPts val="4480"/>
              </a:lnSpc>
            </a:pPr>
            <a:r>
              <a:rPr lang="en-US" sz="3200">
                <a:solidFill>
                  <a:srgbClr val="D24378"/>
                </a:solidFill>
                <a:latin typeface="Aileron"/>
              </a:rPr>
              <a:t>Skinner 1911: Notes on the Eastern Cree and Northern Saulteaux</a:t>
            </a:r>
          </a:p>
          <a:p>
            <a:pPr>
              <a:lnSpc>
                <a:spcPts val="4480"/>
              </a:lnSpc>
            </a:pPr>
            <a:r>
              <a:rPr lang="en-US" sz="3200">
                <a:solidFill>
                  <a:srgbClr val="D24378"/>
                </a:solidFill>
                <a:latin typeface="Aileron Bold"/>
              </a:rPr>
              <a:t>page 151</a:t>
            </a:r>
          </a:p>
        </p:txBody>
      </p:sp>
      <p:grpSp>
        <p:nvGrpSpPr>
          <p:cNvPr id="8" name="Group 8"/>
          <p:cNvGrpSpPr/>
          <p:nvPr/>
        </p:nvGrpSpPr>
        <p:grpSpPr>
          <a:xfrm>
            <a:off x="429295" y="5359792"/>
            <a:ext cx="8176797" cy="990600"/>
            <a:chOff x="0" y="0"/>
            <a:chExt cx="10902396" cy="1320800"/>
          </a:xfrm>
        </p:grpSpPr>
        <p:sp>
          <p:nvSpPr>
            <p:cNvPr id="9" name="TextBox 9"/>
            <p:cNvSpPr txBox="1"/>
            <p:nvPr/>
          </p:nvSpPr>
          <p:spPr>
            <a:xfrm>
              <a:off x="0" y="224155"/>
              <a:ext cx="90167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0" name="TextBox 10"/>
            <p:cNvSpPr txBox="1"/>
            <p:nvPr/>
          </p:nvSpPr>
          <p:spPr>
            <a:xfrm>
              <a:off x="1186104" y="-66675"/>
              <a:ext cx="9716292"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https://ehrafworldcultures.yale.edu/document?id=ng06-003</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375" r="-34375"/>
            </a:stretch>
          </a:blipFill>
        </p:spPr>
      </p:sp>
      <p:sp>
        <p:nvSpPr>
          <p:cNvPr id="3" name="TextBox 3"/>
          <p:cNvSpPr txBox="1"/>
          <p:nvPr/>
        </p:nvSpPr>
        <p:spPr>
          <a:xfrm>
            <a:off x="337968" y="2517744"/>
            <a:ext cx="8469134" cy="6600825"/>
          </a:xfrm>
          <a:prstGeom prst="rect">
            <a:avLst/>
          </a:prstGeom>
        </p:spPr>
        <p:txBody>
          <a:bodyPr lIns="0" tIns="0" rIns="0" bIns="0" rtlCol="0" anchor="t">
            <a:spAutoFit/>
          </a:bodyPr>
          <a:lstStyle/>
          <a:p>
            <a:pPr>
              <a:lnSpc>
                <a:spcPts val="4799"/>
              </a:lnSpc>
            </a:pPr>
            <a:r>
              <a:rPr lang="en-US" sz="3999" spc="39">
                <a:solidFill>
                  <a:srgbClr val="D24378"/>
                </a:solidFill>
                <a:latin typeface="Aileron"/>
              </a:rPr>
              <a:t>Contrast the societies with sororal and non-sororal polygyny. What differences do you see? Consider differences in living arrangements, jealousy, etc. </a:t>
            </a:r>
          </a:p>
          <a:p>
            <a:pPr>
              <a:lnSpc>
                <a:spcPts val="4799"/>
              </a:lnSpc>
            </a:pPr>
            <a:endParaRPr lang="en-US" sz="3999" spc="39">
              <a:solidFill>
                <a:srgbClr val="D24378"/>
              </a:solidFill>
              <a:latin typeface="Aileron"/>
            </a:endParaRPr>
          </a:p>
          <a:p>
            <a:pPr>
              <a:lnSpc>
                <a:spcPts val="4800"/>
              </a:lnSpc>
            </a:pPr>
            <a:r>
              <a:rPr lang="en-US" sz="4000" spc="40">
                <a:solidFill>
                  <a:srgbClr val="D24378"/>
                </a:solidFill>
                <a:latin typeface="Aileron"/>
              </a:rPr>
              <a:t>How do these differences affect the lives of those participating in these systems? Are there impediments to polygyny with different types of social systems?</a:t>
            </a:r>
          </a:p>
        </p:txBody>
      </p:sp>
      <p:sp>
        <p:nvSpPr>
          <p:cNvPr id="4" name="TextBox 4"/>
          <p:cNvSpPr txBox="1"/>
          <p:nvPr/>
        </p:nvSpPr>
        <p:spPr>
          <a:xfrm>
            <a:off x="175846" y="734301"/>
            <a:ext cx="8793378" cy="649605"/>
          </a:xfrm>
          <a:prstGeom prst="rect">
            <a:avLst/>
          </a:prstGeom>
        </p:spPr>
        <p:txBody>
          <a:bodyPr lIns="0" tIns="0" rIns="0" bIns="0" rtlCol="0" anchor="t">
            <a:spAutoFit/>
          </a:bodyPr>
          <a:lstStyle/>
          <a:p>
            <a:pPr algn="just">
              <a:lnSpc>
                <a:spcPts val="5040"/>
              </a:lnSpc>
            </a:pPr>
            <a:r>
              <a:rPr lang="en-US" sz="4200" spc="42">
                <a:solidFill>
                  <a:srgbClr val="D24378"/>
                </a:solidFill>
                <a:latin typeface="Aileron Bold"/>
              </a:rPr>
              <a:t>Discussion Part I</a:t>
            </a:r>
          </a:p>
        </p:txBody>
      </p:sp>
      <p:grpSp>
        <p:nvGrpSpPr>
          <p:cNvPr id="5" name="Group 5"/>
          <p:cNvGrpSpPr/>
          <p:nvPr/>
        </p:nvGrpSpPr>
        <p:grpSpPr>
          <a:xfrm>
            <a:off x="12997683" y="2540"/>
            <a:ext cx="5290317" cy="1032816"/>
            <a:chOff x="0" y="0"/>
            <a:chExt cx="7053756" cy="1377088"/>
          </a:xfrm>
        </p:grpSpPr>
        <p:sp>
          <p:nvSpPr>
            <p:cNvPr id="6" name="AutoShape 6"/>
            <p:cNvSpPr/>
            <p:nvPr/>
          </p:nvSpPr>
          <p:spPr>
            <a:xfrm>
              <a:off x="0" y="0"/>
              <a:ext cx="7053756" cy="1377088"/>
            </a:xfrm>
            <a:prstGeom prst="rect">
              <a:avLst/>
            </a:prstGeom>
            <a:solidFill>
              <a:srgbClr val="D24378"/>
            </a:solidFill>
          </p:spPr>
        </p:sp>
        <p:sp>
          <p:nvSpPr>
            <p:cNvPr id="7" name="TextBox 7"/>
            <p:cNvSpPr txBox="1"/>
            <p:nvPr/>
          </p:nvSpPr>
          <p:spPr>
            <a:xfrm>
              <a:off x="702223" y="370621"/>
              <a:ext cx="5649310"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POLYGYNY</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t="-12819" b="-12819"/>
            </a:stretch>
          </a:blipFill>
        </p:spPr>
      </p:sp>
      <p:grpSp>
        <p:nvGrpSpPr>
          <p:cNvPr id="3" name="Group 3"/>
          <p:cNvGrpSpPr/>
          <p:nvPr/>
        </p:nvGrpSpPr>
        <p:grpSpPr>
          <a:xfrm>
            <a:off x="12997683" y="0"/>
            <a:ext cx="5290317" cy="1490016"/>
            <a:chOff x="0" y="0"/>
            <a:chExt cx="7053756" cy="1986688"/>
          </a:xfrm>
        </p:grpSpPr>
        <p:sp>
          <p:nvSpPr>
            <p:cNvPr id="4" name="AutoShape 4"/>
            <p:cNvSpPr/>
            <p:nvPr/>
          </p:nvSpPr>
          <p:spPr>
            <a:xfrm>
              <a:off x="0" y="0"/>
              <a:ext cx="7053756" cy="1986688"/>
            </a:xfrm>
            <a:prstGeom prst="rect">
              <a:avLst/>
            </a:prstGeom>
            <a:solidFill>
              <a:srgbClr val="D24378"/>
            </a:solidFill>
          </p:spPr>
        </p:sp>
        <p:sp>
          <p:nvSpPr>
            <p:cNvPr id="5" name="TextBox 5"/>
            <p:cNvSpPr txBox="1"/>
            <p:nvPr/>
          </p:nvSpPr>
          <p:spPr>
            <a:xfrm>
              <a:off x="702223" y="370621"/>
              <a:ext cx="5649310" cy="11882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Ultra-Bold"/>
                </a:rPr>
                <a:t>NON-SORORAL LIMITED POLYGYNY</a:t>
              </a:r>
            </a:p>
          </p:txBody>
        </p:sp>
      </p:grpSp>
      <p:sp>
        <p:nvSpPr>
          <p:cNvPr id="6" name="TextBox 6"/>
          <p:cNvSpPr txBox="1"/>
          <p:nvPr/>
        </p:nvSpPr>
        <p:spPr>
          <a:xfrm>
            <a:off x="175846" y="523711"/>
            <a:ext cx="8623000" cy="619125"/>
          </a:xfrm>
          <a:prstGeom prst="rect">
            <a:avLst/>
          </a:prstGeom>
        </p:spPr>
        <p:txBody>
          <a:bodyPr lIns="0" tIns="0" rIns="0" bIns="0" rtlCol="0" anchor="t">
            <a:spAutoFit/>
          </a:bodyPr>
          <a:lstStyle/>
          <a:p>
            <a:pPr>
              <a:lnSpc>
                <a:spcPts val="4800"/>
              </a:lnSpc>
            </a:pPr>
            <a:r>
              <a:rPr lang="en-US" sz="4000" spc="40">
                <a:solidFill>
                  <a:srgbClr val="D24378"/>
                </a:solidFill>
                <a:latin typeface="Aileron Bold"/>
              </a:rPr>
              <a:t>Limited and non-sororal</a:t>
            </a:r>
          </a:p>
        </p:txBody>
      </p:sp>
      <p:sp>
        <p:nvSpPr>
          <p:cNvPr id="7" name="TextBox 7"/>
          <p:cNvSpPr txBox="1"/>
          <p:nvPr/>
        </p:nvSpPr>
        <p:spPr>
          <a:xfrm>
            <a:off x="984234" y="6196292"/>
            <a:ext cx="7577392" cy="1682750"/>
          </a:xfrm>
          <a:prstGeom prst="rect">
            <a:avLst/>
          </a:prstGeom>
        </p:spPr>
        <p:txBody>
          <a:bodyPr lIns="0" tIns="0" rIns="0" bIns="0" rtlCol="0" anchor="t">
            <a:spAutoFit/>
          </a:bodyPr>
          <a:lstStyle/>
          <a:p>
            <a:pPr>
              <a:lnSpc>
                <a:spcPts val="4480"/>
              </a:lnSpc>
            </a:pPr>
            <a:r>
              <a:rPr lang="en-US" sz="3200">
                <a:solidFill>
                  <a:srgbClr val="D24378"/>
                </a:solidFill>
                <a:latin typeface="Aileron Bold"/>
              </a:rPr>
              <a:t>Guarani (SM04)</a:t>
            </a:r>
          </a:p>
          <a:p>
            <a:pPr>
              <a:lnSpc>
                <a:spcPts val="4480"/>
              </a:lnSpc>
            </a:pPr>
            <a:r>
              <a:rPr lang="en-US" sz="3200">
                <a:solidFill>
                  <a:srgbClr val="D24378"/>
                </a:solidFill>
                <a:latin typeface="Aileron"/>
              </a:rPr>
              <a:t>Ganson 1994: Better Not Take My Manioc</a:t>
            </a:r>
          </a:p>
          <a:p>
            <a:pPr>
              <a:lnSpc>
                <a:spcPts val="4480"/>
              </a:lnSpc>
            </a:pPr>
            <a:r>
              <a:rPr lang="en-US" sz="3200">
                <a:solidFill>
                  <a:srgbClr val="D24378"/>
                </a:solidFill>
                <a:latin typeface="Aileron Bold"/>
              </a:rPr>
              <a:t>page 43</a:t>
            </a:r>
          </a:p>
        </p:txBody>
      </p:sp>
      <p:sp>
        <p:nvSpPr>
          <p:cNvPr id="8" name="TextBox 8"/>
          <p:cNvSpPr txBox="1"/>
          <p:nvPr/>
        </p:nvSpPr>
        <p:spPr>
          <a:xfrm>
            <a:off x="984234" y="1839025"/>
            <a:ext cx="7577392" cy="2251710"/>
          </a:xfrm>
          <a:prstGeom prst="rect">
            <a:avLst/>
          </a:prstGeom>
        </p:spPr>
        <p:txBody>
          <a:bodyPr lIns="0" tIns="0" rIns="0" bIns="0" rtlCol="0" anchor="t">
            <a:spAutoFit/>
          </a:bodyPr>
          <a:lstStyle/>
          <a:p>
            <a:pPr>
              <a:lnSpc>
                <a:spcPts val="4480"/>
              </a:lnSpc>
            </a:pPr>
            <a:r>
              <a:rPr lang="en-US" sz="3200">
                <a:solidFill>
                  <a:srgbClr val="D24378"/>
                </a:solidFill>
                <a:latin typeface="Aileron Bold"/>
              </a:rPr>
              <a:t>Dogon (FA16)</a:t>
            </a:r>
          </a:p>
          <a:p>
            <a:pPr>
              <a:lnSpc>
                <a:spcPts val="4480"/>
              </a:lnSpc>
            </a:pPr>
            <a:r>
              <a:rPr lang="en-US" sz="3200">
                <a:solidFill>
                  <a:srgbClr val="D24378"/>
                </a:solidFill>
                <a:latin typeface="Aileron"/>
              </a:rPr>
              <a:t>Paulme &amp; Schutze 1940. Social Organization of the Dogon</a:t>
            </a:r>
          </a:p>
          <a:p>
            <a:pPr>
              <a:lnSpc>
                <a:spcPts val="4480"/>
              </a:lnSpc>
            </a:pPr>
            <a:r>
              <a:rPr lang="en-US" sz="3200">
                <a:solidFill>
                  <a:srgbClr val="D24378"/>
                </a:solidFill>
                <a:latin typeface="Aileron Bold"/>
              </a:rPr>
              <a:t>page 330</a:t>
            </a:r>
          </a:p>
        </p:txBody>
      </p:sp>
      <p:grpSp>
        <p:nvGrpSpPr>
          <p:cNvPr id="9" name="Group 9"/>
          <p:cNvGrpSpPr/>
          <p:nvPr/>
        </p:nvGrpSpPr>
        <p:grpSpPr>
          <a:xfrm>
            <a:off x="384829" y="4646005"/>
            <a:ext cx="8176797" cy="990600"/>
            <a:chOff x="0" y="0"/>
            <a:chExt cx="10902396" cy="1320800"/>
          </a:xfrm>
        </p:grpSpPr>
        <p:sp>
          <p:nvSpPr>
            <p:cNvPr id="10" name="TextBox 10"/>
            <p:cNvSpPr txBox="1"/>
            <p:nvPr/>
          </p:nvSpPr>
          <p:spPr>
            <a:xfrm>
              <a:off x="0" y="224155"/>
              <a:ext cx="90167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1" name="TextBox 11"/>
            <p:cNvSpPr txBox="1"/>
            <p:nvPr/>
          </p:nvSpPr>
          <p:spPr>
            <a:xfrm>
              <a:off x="1186104" y="-66675"/>
              <a:ext cx="9716292"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https://ehrafworldcultures.yale.edu/document?id=fa16-002</a:t>
              </a:r>
            </a:p>
          </p:txBody>
        </p:sp>
      </p:grpSp>
      <p:grpSp>
        <p:nvGrpSpPr>
          <p:cNvPr id="12" name="Group 12"/>
          <p:cNvGrpSpPr/>
          <p:nvPr/>
        </p:nvGrpSpPr>
        <p:grpSpPr>
          <a:xfrm>
            <a:off x="384829" y="8505764"/>
            <a:ext cx="8176797" cy="990600"/>
            <a:chOff x="0" y="0"/>
            <a:chExt cx="10902396" cy="1320800"/>
          </a:xfrm>
        </p:grpSpPr>
        <p:sp>
          <p:nvSpPr>
            <p:cNvPr id="13" name="TextBox 13"/>
            <p:cNvSpPr txBox="1"/>
            <p:nvPr/>
          </p:nvSpPr>
          <p:spPr>
            <a:xfrm>
              <a:off x="0" y="224155"/>
              <a:ext cx="90167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4" name="TextBox 14"/>
            <p:cNvSpPr txBox="1"/>
            <p:nvPr/>
          </p:nvSpPr>
          <p:spPr>
            <a:xfrm>
              <a:off x="1186104" y="-66675"/>
              <a:ext cx="9716292"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https://ehrafworldcultures.yale.edu/document?id=sm04-008</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25000" r="-25000"/>
            </a:stretch>
          </a:blipFill>
        </p:spPr>
      </p:sp>
      <p:sp>
        <p:nvSpPr>
          <p:cNvPr id="3" name="TextBox 3"/>
          <p:cNvSpPr txBox="1"/>
          <p:nvPr/>
        </p:nvSpPr>
        <p:spPr>
          <a:xfrm>
            <a:off x="706281" y="2587623"/>
            <a:ext cx="7549156" cy="2251710"/>
          </a:xfrm>
          <a:prstGeom prst="rect">
            <a:avLst/>
          </a:prstGeom>
        </p:spPr>
        <p:txBody>
          <a:bodyPr lIns="0" tIns="0" rIns="0" bIns="0" rtlCol="0" anchor="t">
            <a:spAutoFit/>
          </a:bodyPr>
          <a:lstStyle/>
          <a:p>
            <a:pPr>
              <a:lnSpc>
                <a:spcPts val="4480"/>
              </a:lnSpc>
            </a:pPr>
            <a:r>
              <a:rPr lang="en-US" sz="3200">
                <a:solidFill>
                  <a:srgbClr val="D24378"/>
                </a:solidFill>
                <a:latin typeface="Aileron Bold"/>
              </a:rPr>
              <a:t>San (FX01)</a:t>
            </a:r>
          </a:p>
          <a:p>
            <a:pPr>
              <a:lnSpc>
                <a:spcPts val="4480"/>
              </a:lnSpc>
            </a:pPr>
            <a:r>
              <a:rPr lang="en-US" sz="3200">
                <a:solidFill>
                  <a:srgbClr val="D24378"/>
                </a:solidFill>
                <a:latin typeface="Aileron"/>
              </a:rPr>
              <a:t>Lee 1972: The !Kung Bushmen of Botswana</a:t>
            </a:r>
          </a:p>
          <a:p>
            <a:pPr>
              <a:lnSpc>
                <a:spcPts val="4480"/>
              </a:lnSpc>
            </a:pPr>
            <a:r>
              <a:rPr lang="en-US" sz="3200">
                <a:solidFill>
                  <a:srgbClr val="D24378"/>
                </a:solidFill>
                <a:latin typeface="Aileron Bold"/>
              </a:rPr>
              <a:t>page 358</a:t>
            </a:r>
          </a:p>
        </p:txBody>
      </p:sp>
      <p:grpSp>
        <p:nvGrpSpPr>
          <p:cNvPr id="4" name="Group 4"/>
          <p:cNvGrpSpPr/>
          <p:nvPr/>
        </p:nvGrpSpPr>
        <p:grpSpPr>
          <a:xfrm>
            <a:off x="12997683" y="0"/>
            <a:ext cx="5290317" cy="1490016"/>
            <a:chOff x="0" y="0"/>
            <a:chExt cx="7053756" cy="1986688"/>
          </a:xfrm>
        </p:grpSpPr>
        <p:sp>
          <p:nvSpPr>
            <p:cNvPr id="5" name="AutoShape 5"/>
            <p:cNvSpPr/>
            <p:nvPr/>
          </p:nvSpPr>
          <p:spPr>
            <a:xfrm>
              <a:off x="0" y="0"/>
              <a:ext cx="7053756" cy="1986688"/>
            </a:xfrm>
            <a:prstGeom prst="rect">
              <a:avLst/>
            </a:prstGeom>
            <a:solidFill>
              <a:srgbClr val="D24378"/>
            </a:solidFill>
          </p:spPr>
        </p:sp>
        <p:sp>
          <p:nvSpPr>
            <p:cNvPr id="6" name="TextBox 6"/>
            <p:cNvSpPr txBox="1"/>
            <p:nvPr/>
          </p:nvSpPr>
          <p:spPr>
            <a:xfrm>
              <a:off x="702223" y="370621"/>
              <a:ext cx="5649310" cy="11882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Ultra-Bold"/>
                </a:rPr>
                <a:t>LIMITED AND PARTLY SORORAL </a:t>
              </a:r>
            </a:p>
          </p:txBody>
        </p:sp>
      </p:grpSp>
      <p:sp>
        <p:nvSpPr>
          <p:cNvPr id="7" name="TextBox 7"/>
          <p:cNvSpPr txBox="1"/>
          <p:nvPr/>
        </p:nvSpPr>
        <p:spPr>
          <a:xfrm>
            <a:off x="392461" y="735483"/>
            <a:ext cx="8079591" cy="619125"/>
          </a:xfrm>
          <a:prstGeom prst="rect">
            <a:avLst/>
          </a:prstGeom>
        </p:spPr>
        <p:txBody>
          <a:bodyPr lIns="0" tIns="0" rIns="0" bIns="0" rtlCol="0" anchor="t">
            <a:spAutoFit/>
          </a:bodyPr>
          <a:lstStyle/>
          <a:p>
            <a:pPr algn="just">
              <a:lnSpc>
                <a:spcPts val="4800"/>
              </a:lnSpc>
            </a:pPr>
            <a:r>
              <a:rPr lang="en-US" sz="4000" spc="40">
                <a:solidFill>
                  <a:srgbClr val="D24378"/>
                </a:solidFill>
                <a:latin typeface="Aileron Bold"/>
              </a:rPr>
              <a:t>Limited and partly sororal </a:t>
            </a:r>
          </a:p>
        </p:txBody>
      </p:sp>
      <p:grpSp>
        <p:nvGrpSpPr>
          <p:cNvPr id="8" name="Group 8"/>
          <p:cNvGrpSpPr/>
          <p:nvPr/>
        </p:nvGrpSpPr>
        <p:grpSpPr>
          <a:xfrm>
            <a:off x="392461" y="5482665"/>
            <a:ext cx="8176797" cy="990600"/>
            <a:chOff x="0" y="0"/>
            <a:chExt cx="10902396" cy="1320800"/>
          </a:xfrm>
        </p:grpSpPr>
        <p:sp>
          <p:nvSpPr>
            <p:cNvPr id="9" name="TextBox 9"/>
            <p:cNvSpPr txBox="1"/>
            <p:nvPr/>
          </p:nvSpPr>
          <p:spPr>
            <a:xfrm>
              <a:off x="0" y="224155"/>
              <a:ext cx="90167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0" name="TextBox 10"/>
            <p:cNvSpPr txBox="1"/>
            <p:nvPr/>
          </p:nvSpPr>
          <p:spPr>
            <a:xfrm>
              <a:off x="1186104" y="-66675"/>
              <a:ext cx="9716292"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https://ehrafworldcultures.yale.edu/document?id=fx10-040</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586" r="-34586"/>
            </a:stretch>
          </a:blipFill>
        </p:spPr>
      </p:sp>
      <p:sp>
        <p:nvSpPr>
          <p:cNvPr id="3" name="TextBox 3"/>
          <p:cNvSpPr txBox="1"/>
          <p:nvPr/>
        </p:nvSpPr>
        <p:spPr>
          <a:xfrm>
            <a:off x="175846" y="3796585"/>
            <a:ext cx="8469134" cy="1809750"/>
          </a:xfrm>
          <a:prstGeom prst="rect">
            <a:avLst/>
          </a:prstGeom>
        </p:spPr>
        <p:txBody>
          <a:bodyPr lIns="0" tIns="0" rIns="0" bIns="0" rtlCol="0" anchor="t">
            <a:spAutoFit/>
          </a:bodyPr>
          <a:lstStyle/>
          <a:p>
            <a:pPr>
              <a:lnSpc>
                <a:spcPts val="4800"/>
              </a:lnSpc>
            </a:pPr>
            <a:r>
              <a:rPr lang="en-US" sz="4000" spc="40">
                <a:solidFill>
                  <a:srgbClr val="D24378"/>
                </a:solidFill>
                <a:latin typeface="Aileron"/>
              </a:rPr>
              <a:t>For the societies with limited polygyny, what are different factors that limit the extent of polygyny?</a:t>
            </a:r>
          </a:p>
        </p:txBody>
      </p:sp>
      <p:sp>
        <p:nvSpPr>
          <p:cNvPr id="4" name="TextBox 4"/>
          <p:cNvSpPr txBox="1"/>
          <p:nvPr/>
        </p:nvSpPr>
        <p:spPr>
          <a:xfrm>
            <a:off x="175846" y="734301"/>
            <a:ext cx="7995616" cy="649605"/>
          </a:xfrm>
          <a:prstGeom prst="rect">
            <a:avLst/>
          </a:prstGeom>
        </p:spPr>
        <p:txBody>
          <a:bodyPr lIns="0" tIns="0" rIns="0" bIns="0" rtlCol="0" anchor="t">
            <a:spAutoFit/>
          </a:bodyPr>
          <a:lstStyle/>
          <a:p>
            <a:pPr algn="just">
              <a:lnSpc>
                <a:spcPts val="5040"/>
              </a:lnSpc>
            </a:pPr>
            <a:r>
              <a:rPr lang="en-US" sz="4200" spc="42">
                <a:solidFill>
                  <a:srgbClr val="D24378"/>
                </a:solidFill>
                <a:latin typeface="Aileron Bold"/>
              </a:rPr>
              <a:t>Discussion Part II</a:t>
            </a:r>
          </a:p>
        </p:txBody>
      </p:sp>
      <p:grpSp>
        <p:nvGrpSpPr>
          <p:cNvPr id="5" name="Group 5"/>
          <p:cNvGrpSpPr/>
          <p:nvPr/>
        </p:nvGrpSpPr>
        <p:grpSpPr>
          <a:xfrm>
            <a:off x="12997683" y="2540"/>
            <a:ext cx="5290317" cy="1032816"/>
            <a:chOff x="0" y="0"/>
            <a:chExt cx="7053756" cy="1377088"/>
          </a:xfrm>
        </p:grpSpPr>
        <p:sp>
          <p:nvSpPr>
            <p:cNvPr id="6" name="AutoShape 6"/>
            <p:cNvSpPr/>
            <p:nvPr/>
          </p:nvSpPr>
          <p:spPr>
            <a:xfrm>
              <a:off x="0" y="0"/>
              <a:ext cx="7053756" cy="1377088"/>
            </a:xfrm>
            <a:prstGeom prst="rect">
              <a:avLst/>
            </a:prstGeom>
            <a:solidFill>
              <a:srgbClr val="D24378"/>
            </a:solidFill>
          </p:spPr>
        </p:sp>
        <p:sp>
          <p:nvSpPr>
            <p:cNvPr id="7" name="TextBox 7"/>
            <p:cNvSpPr txBox="1"/>
            <p:nvPr/>
          </p:nvSpPr>
          <p:spPr>
            <a:xfrm>
              <a:off x="702223" y="370621"/>
              <a:ext cx="5649310"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POLYGYNY</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b="-33181"/>
            </a:stretch>
          </a:blipFill>
        </p:spPr>
      </p:sp>
      <p:sp>
        <p:nvSpPr>
          <p:cNvPr id="3" name="TextBox 3"/>
          <p:cNvSpPr txBox="1"/>
          <p:nvPr/>
        </p:nvSpPr>
        <p:spPr>
          <a:xfrm>
            <a:off x="1028700" y="1869404"/>
            <a:ext cx="7549156" cy="1682750"/>
          </a:xfrm>
          <a:prstGeom prst="rect">
            <a:avLst/>
          </a:prstGeom>
        </p:spPr>
        <p:txBody>
          <a:bodyPr lIns="0" tIns="0" rIns="0" bIns="0" rtlCol="0" anchor="t">
            <a:spAutoFit/>
          </a:bodyPr>
          <a:lstStyle/>
          <a:p>
            <a:pPr>
              <a:lnSpc>
                <a:spcPts val="4480"/>
              </a:lnSpc>
            </a:pPr>
            <a:r>
              <a:rPr lang="en-US" sz="3200">
                <a:solidFill>
                  <a:srgbClr val="D24378"/>
                </a:solidFill>
                <a:latin typeface="Aileron Bold"/>
              </a:rPr>
              <a:t>Mundurucu (SQ13)</a:t>
            </a:r>
          </a:p>
          <a:p>
            <a:pPr>
              <a:lnSpc>
                <a:spcPts val="4480"/>
              </a:lnSpc>
            </a:pPr>
            <a:r>
              <a:rPr lang="en-US" sz="3200">
                <a:solidFill>
                  <a:srgbClr val="D24378"/>
                </a:solidFill>
                <a:latin typeface="Aileron"/>
              </a:rPr>
              <a:t>Murphy 1985: Women of the Forest</a:t>
            </a:r>
          </a:p>
          <a:p>
            <a:pPr>
              <a:lnSpc>
                <a:spcPts val="4480"/>
              </a:lnSpc>
            </a:pPr>
            <a:r>
              <a:rPr lang="en-US" sz="3200">
                <a:solidFill>
                  <a:srgbClr val="D24378"/>
                </a:solidFill>
                <a:latin typeface="Aileron Bold"/>
              </a:rPr>
              <a:t>page 172</a:t>
            </a:r>
          </a:p>
        </p:txBody>
      </p:sp>
      <p:grpSp>
        <p:nvGrpSpPr>
          <p:cNvPr id="4" name="Group 4"/>
          <p:cNvGrpSpPr/>
          <p:nvPr/>
        </p:nvGrpSpPr>
        <p:grpSpPr>
          <a:xfrm>
            <a:off x="12997683" y="2540"/>
            <a:ext cx="5290317" cy="1032816"/>
            <a:chOff x="0" y="0"/>
            <a:chExt cx="7053756" cy="1377088"/>
          </a:xfrm>
        </p:grpSpPr>
        <p:sp>
          <p:nvSpPr>
            <p:cNvPr id="5" name="AutoShape 5"/>
            <p:cNvSpPr/>
            <p:nvPr/>
          </p:nvSpPr>
          <p:spPr>
            <a:xfrm>
              <a:off x="0" y="0"/>
              <a:ext cx="7053756" cy="1377088"/>
            </a:xfrm>
            <a:prstGeom prst="rect">
              <a:avLst/>
            </a:prstGeom>
            <a:solidFill>
              <a:srgbClr val="D24378"/>
            </a:solidFill>
          </p:spPr>
        </p:sp>
        <p:sp>
          <p:nvSpPr>
            <p:cNvPr id="6" name="TextBox 6"/>
            <p:cNvSpPr txBox="1"/>
            <p:nvPr/>
          </p:nvSpPr>
          <p:spPr>
            <a:xfrm>
              <a:off x="702223" y="370621"/>
              <a:ext cx="5649310"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Ultra-Bold"/>
                </a:rPr>
                <a:t>MONOGAMY </a:t>
              </a:r>
            </a:p>
          </p:txBody>
        </p:sp>
      </p:grpSp>
      <p:sp>
        <p:nvSpPr>
          <p:cNvPr id="7" name="TextBox 7"/>
          <p:cNvSpPr txBox="1"/>
          <p:nvPr/>
        </p:nvSpPr>
        <p:spPr>
          <a:xfrm>
            <a:off x="328136" y="509423"/>
            <a:ext cx="7743691" cy="619125"/>
          </a:xfrm>
          <a:prstGeom prst="rect">
            <a:avLst/>
          </a:prstGeom>
        </p:spPr>
        <p:txBody>
          <a:bodyPr lIns="0" tIns="0" rIns="0" bIns="0" rtlCol="0" anchor="t">
            <a:spAutoFit/>
          </a:bodyPr>
          <a:lstStyle/>
          <a:p>
            <a:pPr algn="just">
              <a:lnSpc>
                <a:spcPts val="4800"/>
              </a:lnSpc>
            </a:pPr>
            <a:r>
              <a:rPr lang="en-US" sz="4000" spc="40">
                <a:solidFill>
                  <a:srgbClr val="D24378"/>
                </a:solidFill>
                <a:latin typeface="Aileron Bold"/>
              </a:rPr>
              <a:t>Monogamy</a:t>
            </a:r>
          </a:p>
        </p:txBody>
      </p:sp>
      <p:sp>
        <p:nvSpPr>
          <p:cNvPr id="8" name="TextBox 8"/>
          <p:cNvSpPr txBox="1"/>
          <p:nvPr/>
        </p:nvSpPr>
        <p:spPr>
          <a:xfrm>
            <a:off x="955778" y="5596906"/>
            <a:ext cx="7549156" cy="2251710"/>
          </a:xfrm>
          <a:prstGeom prst="rect">
            <a:avLst/>
          </a:prstGeom>
        </p:spPr>
        <p:txBody>
          <a:bodyPr lIns="0" tIns="0" rIns="0" bIns="0" rtlCol="0" anchor="t">
            <a:spAutoFit/>
          </a:bodyPr>
          <a:lstStyle/>
          <a:p>
            <a:pPr>
              <a:lnSpc>
                <a:spcPts val="4480"/>
              </a:lnSpc>
            </a:pPr>
            <a:r>
              <a:rPr lang="en-US" sz="3200">
                <a:solidFill>
                  <a:srgbClr val="D24378"/>
                </a:solidFill>
                <a:latin typeface="Aileron Bold"/>
              </a:rPr>
              <a:t>Hopi (NT09)</a:t>
            </a:r>
          </a:p>
          <a:p>
            <a:pPr>
              <a:lnSpc>
                <a:spcPts val="4480"/>
              </a:lnSpc>
            </a:pPr>
            <a:r>
              <a:rPr lang="en-US" sz="3200">
                <a:solidFill>
                  <a:srgbClr val="D24378"/>
                </a:solidFill>
                <a:latin typeface="Aileron"/>
              </a:rPr>
              <a:t>Schlegel 1988: Hopi Family Structure and the Experience of Widowhood</a:t>
            </a:r>
          </a:p>
          <a:p>
            <a:pPr>
              <a:lnSpc>
                <a:spcPts val="4480"/>
              </a:lnSpc>
            </a:pPr>
            <a:r>
              <a:rPr lang="en-US" sz="3200">
                <a:solidFill>
                  <a:srgbClr val="D24378"/>
                </a:solidFill>
                <a:latin typeface="Aileron Bold"/>
              </a:rPr>
              <a:t>page 43</a:t>
            </a:r>
          </a:p>
        </p:txBody>
      </p:sp>
      <p:grpSp>
        <p:nvGrpSpPr>
          <p:cNvPr id="9" name="Group 9"/>
          <p:cNvGrpSpPr/>
          <p:nvPr/>
        </p:nvGrpSpPr>
        <p:grpSpPr>
          <a:xfrm>
            <a:off x="328136" y="4152900"/>
            <a:ext cx="8176797" cy="990600"/>
            <a:chOff x="0" y="0"/>
            <a:chExt cx="10902396" cy="1320800"/>
          </a:xfrm>
        </p:grpSpPr>
        <p:sp>
          <p:nvSpPr>
            <p:cNvPr id="10" name="TextBox 10"/>
            <p:cNvSpPr txBox="1"/>
            <p:nvPr/>
          </p:nvSpPr>
          <p:spPr>
            <a:xfrm>
              <a:off x="0" y="224155"/>
              <a:ext cx="90167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1" name="TextBox 11"/>
            <p:cNvSpPr txBox="1"/>
            <p:nvPr/>
          </p:nvSpPr>
          <p:spPr>
            <a:xfrm>
              <a:off x="1186104" y="-66675"/>
              <a:ext cx="9716292"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https://ehrafworldcultures.yale.edu/document?id=sq13-016</a:t>
              </a:r>
            </a:p>
          </p:txBody>
        </p:sp>
      </p:grpSp>
      <p:grpSp>
        <p:nvGrpSpPr>
          <p:cNvPr id="12" name="Group 12"/>
          <p:cNvGrpSpPr/>
          <p:nvPr/>
        </p:nvGrpSpPr>
        <p:grpSpPr>
          <a:xfrm>
            <a:off x="401059" y="8267700"/>
            <a:ext cx="8176797" cy="990600"/>
            <a:chOff x="0" y="0"/>
            <a:chExt cx="10902396" cy="1320800"/>
          </a:xfrm>
        </p:grpSpPr>
        <p:sp>
          <p:nvSpPr>
            <p:cNvPr id="13" name="TextBox 13"/>
            <p:cNvSpPr txBox="1"/>
            <p:nvPr/>
          </p:nvSpPr>
          <p:spPr>
            <a:xfrm>
              <a:off x="0" y="224155"/>
              <a:ext cx="901675" cy="862965"/>
            </a:xfrm>
            <a:prstGeom prst="rect">
              <a:avLst/>
            </a:prstGeom>
          </p:spPr>
          <p:txBody>
            <a:bodyPr lIns="0" tIns="0" rIns="0" bIns="0" rtlCol="0" anchor="t">
              <a:spAutoFit/>
            </a:bodyPr>
            <a:lstStyle/>
            <a:p>
              <a:pPr algn="ctr">
                <a:lnSpc>
                  <a:spcPts val="5040"/>
                </a:lnSpc>
                <a:spcBef>
                  <a:spcPct val="0"/>
                </a:spcBef>
              </a:pPr>
              <a:r>
                <a:rPr lang="en-US" sz="4200" spc="42">
                  <a:solidFill>
                    <a:srgbClr val="D24378"/>
                  </a:solidFill>
                  <a:ea typeface="Aileron"/>
                </a:rPr>
                <a:t>🌐</a:t>
              </a:r>
            </a:p>
          </p:txBody>
        </p:sp>
        <p:sp>
          <p:nvSpPr>
            <p:cNvPr id="14" name="TextBox 14"/>
            <p:cNvSpPr txBox="1"/>
            <p:nvPr/>
          </p:nvSpPr>
          <p:spPr>
            <a:xfrm>
              <a:off x="1186104" y="-66675"/>
              <a:ext cx="9716292" cy="1387475"/>
            </a:xfrm>
            <a:prstGeom prst="rect">
              <a:avLst/>
            </a:prstGeom>
          </p:spPr>
          <p:txBody>
            <a:bodyPr lIns="0" tIns="0" rIns="0" bIns="0" rtlCol="0" anchor="t">
              <a:spAutoFit/>
            </a:bodyPr>
            <a:lstStyle/>
            <a:p>
              <a:pPr>
                <a:lnSpc>
                  <a:spcPts val="4200"/>
                </a:lnSpc>
              </a:pPr>
              <a:r>
                <a:rPr lang="en-US" sz="3000">
                  <a:solidFill>
                    <a:srgbClr val="D24378"/>
                  </a:solidFill>
                  <a:latin typeface="Aileron"/>
                </a:rPr>
                <a:t>https://ehrafworldcultures.yale.edu/document?id=nt09-058</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25000" r="-25000"/>
            </a:stretch>
          </a:blipFill>
        </p:spPr>
      </p:sp>
      <p:sp>
        <p:nvSpPr>
          <p:cNvPr id="3" name="TextBox 3"/>
          <p:cNvSpPr txBox="1"/>
          <p:nvPr/>
        </p:nvSpPr>
        <p:spPr>
          <a:xfrm>
            <a:off x="371699" y="2418900"/>
            <a:ext cx="8469134" cy="6000750"/>
          </a:xfrm>
          <a:prstGeom prst="rect">
            <a:avLst/>
          </a:prstGeom>
        </p:spPr>
        <p:txBody>
          <a:bodyPr lIns="0" tIns="0" rIns="0" bIns="0" rtlCol="0" anchor="t">
            <a:spAutoFit/>
          </a:bodyPr>
          <a:lstStyle/>
          <a:p>
            <a:pPr>
              <a:lnSpc>
                <a:spcPts val="4799"/>
              </a:lnSpc>
            </a:pPr>
            <a:r>
              <a:rPr lang="en-US" sz="3999" spc="39">
                <a:solidFill>
                  <a:srgbClr val="D24378"/>
                </a:solidFill>
                <a:latin typeface="Aileron"/>
              </a:rPr>
              <a:t>Compare the two monogamous cultures with American culture. How similar are the marriage patterns? Any substantial differences? </a:t>
            </a:r>
          </a:p>
          <a:p>
            <a:pPr>
              <a:lnSpc>
                <a:spcPts val="4799"/>
              </a:lnSpc>
            </a:pPr>
            <a:endParaRPr lang="en-US" sz="3999" spc="39">
              <a:solidFill>
                <a:srgbClr val="D24378"/>
              </a:solidFill>
              <a:latin typeface="Aileron"/>
            </a:endParaRPr>
          </a:p>
          <a:p>
            <a:pPr>
              <a:lnSpc>
                <a:spcPts val="4800"/>
              </a:lnSpc>
            </a:pPr>
            <a:r>
              <a:rPr lang="en-US" sz="4000" spc="40">
                <a:solidFill>
                  <a:srgbClr val="D24378"/>
                </a:solidFill>
                <a:latin typeface="Aileron"/>
              </a:rPr>
              <a:t>If you are from a culture outside of the United States, is there a marital pattern among these eight societies that resembles the culture you identify with?  If so, how?</a:t>
            </a:r>
          </a:p>
        </p:txBody>
      </p:sp>
      <p:sp>
        <p:nvSpPr>
          <p:cNvPr id="4" name="TextBox 4"/>
          <p:cNvSpPr txBox="1"/>
          <p:nvPr/>
        </p:nvSpPr>
        <p:spPr>
          <a:xfrm>
            <a:off x="371699" y="839270"/>
            <a:ext cx="6652016" cy="649605"/>
          </a:xfrm>
          <a:prstGeom prst="rect">
            <a:avLst/>
          </a:prstGeom>
        </p:spPr>
        <p:txBody>
          <a:bodyPr lIns="0" tIns="0" rIns="0" bIns="0" rtlCol="0" anchor="t">
            <a:spAutoFit/>
          </a:bodyPr>
          <a:lstStyle/>
          <a:p>
            <a:pPr algn="just">
              <a:lnSpc>
                <a:spcPts val="5040"/>
              </a:lnSpc>
            </a:pPr>
            <a:r>
              <a:rPr lang="en-US" sz="4200" spc="42">
                <a:solidFill>
                  <a:srgbClr val="D24378"/>
                </a:solidFill>
                <a:latin typeface="Aileron Bold"/>
              </a:rPr>
              <a:t>Discussion Part III</a:t>
            </a:r>
          </a:p>
        </p:txBody>
      </p:sp>
      <p:grpSp>
        <p:nvGrpSpPr>
          <p:cNvPr id="5" name="Group 5"/>
          <p:cNvGrpSpPr/>
          <p:nvPr/>
        </p:nvGrpSpPr>
        <p:grpSpPr>
          <a:xfrm>
            <a:off x="12997683" y="2540"/>
            <a:ext cx="5290317" cy="1032816"/>
            <a:chOff x="0" y="0"/>
            <a:chExt cx="7053756" cy="1377088"/>
          </a:xfrm>
        </p:grpSpPr>
        <p:sp>
          <p:nvSpPr>
            <p:cNvPr id="6" name="AutoShape 6"/>
            <p:cNvSpPr/>
            <p:nvPr/>
          </p:nvSpPr>
          <p:spPr>
            <a:xfrm>
              <a:off x="0" y="0"/>
              <a:ext cx="7053756" cy="1377088"/>
            </a:xfrm>
            <a:prstGeom prst="rect">
              <a:avLst/>
            </a:prstGeom>
            <a:solidFill>
              <a:srgbClr val="D24378"/>
            </a:solidFill>
          </p:spPr>
        </p:sp>
        <p:sp>
          <p:nvSpPr>
            <p:cNvPr id="7" name="TextBox 7"/>
            <p:cNvSpPr txBox="1"/>
            <p:nvPr/>
          </p:nvSpPr>
          <p:spPr>
            <a:xfrm>
              <a:off x="702223" y="370621"/>
              <a:ext cx="5649310"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POLYGYNY</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t="-16666" b="-16666"/>
            </a:stretch>
          </a:blipFill>
        </p:spPr>
      </p:sp>
      <p:sp>
        <p:nvSpPr>
          <p:cNvPr id="3" name="TextBox 3"/>
          <p:cNvSpPr txBox="1"/>
          <p:nvPr/>
        </p:nvSpPr>
        <p:spPr>
          <a:xfrm>
            <a:off x="429779" y="2614541"/>
            <a:ext cx="8469134" cy="6096000"/>
          </a:xfrm>
          <a:prstGeom prst="rect">
            <a:avLst/>
          </a:prstGeom>
        </p:spPr>
        <p:txBody>
          <a:bodyPr lIns="0" tIns="0" rIns="0" bIns="0" rtlCol="0" anchor="t">
            <a:spAutoFit/>
          </a:bodyPr>
          <a:lstStyle/>
          <a:p>
            <a:pPr>
              <a:lnSpc>
                <a:spcPts val="4799"/>
              </a:lnSpc>
            </a:pPr>
            <a:r>
              <a:rPr lang="en-US" sz="3999" spc="39">
                <a:solidFill>
                  <a:srgbClr val="D24378"/>
                </a:solidFill>
                <a:latin typeface="Aileron"/>
              </a:rPr>
              <a:t>Some of the cases mention change over time. How and why have marriage practices changed for those cases? </a:t>
            </a:r>
          </a:p>
          <a:p>
            <a:pPr>
              <a:lnSpc>
                <a:spcPts val="4799"/>
              </a:lnSpc>
            </a:pPr>
            <a:endParaRPr lang="en-US" sz="3999" spc="39">
              <a:solidFill>
                <a:srgbClr val="D24378"/>
              </a:solidFill>
              <a:latin typeface="Aileron"/>
            </a:endParaRPr>
          </a:p>
          <a:p>
            <a:pPr>
              <a:lnSpc>
                <a:spcPts val="4799"/>
              </a:lnSpc>
            </a:pPr>
            <a:r>
              <a:rPr lang="en-US" sz="3999" spc="39">
                <a:solidFill>
                  <a:srgbClr val="D24378"/>
                </a:solidFill>
                <a:latin typeface="Aileron"/>
              </a:rPr>
              <a:t>How has marriage changed in American culture? </a:t>
            </a:r>
          </a:p>
          <a:p>
            <a:pPr>
              <a:lnSpc>
                <a:spcPts val="4799"/>
              </a:lnSpc>
            </a:pPr>
            <a:endParaRPr lang="en-US" sz="3999" spc="39">
              <a:solidFill>
                <a:srgbClr val="D24378"/>
              </a:solidFill>
              <a:latin typeface="Aileron"/>
            </a:endParaRPr>
          </a:p>
          <a:p>
            <a:pPr>
              <a:lnSpc>
                <a:spcPts val="4800"/>
              </a:lnSpc>
            </a:pPr>
            <a:r>
              <a:rPr lang="en-US" sz="4000" spc="40">
                <a:solidFill>
                  <a:srgbClr val="D24378"/>
                </a:solidFill>
                <a:latin typeface="Aileron"/>
              </a:rPr>
              <a:t>How has marriage changed in your culture?</a:t>
            </a:r>
          </a:p>
        </p:txBody>
      </p:sp>
      <p:sp>
        <p:nvSpPr>
          <p:cNvPr id="4" name="TextBox 4"/>
          <p:cNvSpPr txBox="1"/>
          <p:nvPr/>
        </p:nvSpPr>
        <p:spPr>
          <a:xfrm>
            <a:off x="429779" y="705791"/>
            <a:ext cx="8469134" cy="649605"/>
          </a:xfrm>
          <a:prstGeom prst="rect">
            <a:avLst/>
          </a:prstGeom>
        </p:spPr>
        <p:txBody>
          <a:bodyPr lIns="0" tIns="0" rIns="0" bIns="0" rtlCol="0" anchor="t">
            <a:spAutoFit/>
          </a:bodyPr>
          <a:lstStyle/>
          <a:p>
            <a:pPr algn="just">
              <a:lnSpc>
                <a:spcPts val="5040"/>
              </a:lnSpc>
            </a:pPr>
            <a:r>
              <a:rPr lang="en-US" sz="4200" spc="42">
                <a:solidFill>
                  <a:srgbClr val="D24378"/>
                </a:solidFill>
                <a:latin typeface="Aileron Bold"/>
              </a:rPr>
              <a:t>Discussion Part IV</a:t>
            </a:r>
          </a:p>
        </p:txBody>
      </p:sp>
      <p:grpSp>
        <p:nvGrpSpPr>
          <p:cNvPr id="5" name="Group 5"/>
          <p:cNvGrpSpPr/>
          <p:nvPr/>
        </p:nvGrpSpPr>
        <p:grpSpPr>
          <a:xfrm>
            <a:off x="12997683" y="2540"/>
            <a:ext cx="5290317" cy="1032816"/>
            <a:chOff x="0" y="0"/>
            <a:chExt cx="7053756" cy="1377088"/>
          </a:xfrm>
        </p:grpSpPr>
        <p:sp>
          <p:nvSpPr>
            <p:cNvPr id="6" name="AutoShape 6"/>
            <p:cNvSpPr/>
            <p:nvPr/>
          </p:nvSpPr>
          <p:spPr>
            <a:xfrm>
              <a:off x="0" y="0"/>
              <a:ext cx="7053756" cy="1377088"/>
            </a:xfrm>
            <a:prstGeom prst="rect">
              <a:avLst/>
            </a:prstGeom>
            <a:solidFill>
              <a:srgbClr val="D24378"/>
            </a:solidFill>
          </p:spPr>
        </p:sp>
        <p:sp>
          <p:nvSpPr>
            <p:cNvPr id="7" name="TextBox 7"/>
            <p:cNvSpPr txBox="1"/>
            <p:nvPr/>
          </p:nvSpPr>
          <p:spPr>
            <a:xfrm>
              <a:off x="702223" y="370621"/>
              <a:ext cx="5649310"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POLYGYNY</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D24378"/>
                </a:solidFill>
                <a:latin typeface="Aileron Ultra-Bold"/>
              </a:rPr>
              <a:t>References</a:t>
            </a:r>
          </a:p>
        </p:txBody>
      </p:sp>
      <p:sp>
        <p:nvSpPr>
          <p:cNvPr id="3" name="AutoShape 3"/>
          <p:cNvSpPr/>
          <p:nvPr/>
        </p:nvSpPr>
        <p:spPr>
          <a:xfrm rot="-10800000">
            <a:off x="3044204" y="0"/>
            <a:ext cx="15243796" cy="10287000"/>
          </a:xfrm>
          <a:prstGeom prst="rect">
            <a:avLst/>
          </a:prstGeom>
          <a:solidFill>
            <a:srgbClr val="D24378"/>
          </a:solidFill>
        </p:spPr>
      </p:sp>
      <p:sp>
        <p:nvSpPr>
          <p:cNvPr id="4" name="TextBox 4"/>
          <p:cNvSpPr txBox="1"/>
          <p:nvPr/>
        </p:nvSpPr>
        <p:spPr>
          <a:xfrm>
            <a:off x="3654487" y="1028033"/>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1. This workbook activity was written by Carol Ember, Benjamin Gonzalez, and Daniel McCloskey.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4378"/>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364314" y="585394"/>
            <a:ext cx="8402070" cy="9097162"/>
          </a:xfrm>
          <a:custGeom>
            <a:avLst/>
            <a:gdLst/>
            <a:ahLst/>
            <a:cxnLst/>
            <a:rect l="l" t="t" r="r" b="b"/>
            <a:pathLst>
              <a:path w="8402070" h="9097162">
                <a:moveTo>
                  <a:pt x="0" y="0"/>
                </a:moveTo>
                <a:lnTo>
                  <a:pt x="8402070" y="0"/>
                </a:lnTo>
                <a:lnTo>
                  <a:pt x="8402070" y="9097162"/>
                </a:lnTo>
                <a:lnTo>
                  <a:pt x="0" y="9097162"/>
                </a:lnTo>
                <a:lnTo>
                  <a:pt x="0" y="0"/>
                </a:lnTo>
                <a:close/>
              </a:path>
            </a:pathLst>
          </a:custGeom>
          <a:blipFill>
            <a:blip r:embed="rId2"/>
            <a:stretch>
              <a:fillRect l="-20766" r="-20766"/>
            </a:stretch>
          </a:blipFill>
        </p:spPr>
      </p:sp>
      <p:sp>
        <p:nvSpPr>
          <p:cNvPr id="4" name="AutoShape 4"/>
          <p:cNvSpPr/>
          <p:nvPr/>
        </p:nvSpPr>
        <p:spPr>
          <a:xfrm>
            <a:off x="525870" y="4372529"/>
            <a:ext cx="1753429" cy="1938326"/>
          </a:xfrm>
          <a:prstGeom prst="rect">
            <a:avLst/>
          </a:prstGeom>
          <a:solidFill>
            <a:srgbClr val="D24378"/>
          </a:solidFill>
        </p:spPr>
      </p:sp>
      <p:sp>
        <p:nvSpPr>
          <p:cNvPr id="5" name="TextBox 5"/>
          <p:cNvSpPr txBox="1"/>
          <p:nvPr/>
        </p:nvSpPr>
        <p:spPr>
          <a:xfrm>
            <a:off x="11259969" y="4745355"/>
            <a:ext cx="6974609" cy="4512945"/>
          </a:xfrm>
          <a:prstGeom prst="rect">
            <a:avLst/>
          </a:prstGeom>
        </p:spPr>
        <p:txBody>
          <a:bodyPr lIns="0" tIns="0" rIns="0" bIns="0" rtlCol="0" anchor="t">
            <a:spAutoFit/>
          </a:bodyPr>
          <a:lstStyle/>
          <a:p>
            <a:pPr marL="528320" lvl="1" indent="-264160">
              <a:lnSpc>
                <a:spcPts val="5120"/>
              </a:lnSpc>
              <a:buFont typeface="Arial"/>
              <a:buChar char="•"/>
            </a:pPr>
            <a:r>
              <a:rPr lang="en-US" sz="3200" spc="32">
                <a:solidFill>
                  <a:srgbClr val="FFFFFF"/>
                </a:solidFill>
                <a:latin typeface="Aileron"/>
              </a:rPr>
              <a:t>Learn about different forms of </a:t>
            </a:r>
            <a:r>
              <a:rPr lang="en-US" sz="3200" spc="32">
                <a:solidFill>
                  <a:srgbClr val="FFFFFF"/>
                </a:solidFill>
                <a:latin typeface="Aileron Bold"/>
              </a:rPr>
              <a:t>polygyny </a:t>
            </a:r>
          </a:p>
          <a:p>
            <a:pPr marL="528320" lvl="1" indent="-264160">
              <a:lnSpc>
                <a:spcPts val="5120"/>
              </a:lnSpc>
              <a:buFont typeface="Arial"/>
              <a:buChar char="•"/>
            </a:pPr>
            <a:r>
              <a:rPr lang="en-US" sz="3200" spc="32">
                <a:solidFill>
                  <a:srgbClr val="FFFFFF"/>
                </a:solidFill>
                <a:latin typeface="Aileron Bold"/>
              </a:rPr>
              <a:t>Read and analyze</a:t>
            </a:r>
            <a:r>
              <a:rPr lang="en-US" sz="3200" spc="32">
                <a:solidFill>
                  <a:srgbClr val="FFFFFF"/>
                </a:solidFill>
                <a:latin typeface="Aileron"/>
              </a:rPr>
              <a:t> ethnographic data in eHRAF World Cultures</a:t>
            </a:r>
          </a:p>
          <a:p>
            <a:pPr marL="528320" lvl="1" indent="-264160">
              <a:lnSpc>
                <a:spcPts val="5120"/>
              </a:lnSpc>
              <a:buFont typeface="Arial"/>
              <a:buChar char="•"/>
            </a:pPr>
            <a:r>
              <a:rPr lang="en-US" sz="3200" spc="32">
                <a:solidFill>
                  <a:srgbClr val="FFFFFF"/>
                </a:solidFill>
                <a:latin typeface="Aileron Bold"/>
              </a:rPr>
              <a:t>Compare and contrast </a:t>
            </a:r>
            <a:r>
              <a:rPr lang="en-US" sz="3200" spc="32">
                <a:solidFill>
                  <a:srgbClr val="FFFFFF"/>
                </a:solidFill>
                <a:latin typeface="Aileron"/>
              </a:rPr>
              <a:t>cultural findings</a:t>
            </a:r>
          </a:p>
          <a:p>
            <a:pPr marL="528320" lvl="1" indent="-264160">
              <a:lnSpc>
                <a:spcPts val="5120"/>
              </a:lnSpc>
              <a:buFont typeface="Arial"/>
              <a:buChar char="•"/>
            </a:pPr>
            <a:r>
              <a:rPr lang="en-US" sz="3200" spc="32">
                <a:solidFill>
                  <a:srgbClr val="FFFFFF"/>
                </a:solidFill>
                <a:latin typeface="Aileron Bold"/>
              </a:rPr>
              <a:t>Interpret </a:t>
            </a:r>
            <a:r>
              <a:rPr lang="en-US" sz="3200" spc="32">
                <a:solidFill>
                  <a:srgbClr val="FFFFFF"/>
                </a:solidFill>
                <a:latin typeface="Aileron"/>
              </a:rPr>
              <a:t>your results</a:t>
            </a:r>
          </a:p>
        </p:txBody>
      </p:sp>
      <p:sp>
        <p:nvSpPr>
          <p:cNvPr id="6" name="TextBox 6"/>
          <p:cNvSpPr txBox="1"/>
          <p:nvPr/>
        </p:nvSpPr>
        <p:spPr>
          <a:xfrm>
            <a:off x="12235246"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
        <p:nvSpPr>
          <p:cNvPr id="7" name="TextBox 7"/>
          <p:cNvSpPr txBox="1"/>
          <p:nvPr/>
        </p:nvSpPr>
        <p:spPr>
          <a:xfrm>
            <a:off x="1402584" y="5051180"/>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11199" y="3751053"/>
            <a:ext cx="9265601" cy="1235583"/>
          </a:xfrm>
          <a:prstGeom prst="rect">
            <a:avLst/>
          </a:prstGeom>
        </p:spPr>
        <p:txBody>
          <a:bodyPr lIns="0" tIns="0" rIns="0" bIns="0" rtlCol="0" anchor="t">
            <a:spAutoFit/>
          </a:bodyPr>
          <a:lstStyle/>
          <a:p>
            <a:pPr algn="ctr">
              <a:lnSpc>
                <a:spcPts val="9216"/>
              </a:lnSpc>
            </a:pPr>
            <a:r>
              <a:rPr lang="en-US" sz="9600">
                <a:solidFill>
                  <a:srgbClr val="D24378"/>
                </a:solidFill>
                <a:latin typeface="Aileron Heavy"/>
              </a:rPr>
              <a:t>Polygyny</a:t>
            </a:r>
          </a:p>
        </p:txBody>
      </p:sp>
      <p:sp>
        <p:nvSpPr>
          <p:cNvPr id="3" name="TextBox 3"/>
          <p:cNvSpPr txBox="1"/>
          <p:nvPr/>
        </p:nvSpPr>
        <p:spPr>
          <a:xfrm>
            <a:off x="4511199" y="6575721"/>
            <a:ext cx="9265601" cy="624840"/>
          </a:xfrm>
          <a:prstGeom prst="rect">
            <a:avLst/>
          </a:prstGeom>
        </p:spPr>
        <p:txBody>
          <a:bodyPr lIns="0" tIns="0" rIns="0" bIns="0" rtlCol="0" anchor="t">
            <a:spAutoFit/>
          </a:bodyPr>
          <a:lstStyle/>
          <a:p>
            <a:pPr algn="ctr">
              <a:lnSpc>
                <a:spcPts val="5040"/>
              </a:lnSpc>
            </a:pPr>
            <a:r>
              <a:rPr lang="en-US" sz="3600" spc="215">
                <a:solidFill>
                  <a:srgbClr val="D24378"/>
                </a:solidFill>
                <a:latin typeface="Aileron"/>
              </a:rPr>
              <a:t>in eHRAF World Cultures</a:t>
            </a:r>
          </a:p>
        </p:txBody>
      </p:sp>
      <p:sp>
        <p:nvSpPr>
          <p:cNvPr id="4" name="Freeform 4"/>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grpSp>
        <p:nvGrpSpPr>
          <p:cNvPr id="5" name="Group 5"/>
          <p:cNvGrpSpPr/>
          <p:nvPr/>
        </p:nvGrpSpPr>
        <p:grpSpPr>
          <a:xfrm>
            <a:off x="398074" y="8623131"/>
            <a:ext cx="6878657" cy="843619"/>
            <a:chOff x="0" y="0"/>
            <a:chExt cx="9171543" cy="1124825"/>
          </a:xfrm>
        </p:grpSpPr>
        <p:sp>
          <p:nvSpPr>
            <p:cNvPr id="6" name="AutoShape 6"/>
            <p:cNvSpPr/>
            <p:nvPr/>
          </p:nvSpPr>
          <p:spPr>
            <a:xfrm>
              <a:off x="0" y="0"/>
              <a:ext cx="9171543" cy="1124825"/>
            </a:xfrm>
            <a:prstGeom prst="rect">
              <a:avLst/>
            </a:prstGeom>
            <a:solidFill>
              <a:srgbClr val="D24378"/>
            </a:solidFill>
          </p:spPr>
        </p:sp>
        <p:sp>
          <p:nvSpPr>
            <p:cNvPr id="7" name="TextBox 7"/>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8" name="TextBox 8"/>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D24378"/>
                </a:solidFill>
                <a:latin typeface="Aileron Bold"/>
              </a:rPr>
              <a:t>Human Relations Area Files</a:t>
            </a:r>
          </a:p>
          <a:p>
            <a:pPr algn="r">
              <a:lnSpc>
                <a:spcPts val="3080"/>
              </a:lnSpc>
            </a:pPr>
            <a:r>
              <a:rPr lang="en-US" sz="2800" spc="196">
                <a:solidFill>
                  <a:srgbClr val="D24378"/>
                </a:solidFill>
                <a:latin typeface="Aileron"/>
              </a:rPr>
              <a:t>at Yale University</a:t>
            </a:r>
          </a:p>
        </p:txBody>
      </p:sp>
      <p:sp>
        <p:nvSpPr>
          <p:cNvPr id="9" name="TextBox 9"/>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D24378"/>
                </a:solidFill>
                <a:latin typeface="Aileron"/>
              </a:rPr>
              <a:t>Produced by</a:t>
            </a:r>
          </a:p>
        </p:txBody>
      </p:sp>
      <p:sp>
        <p:nvSpPr>
          <p:cNvPr id="10" name="TextBox 10"/>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D24378"/>
                </a:solidFill>
                <a:latin typeface="Aileron"/>
                <a:hlinkClick r:id="rId3" tooltip="http://hraf.yale.edu"/>
              </a:rPr>
              <a:t>hraf.yale.edu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07" r="3407"/>
          <a:stretch>
            <a:fillRect/>
          </a:stretch>
        </p:blipFill>
        <p:spPr>
          <a:xfrm>
            <a:off x="0" y="0"/>
            <a:ext cx="18288000" cy="10287000"/>
          </a:xfrm>
          <a:prstGeom prst="rect">
            <a:avLst/>
          </a:prstGeom>
        </p:spPr>
      </p:pic>
      <p:grpSp>
        <p:nvGrpSpPr>
          <p:cNvPr id="3" name="Group 3"/>
          <p:cNvGrpSpPr/>
          <p:nvPr/>
        </p:nvGrpSpPr>
        <p:grpSpPr>
          <a:xfrm>
            <a:off x="3189403" y="3855534"/>
            <a:ext cx="12118707" cy="2575932"/>
            <a:chOff x="0" y="0"/>
            <a:chExt cx="16158275" cy="3434576"/>
          </a:xfrm>
        </p:grpSpPr>
        <p:sp>
          <p:nvSpPr>
            <p:cNvPr id="4" name="AutoShape 4"/>
            <p:cNvSpPr/>
            <p:nvPr/>
          </p:nvSpPr>
          <p:spPr>
            <a:xfrm>
              <a:off x="0" y="0"/>
              <a:ext cx="16158275" cy="3434576"/>
            </a:xfrm>
            <a:prstGeom prst="rect">
              <a:avLst/>
            </a:prstGeom>
            <a:solidFill>
              <a:srgbClr val="D24378"/>
            </a:solidFill>
          </p:spPr>
        </p:sp>
        <p:sp>
          <p:nvSpPr>
            <p:cNvPr id="5" name="TextBox 5"/>
            <p:cNvSpPr txBox="1"/>
            <p:nvPr/>
          </p:nvSpPr>
          <p:spPr>
            <a:xfrm>
              <a:off x="773114" y="923216"/>
              <a:ext cx="14612047" cy="1588143"/>
            </a:xfrm>
            <a:prstGeom prst="rect">
              <a:avLst/>
            </a:prstGeom>
          </p:spPr>
          <p:txBody>
            <a:bodyPr lIns="0" tIns="0" rIns="0" bIns="0" rtlCol="0" anchor="t">
              <a:spAutoFit/>
            </a:bodyPr>
            <a:lstStyle/>
            <a:p>
              <a:pPr algn="ctr">
                <a:lnSpc>
                  <a:spcPts val="1822"/>
                </a:lnSpc>
              </a:pPr>
              <a:endParaRPr/>
            </a:p>
            <a:p>
              <a:pPr algn="ctr">
                <a:lnSpc>
                  <a:spcPts val="6378"/>
                </a:lnSpc>
              </a:pPr>
              <a:r>
                <a:rPr lang="en-US" sz="5600" spc="100">
                  <a:solidFill>
                    <a:srgbClr val="FFFFFF"/>
                  </a:solidFill>
                  <a:latin typeface="Aileron Bold"/>
                </a:rPr>
                <a:t>POLYGYNY</a:t>
              </a:r>
            </a:p>
            <a:p>
              <a:pPr algn="ctr">
                <a:lnSpc>
                  <a:spcPts val="1139"/>
                </a:lnSpc>
              </a:pPr>
              <a:endParaRPr lang="en-US" sz="5600" spc="100">
                <a:solidFill>
                  <a:srgbClr val="FFFFFF"/>
                </a:solidFill>
                <a:latin typeface="Aileron 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80398" r="-80398"/>
            </a:stretch>
          </a:blipFill>
        </p:spPr>
      </p:sp>
      <p:sp>
        <p:nvSpPr>
          <p:cNvPr id="3" name="AutoShape 3"/>
          <p:cNvSpPr/>
          <p:nvPr/>
        </p:nvSpPr>
        <p:spPr>
          <a:xfrm>
            <a:off x="10982399" y="3974312"/>
            <a:ext cx="2781579" cy="2338376"/>
          </a:xfrm>
          <a:prstGeom prst="rect">
            <a:avLst/>
          </a:prstGeom>
          <a:solidFill>
            <a:srgbClr val="D24378"/>
          </a:solidFill>
        </p:spPr>
      </p:sp>
      <p:sp>
        <p:nvSpPr>
          <p:cNvPr id="4" name="TextBox 4"/>
          <p:cNvSpPr txBox="1"/>
          <p:nvPr/>
        </p:nvSpPr>
        <p:spPr>
          <a:xfrm>
            <a:off x="540066" y="2474595"/>
            <a:ext cx="10148285" cy="6385560"/>
          </a:xfrm>
          <a:prstGeom prst="rect">
            <a:avLst/>
          </a:prstGeom>
        </p:spPr>
        <p:txBody>
          <a:bodyPr lIns="0" tIns="0" rIns="0" bIns="0" rtlCol="0" anchor="t">
            <a:spAutoFit/>
          </a:bodyPr>
          <a:lstStyle/>
          <a:p>
            <a:pPr>
              <a:lnSpc>
                <a:spcPts val="5040"/>
              </a:lnSpc>
            </a:pPr>
            <a:r>
              <a:rPr lang="en-US" sz="3600" spc="359">
                <a:solidFill>
                  <a:srgbClr val="D24378"/>
                </a:solidFill>
                <a:latin typeface="Aileron"/>
              </a:rPr>
              <a:t>While in the West monogamy is generally the norm, that is not necessarily the case in the rest of the world. In fact, polygamy, or plural marriage, is very common throughout the world. The most common form of polygamy is polygyny where a single husband has multiple wives at the same time. Polyandry, where a single woman has multiple husbands is very rare.  </a:t>
            </a:r>
          </a:p>
        </p:txBody>
      </p:sp>
      <p:sp>
        <p:nvSpPr>
          <p:cNvPr id="5" name="TextBox 5"/>
          <p:cNvSpPr txBox="1"/>
          <p:nvPr/>
        </p:nvSpPr>
        <p:spPr>
          <a:xfrm>
            <a:off x="540066" y="587769"/>
            <a:ext cx="11335247" cy="1152525"/>
          </a:xfrm>
          <a:prstGeom prst="rect">
            <a:avLst/>
          </a:prstGeom>
        </p:spPr>
        <p:txBody>
          <a:bodyPr lIns="0" tIns="0" rIns="0" bIns="0" rtlCol="0" anchor="t">
            <a:spAutoFit/>
          </a:bodyPr>
          <a:lstStyle/>
          <a:p>
            <a:pPr>
              <a:lnSpc>
                <a:spcPts val="9000"/>
              </a:lnSpc>
            </a:pPr>
            <a:r>
              <a:rPr lang="en-US" sz="7500" spc="150">
                <a:solidFill>
                  <a:srgbClr val="D24378"/>
                </a:solidFill>
                <a:latin typeface="Aileron Heavy"/>
              </a:rPr>
              <a:t>What is Polygyny?</a:t>
            </a:r>
          </a:p>
        </p:txBody>
      </p:sp>
      <p:sp>
        <p:nvSpPr>
          <p:cNvPr id="6" name="TextBox 6"/>
          <p:cNvSpPr txBox="1"/>
          <p:nvPr/>
        </p:nvSpPr>
        <p:spPr>
          <a:xfrm>
            <a:off x="1140597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0066" y="2520315"/>
            <a:ext cx="10201029" cy="3185160"/>
          </a:xfrm>
          <a:prstGeom prst="rect">
            <a:avLst/>
          </a:prstGeom>
        </p:spPr>
        <p:txBody>
          <a:bodyPr lIns="0" tIns="0" rIns="0" bIns="0" rtlCol="0" anchor="t">
            <a:spAutoFit/>
          </a:bodyPr>
          <a:lstStyle/>
          <a:p>
            <a:pPr>
              <a:lnSpc>
                <a:spcPts val="5040"/>
              </a:lnSpc>
            </a:pPr>
            <a:r>
              <a:rPr lang="en-US" sz="3600" spc="359">
                <a:solidFill>
                  <a:srgbClr val="D24378"/>
                </a:solidFill>
                <a:latin typeface="Aileron"/>
              </a:rPr>
              <a:t>Polygyny itself, however, is not the same everywhere and there are a few fairly distinct forms.</a:t>
            </a:r>
          </a:p>
          <a:p>
            <a:pPr>
              <a:lnSpc>
                <a:spcPts val="5040"/>
              </a:lnSpc>
            </a:pPr>
            <a:endParaRPr lang="en-US" sz="3600" spc="359">
              <a:solidFill>
                <a:srgbClr val="D24378"/>
              </a:solidFill>
              <a:latin typeface="Aileron"/>
            </a:endParaRPr>
          </a:p>
          <a:p>
            <a:pPr>
              <a:lnSpc>
                <a:spcPts val="5040"/>
              </a:lnSpc>
            </a:pPr>
            <a:r>
              <a:rPr lang="en-US" sz="3600" spc="359">
                <a:solidFill>
                  <a:srgbClr val="D24378"/>
                </a:solidFill>
                <a:latin typeface="Aileron"/>
              </a:rPr>
              <a:t>Three of these forms are: </a:t>
            </a:r>
          </a:p>
        </p:txBody>
      </p:sp>
      <p:sp>
        <p:nvSpPr>
          <p:cNvPr id="3" name="Freeform 3"/>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66912" r="-93884"/>
            </a:stretch>
          </a:blipFill>
        </p:spPr>
      </p:sp>
      <p:sp>
        <p:nvSpPr>
          <p:cNvPr id="4" name="AutoShape 4"/>
          <p:cNvSpPr/>
          <p:nvPr/>
        </p:nvSpPr>
        <p:spPr>
          <a:xfrm>
            <a:off x="10982399" y="3974312"/>
            <a:ext cx="2781579" cy="2338376"/>
          </a:xfrm>
          <a:prstGeom prst="rect">
            <a:avLst/>
          </a:prstGeom>
          <a:solidFill>
            <a:srgbClr val="D24378"/>
          </a:solidFill>
        </p:spPr>
      </p:sp>
      <p:sp>
        <p:nvSpPr>
          <p:cNvPr id="5" name="TextBox 5"/>
          <p:cNvSpPr txBox="1"/>
          <p:nvPr/>
        </p:nvSpPr>
        <p:spPr>
          <a:xfrm>
            <a:off x="540066" y="594631"/>
            <a:ext cx="11335247" cy="1152525"/>
          </a:xfrm>
          <a:prstGeom prst="rect">
            <a:avLst/>
          </a:prstGeom>
        </p:spPr>
        <p:txBody>
          <a:bodyPr lIns="0" tIns="0" rIns="0" bIns="0" rtlCol="0" anchor="t">
            <a:spAutoFit/>
          </a:bodyPr>
          <a:lstStyle/>
          <a:p>
            <a:pPr>
              <a:lnSpc>
                <a:spcPts val="9000"/>
              </a:lnSpc>
            </a:pPr>
            <a:r>
              <a:rPr lang="en-US" sz="7500" spc="150">
                <a:solidFill>
                  <a:srgbClr val="D24378"/>
                </a:solidFill>
                <a:latin typeface="Aileron Heavy"/>
              </a:rPr>
              <a:t>Forms of Polygyny</a:t>
            </a:r>
          </a:p>
        </p:txBody>
      </p:sp>
      <p:sp>
        <p:nvSpPr>
          <p:cNvPr id="6" name="TextBox 6"/>
          <p:cNvSpPr txBox="1"/>
          <p:nvPr/>
        </p:nvSpPr>
        <p:spPr>
          <a:xfrm>
            <a:off x="1140597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
        <p:nvSpPr>
          <p:cNvPr id="7" name="TextBox 7"/>
          <p:cNvSpPr txBox="1"/>
          <p:nvPr/>
        </p:nvSpPr>
        <p:spPr>
          <a:xfrm>
            <a:off x="540066" y="6671232"/>
            <a:ext cx="10865905" cy="1905000"/>
          </a:xfrm>
          <a:prstGeom prst="rect">
            <a:avLst/>
          </a:prstGeom>
        </p:spPr>
        <p:txBody>
          <a:bodyPr lIns="0" tIns="0" rIns="0" bIns="0" rtlCol="0" anchor="t">
            <a:spAutoFit/>
          </a:bodyPr>
          <a:lstStyle/>
          <a:p>
            <a:pPr marL="777240" lvl="1" indent="-388620">
              <a:lnSpc>
                <a:spcPts val="5040"/>
              </a:lnSpc>
              <a:buFont typeface="Arial"/>
              <a:buChar char="•"/>
            </a:pPr>
            <a:r>
              <a:rPr lang="en-US" sz="3600" spc="359">
                <a:solidFill>
                  <a:srgbClr val="D24378"/>
                </a:solidFill>
                <a:latin typeface="Aileron Bold"/>
              </a:rPr>
              <a:t>sororal polygyny (marriage to sisters)</a:t>
            </a:r>
          </a:p>
          <a:p>
            <a:pPr marL="777240" lvl="1" indent="-388620">
              <a:lnSpc>
                <a:spcPts val="5040"/>
              </a:lnSpc>
              <a:buFont typeface="Arial"/>
              <a:buChar char="•"/>
            </a:pPr>
            <a:r>
              <a:rPr lang="en-US" sz="3600" spc="359">
                <a:solidFill>
                  <a:srgbClr val="D24378"/>
                </a:solidFill>
                <a:latin typeface="Aileron Bold"/>
              </a:rPr>
              <a:t>non-sororal polygyny</a:t>
            </a:r>
          </a:p>
          <a:p>
            <a:pPr marL="777240" lvl="1" indent="-388620">
              <a:lnSpc>
                <a:spcPts val="5040"/>
              </a:lnSpc>
              <a:buFont typeface="Arial"/>
              <a:buChar char="•"/>
            </a:pPr>
            <a:r>
              <a:rPr lang="en-US" sz="3600" spc="359">
                <a:solidFill>
                  <a:srgbClr val="D24378"/>
                </a:solidFill>
                <a:latin typeface="Aileron Bold"/>
              </a:rPr>
              <a:t>limited polygyny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grpSp>
        <p:nvGrpSpPr>
          <p:cNvPr id="3" name="Group 3"/>
          <p:cNvGrpSpPr/>
          <p:nvPr/>
        </p:nvGrpSpPr>
        <p:grpSpPr>
          <a:xfrm>
            <a:off x="3189403" y="3619949"/>
            <a:ext cx="12118707" cy="3047102"/>
            <a:chOff x="0" y="0"/>
            <a:chExt cx="16158275" cy="4062803"/>
          </a:xfrm>
        </p:grpSpPr>
        <p:sp>
          <p:nvSpPr>
            <p:cNvPr id="4" name="AutoShape 4"/>
            <p:cNvSpPr/>
            <p:nvPr/>
          </p:nvSpPr>
          <p:spPr>
            <a:xfrm>
              <a:off x="0" y="0"/>
              <a:ext cx="16158275" cy="4062803"/>
            </a:xfrm>
            <a:prstGeom prst="rect">
              <a:avLst/>
            </a:prstGeom>
            <a:solidFill>
              <a:srgbClr val="D24378"/>
            </a:solidFill>
          </p:spPr>
        </p:sp>
        <p:sp>
          <p:nvSpPr>
            <p:cNvPr id="5" name="TextBox 5"/>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ACTIVITY</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4378"/>
        </a:solidFill>
        <a:effectLst/>
      </p:bgPr>
    </p:bg>
    <p:spTree>
      <p:nvGrpSpPr>
        <p:cNvPr id="1" name=""/>
        <p:cNvGrpSpPr/>
        <p:nvPr/>
      </p:nvGrpSpPr>
      <p:grpSpPr>
        <a:xfrm>
          <a:off x="0" y="0"/>
          <a:ext cx="0" cy="0"/>
          <a:chOff x="0" y="0"/>
          <a:chExt cx="0" cy="0"/>
        </a:xfrm>
      </p:grpSpPr>
      <p:sp>
        <p:nvSpPr>
          <p:cNvPr id="2" name="AutoShape 2"/>
          <p:cNvSpPr/>
          <p:nvPr/>
        </p:nvSpPr>
        <p:spPr>
          <a:xfrm>
            <a:off x="6494265" y="0"/>
            <a:ext cx="11793735" cy="10287000"/>
          </a:xfrm>
          <a:prstGeom prst="rect">
            <a:avLst/>
          </a:prstGeom>
          <a:solidFill>
            <a:srgbClr val="FFFFFF"/>
          </a:solidFill>
        </p:spPr>
      </p:sp>
      <p:sp>
        <p:nvSpPr>
          <p:cNvPr id="3" name="Freeform 3"/>
          <p:cNvSpPr/>
          <p:nvPr/>
        </p:nvSpPr>
        <p:spPr>
          <a:xfrm>
            <a:off x="6494265" y="-41520"/>
            <a:ext cx="11793735" cy="5769709"/>
          </a:xfrm>
          <a:custGeom>
            <a:avLst/>
            <a:gdLst/>
            <a:ahLst/>
            <a:cxnLst/>
            <a:rect l="l" t="t" r="r" b="b"/>
            <a:pathLst>
              <a:path w="11793735" h="5769709">
                <a:moveTo>
                  <a:pt x="0" y="0"/>
                </a:moveTo>
                <a:lnTo>
                  <a:pt x="11793735" y="0"/>
                </a:lnTo>
                <a:lnTo>
                  <a:pt x="11793735" y="5769709"/>
                </a:lnTo>
                <a:lnTo>
                  <a:pt x="0" y="5769709"/>
                </a:lnTo>
                <a:lnTo>
                  <a:pt x="0" y="0"/>
                </a:lnTo>
                <a:close/>
              </a:path>
            </a:pathLst>
          </a:custGeom>
          <a:blipFill>
            <a:blip r:embed="rId2"/>
            <a:stretch>
              <a:fillRect t="-18157" b="-18157"/>
            </a:stretch>
          </a:blipFill>
        </p:spPr>
      </p:sp>
      <p:sp>
        <p:nvSpPr>
          <p:cNvPr id="4" name="TextBox 4"/>
          <p:cNvSpPr txBox="1"/>
          <p:nvPr/>
        </p:nvSpPr>
        <p:spPr>
          <a:xfrm>
            <a:off x="358260" y="2699244"/>
            <a:ext cx="5482080" cy="4023360"/>
          </a:xfrm>
          <a:prstGeom prst="rect">
            <a:avLst/>
          </a:prstGeom>
        </p:spPr>
        <p:txBody>
          <a:bodyPr lIns="0" tIns="0" rIns="0" bIns="0" rtlCol="0" anchor="t">
            <a:spAutoFit/>
          </a:bodyPr>
          <a:lstStyle/>
          <a:p>
            <a:pPr>
              <a:lnSpc>
                <a:spcPts val="10559"/>
              </a:lnSpc>
            </a:pPr>
            <a:r>
              <a:rPr lang="en-US" sz="8799" spc="175">
                <a:solidFill>
                  <a:srgbClr val="FFFFFF"/>
                </a:solidFill>
                <a:latin typeface="Aileron Heavy"/>
              </a:rPr>
              <a:t>eHRAF</a:t>
            </a:r>
          </a:p>
          <a:p>
            <a:pPr>
              <a:lnSpc>
                <a:spcPts val="10559"/>
              </a:lnSpc>
            </a:pPr>
            <a:r>
              <a:rPr lang="en-US" sz="8799" spc="175">
                <a:solidFill>
                  <a:srgbClr val="FFFFFF"/>
                </a:solidFill>
                <a:latin typeface="Aileron Heavy"/>
              </a:rPr>
              <a:t>World</a:t>
            </a:r>
          </a:p>
          <a:p>
            <a:pPr>
              <a:lnSpc>
                <a:spcPts val="10560"/>
              </a:lnSpc>
            </a:pPr>
            <a:r>
              <a:rPr lang="en-US" sz="8800" spc="175">
                <a:solidFill>
                  <a:srgbClr val="FFFFFF"/>
                </a:solidFill>
                <a:latin typeface="Aileron Heavy"/>
              </a:rPr>
              <a:t>Cultures</a:t>
            </a:r>
          </a:p>
        </p:txBody>
      </p:sp>
      <p:sp>
        <p:nvSpPr>
          <p:cNvPr id="5" name="TextBox 5"/>
          <p:cNvSpPr txBox="1"/>
          <p:nvPr/>
        </p:nvSpPr>
        <p:spPr>
          <a:xfrm>
            <a:off x="7053994" y="6322554"/>
            <a:ext cx="11086704" cy="3535680"/>
          </a:xfrm>
          <a:prstGeom prst="rect">
            <a:avLst/>
          </a:prstGeom>
        </p:spPr>
        <p:txBody>
          <a:bodyPr lIns="0" tIns="0" rIns="0" bIns="0" rtlCol="0" anchor="t">
            <a:spAutoFit/>
          </a:bodyPr>
          <a:lstStyle/>
          <a:p>
            <a:pPr>
              <a:lnSpc>
                <a:spcPts val="4680"/>
              </a:lnSpc>
            </a:pPr>
            <a:r>
              <a:rPr lang="en-US" sz="3600" spc="457">
                <a:solidFill>
                  <a:srgbClr val="D24378"/>
                </a:solidFill>
                <a:latin typeface="Aileron"/>
              </a:rPr>
              <a:t>For this activity, we will be using the </a:t>
            </a:r>
            <a:r>
              <a:rPr lang="en-US" sz="3600" spc="457">
                <a:solidFill>
                  <a:srgbClr val="D24378"/>
                </a:solidFill>
                <a:latin typeface="Aileron Bold"/>
              </a:rPr>
              <a:t>Browse DOCUMENTS </a:t>
            </a:r>
            <a:r>
              <a:rPr lang="en-US" sz="3600" spc="457">
                <a:solidFill>
                  <a:srgbClr val="D24378"/>
                </a:solidFill>
                <a:latin typeface="Aileron"/>
              </a:rPr>
              <a:t>function of eHRAF.</a:t>
            </a:r>
          </a:p>
          <a:p>
            <a:pPr>
              <a:lnSpc>
                <a:spcPts val="4680"/>
              </a:lnSpc>
            </a:pPr>
            <a:r>
              <a:rPr lang="en-US" sz="3600" spc="457">
                <a:solidFill>
                  <a:srgbClr val="D24378"/>
                </a:solidFill>
                <a:latin typeface="Aileron"/>
              </a:rPr>
              <a:t>First, find the following documents using the permalinks provided. Then, use the drop down menu in the top right corner to find the listed page of that document.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935308" cy="10287000"/>
          </a:xfrm>
          <a:custGeom>
            <a:avLst/>
            <a:gdLst/>
            <a:ahLst/>
            <a:cxnLst/>
            <a:rect l="l" t="t" r="r" b="b"/>
            <a:pathLst>
              <a:path w="9935308" h="10287000">
                <a:moveTo>
                  <a:pt x="0" y="0"/>
                </a:moveTo>
                <a:lnTo>
                  <a:pt x="9935308" y="0"/>
                </a:lnTo>
                <a:lnTo>
                  <a:pt x="9935308" y="10287000"/>
                </a:lnTo>
                <a:lnTo>
                  <a:pt x="0" y="10287000"/>
                </a:lnTo>
                <a:lnTo>
                  <a:pt x="0" y="0"/>
                </a:lnTo>
                <a:close/>
              </a:path>
            </a:pathLst>
          </a:custGeom>
          <a:blipFill>
            <a:blip r:embed="rId2"/>
            <a:stretch>
              <a:fillRect t="-1441" b="-1441"/>
            </a:stretch>
          </a:blipFill>
        </p:spPr>
      </p:sp>
      <p:sp>
        <p:nvSpPr>
          <p:cNvPr id="3" name="TextBox 3"/>
          <p:cNvSpPr txBox="1"/>
          <p:nvPr/>
        </p:nvSpPr>
        <p:spPr>
          <a:xfrm>
            <a:off x="10193687" y="638308"/>
            <a:ext cx="7596616" cy="3200400"/>
          </a:xfrm>
          <a:prstGeom prst="rect">
            <a:avLst/>
          </a:prstGeom>
        </p:spPr>
        <p:txBody>
          <a:bodyPr lIns="0" tIns="0" rIns="0" bIns="0" rtlCol="0" anchor="t">
            <a:spAutoFit/>
          </a:bodyPr>
          <a:lstStyle/>
          <a:p>
            <a:pPr algn="r">
              <a:lnSpc>
                <a:spcPts val="8399"/>
              </a:lnSpc>
            </a:pPr>
            <a:r>
              <a:rPr lang="en-US" sz="6999" spc="139">
                <a:solidFill>
                  <a:srgbClr val="D24378"/>
                </a:solidFill>
                <a:latin typeface="Aileron Heavy"/>
              </a:rPr>
              <a:t>Analyze </a:t>
            </a:r>
          </a:p>
          <a:p>
            <a:pPr algn="r">
              <a:lnSpc>
                <a:spcPts val="8400"/>
              </a:lnSpc>
            </a:pPr>
            <a:r>
              <a:rPr lang="en-US" sz="7000" spc="140">
                <a:solidFill>
                  <a:srgbClr val="D24378"/>
                </a:solidFill>
                <a:latin typeface="Aileron Heavy"/>
              </a:rPr>
              <a:t>cross-cultural findings</a:t>
            </a:r>
          </a:p>
        </p:txBody>
      </p:sp>
      <p:sp>
        <p:nvSpPr>
          <p:cNvPr id="4" name="TextBox 4"/>
          <p:cNvSpPr txBox="1"/>
          <p:nvPr/>
        </p:nvSpPr>
        <p:spPr>
          <a:xfrm>
            <a:off x="10445344" y="4792980"/>
            <a:ext cx="7499505" cy="4465320"/>
          </a:xfrm>
          <a:prstGeom prst="rect">
            <a:avLst/>
          </a:prstGeom>
        </p:spPr>
        <p:txBody>
          <a:bodyPr lIns="0" tIns="0" rIns="0" bIns="0" rtlCol="0" anchor="t">
            <a:spAutoFit/>
          </a:bodyPr>
          <a:lstStyle/>
          <a:p>
            <a:pPr>
              <a:lnSpc>
                <a:spcPts val="5040"/>
              </a:lnSpc>
            </a:pPr>
            <a:r>
              <a:rPr lang="en-US" sz="3600" spc="270">
                <a:solidFill>
                  <a:srgbClr val="D24378"/>
                </a:solidFill>
                <a:latin typeface="Aileron"/>
              </a:rPr>
              <a:t>After each set of cultures, read the discussion questions and think about the similarities and differences that you see in these systems and in the lives of those who participate in them.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24378"/>
        </a:solidFill>
        <a:effectLst/>
      </p:bgPr>
    </p:bg>
    <p:spTree>
      <p:nvGrpSpPr>
        <p:cNvPr id="1" name=""/>
        <p:cNvGrpSpPr/>
        <p:nvPr/>
      </p:nvGrpSpPr>
      <p:grpSpPr>
        <a:xfrm>
          <a:off x="0" y="0"/>
          <a:ext cx="0" cy="0"/>
          <a:chOff x="0" y="0"/>
          <a:chExt cx="0" cy="0"/>
        </a:xfrm>
      </p:grpSpPr>
      <p:sp>
        <p:nvSpPr>
          <p:cNvPr id="2" name="Freeform 2"/>
          <p:cNvSpPr/>
          <p:nvPr/>
        </p:nvSpPr>
        <p:spPr>
          <a:xfrm>
            <a:off x="0" y="3516161"/>
            <a:ext cx="18288000" cy="6770839"/>
          </a:xfrm>
          <a:custGeom>
            <a:avLst/>
            <a:gdLst/>
            <a:ahLst/>
            <a:cxnLst/>
            <a:rect l="l" t="t" r="r" b="b"/>
            <a:pathLst>
              <a:path w="18288000" h="6770839">
                <a:moveTo>
                  <a:pt x="0" y="0"/>
                </a:moveTo>
                <a:lnTo>
                  <a:pt x="18288000" y="0"/>
                </a:lnTo>
                <a:lnTo>
                  <a:pt x="18288000" y="6770839"/>
                </a:lnTo>
                <a:lnTo>
                  <a:pt x="0" y="6770839"/>
                </a:lnTo>
                <a:lnTo>
                  <a:pt x="0" y="0"/>
                </a:lnTo>
                <a:close/>
              </a:path>
            </a:pathLst>
          </a:custGeom>
          <a:blipFill>
            <a:blip r:embed="rId2"/>
            <a:stretch>
              <a:fillRect b="-6748"/>
            </a:stretch>
          </a:blipFill>
        </p:spPr>
      </p:sp>
      <p:sp>
        <p:nvSpPr>
          <p:cNvPr id="3" name="TextBox 3"/>
          <p:cNvSpPr txBox="1"/>
          <p:nvPr/>
        </p:nvSpPr>
        <p:spPr>
          <a:xfrm>
            <a:off x="541805" y="578308"/>
            <a:ext cx="17268838" cy="2181225"/>
          </a:xfrm>
          <a:prstGeom prst="rect">
            <a:avLst/>
          </a:prstGeom>
        </p:spPr>
        <p:txBody>
          <a:bodyPr lIns="0" tIns="0" rIns="0" bIns="0" rtlCol="0" anchor="t">
            <a:spAutoFit/>
          </a:bodyPr>
          <a:lstStyle/>
          <a:p>
            <a:pPr>
              <a:lnSpc>
                <a:spcPts val="4320"/>
              </a:lnSpc>
              <a:spcBef>
                <a:spcPct val="0"/>
              </a:spcBef>
            </a:pPr>
            <a:r>
              <a:rPr lang="en-US" sz="3600" spc="36">
                <a:solidFill>
                  <a:srgbClr val="FFFFFF"/>
                </a:solidFill>
                <a:latin typeface="Aileron"/>
              </a:rPr>
              <a:t>Once you have read these pages, particularly the paragraphs marked with the </a:t>
            </a:r>
            <a:r>
              <a:rPr lang="en-US" sz="3600" spc="36">
                <a:solidFill>
                  <a:srgbClr val="FFFFFF"/>
                </a:solidFill>
                <a:latin typeface="Aileron Bold"/>
              </a:rPr>
              <a:t>OCM Polygamy (595)</a:t>
            </a:r>
            <a:r>
              <a:rPr lang="en-US" sz="3600" spc="36">
                <a:solidFill>
                  <a:srgbClr val="FFFFFF"/>
                </a:solidFill>
                <a:latin typeface="Aileron"/>
              </a:rPr>
              <a:t>, either alone or in small groups, address the questions or issues below. Make sure you cite the author and page when referring to specific information from an ethnographic source.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701</Words>
  <Application>Microsoft Office PowerPoint</Application>
  <PresentationFormat>Custom</PresentationFormat>
  <Paragraphs>114</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Aileron Ultra-Bold</vt:lpstr>
      <vt:lpstr>Arial</vt:lpstr>
      <vt:lpstr>Aileron Italics</vt:lpstr>
      <vt:lpstr>Calibri</vt:lpstr>
      <vt:lpstr>Aileron Heavy</vt:lpstr>
      <vt:lpstr>Aileron Bold</vt:lpstr>
      <vt:lpstr>Aileron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Polygyny v2.pptx</dc:title>
  <dc:creator>Matthew Longcore</dc:creator>
  <cp:lastModifiedBy>Matthew Longcore</cp:lastModifiedBy>
  <cp:revision>2</cp:revision>
  <dcterms:created xsi:type="dcterms:W3CDTF">2006-08-16T00:00:00Z</dcterms:created>
  <dcterms:modified xsi:type="dcterms:W3CDTF">2023-07-10T17:03:35Z</dcterms:modified>
  <dc:identifier>DAFoQMf41GI</dc:identifier>
</cp:coreProperties>
</file>