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Aileron Bold" panose="020B0604020202020204" charset="0"/>
      <p:regular r:id="rId28"/>
    </p:embeddedFont>
    <p:embeddedFont>
      <p:font typeface="Calibri" panose="020F0502020204030204" pitchFamily="34" charset="0"/>
      <p:regular r:id="rId29"/>
      <p:bold r:id="rId30"/>
      <p:italic r:id="rId31"/>
      <p:boldItalic r:id="rId32"/>
    </p:embeddedFont>
    <p:embeddedFont>
      <p:font typeface="Aileron Heavy" panose="020B0604020202020204" charset="0"/>
      <p:regular r:id="rId33"/>
    </p:embeddedFont>
    <p:embeddedFont>
      <p:font typeface="Aileron" panose="020B0604020202020204" charset="0"/>
      <p:regular r:id="rId34"/>
    </p:embeddedFont>
    <p:embeddedFont>
      <p:font typeface="Aileron Ultra-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39393" r="-39393"/>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sp>
        <p:nvSpPr>
          <p:cNvPr id="4" name="TextBox 4"/>
          <p:cNvSpPr txBox="1"/>
          <p:nvPr/>
        </p:nvSpPr>
        <p:spPr>
          <a:xfrm>
            <a:off x="8791935" y="4414838"/>
            <a:ext cx="9265601" cy="1457325"/>
          </a:xfrm>
          <a:prstGeom prst="rect">
            <a:avLst/>
          </a:prstGeom>
        </p:spPr>
        <p:txBody>
          <a:bodyPr lIns="0" tIns="0" rIns="0" bIns="0" rtlCol="0" anchor="t">
            <a:spAutoFit/>
          </a:bodyPr>
          <a:lstStyle/>
          <a:p>
            <a:pPr algn="ctr">
              <a:lnSpc>
                <a:spcPts val="11519"/>
              </a:lnSpc>
            </a:pPr>
            <a:r>
              <a:rPr lang="en-US" sz="9600">
                <a:solidFill>
                  <a:srgbClr val="C20303"/>
                </a:solidFill>
                <a:latin typeface="Aileron Heavy"/>
              </a:rPr>
              <a:t>Property</a:t>
            </a:r>
          </a:p>
        </p:txBody>
      </p:sp>
      <p:sp>
        <p:nvSpPr>
          <p:cNvPr id="5" name="TextBox 5"/>
          <p:cNvSpPr txBox="1"/>
          <p:nvPr/>
        </p:nvSpPr>
        <p:spPr>
          <a:xfrm>
            <a:off x="8791935" y="7459914"/>
            <a:ext cx="9265601" cy="624840"/>
          </a:xfrm>
          <a:prstGeom prst="rect">
            <a:avLst/>
          </a:prstGeom>
        </p:spPr>
        <p:txBody>
          <a:bodyPr lIns="0" tIns="0" rIns="0" bIns="0" rtlCol="0" anchor="t">
            <a:spAutoFit/>
          </a:bodyPr>
          <a:lstStyle/>
          <a:p>
            <a:pPr algn="ctr">
              <a:lnSpc>
                <a:spcPts val="5040"/>
              </a:lnSpc>
            </a:pPr>
            <a:r>
              <a:rPr lang="en-US" sz="3600" spc="215">
                <a:solidFill>
                  <a:srgbClr val="C20303"/>
                </a:solidFill>
                <a:latin typeface="Aileron"/>
              </a:rPr>
              <a:t>in eHRAF World Cultures</a:t>
            </a:r>
          </a:p>
        </p:txBody>
      </p:sp>
      <p:grpSp>
        <p:nvGrpSpPr>
          <p:cNvPr id="6" name="Group 6"/>
          <p:cNvGrpSpPr/>
          <p:nvPr/>
        </p:nvGrpSpPr>
        <p:grpSpPr>
          <a:xfrm>
            <a:off x="0" y="1028700"/>
            <a:ext cx="7142940" cy="843619"/>
            <a:chOff x="0" y="0"/>
            <a:chExt cx="9523921" cy="1124825"/>
          </a:xfrm>
        </p:grpSpPr>
        <p:sp>
          <p:nvSpPr>
            <p:cNvPr id="7" name="AutoShape 7"/>
            <p:cNvSpPr/>
            <p:nvPr/>
          </p:nvSpPr>
          <p:spPr>
            <a:xfrm>
              <a:off x="0" y="0"/>
              <a:ext cx="9523921" cy="1124825"/>
            </a:xfrm>
            <a:prstGeom prst="rect">
              <a:avLst/>
            </a:prstGeom>
            <a:solidFill>
              <a:srgbClr val="C20303"/>
            </a:solidFill>
          </p:spPr>
        </p:sp>
        <p:sp>
          <p:nvSpPr>
            <p:cNvPr id="8" name="TextBox 8"/>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9" name="TextBox 9"/>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38125" r="-38125"/>
            </a:stretch>
          </a:blipFill>
        </p:spPr>
      </p:sp>
      <p:sp>
        <p:nvSpPr>
          <p:cNvPr id="3" name="TextBox 3"/>
          <p:cNvSpPr txBox="1"/>
          <p:nvPr/>
        </p:nvSpPr>
        <p:spPr>
          <a:xfrm>
            <a:off x="9376092" y="3079590"/>
            <a:ext cx="8656723" cy="6254904"/>
          </a:xfrm>
          <a:prstGeom prst="rect">
            <a:avLst/>
          </a:prstGeom>
        </p:spPr>
        <p:txBody>
          <a:bodyPr lIns="0" tIns="0" rIns="0" bIns="0" rtlCol="0" anchor="t">
            <a:spAutoFit/>
          </a:bodyPr>
          <a:lstStyle/>
          <a:p>
            <a:pPr>
              <a:lnSpc>
                <a:spcPts val="5040"/>
              </a:lnSpc>
            </a:pPr>
            <a:r>
              <a:rPr lang="en-US" sz="3600">
                <a:solidFill>
                  <a:srgbClr val="C20303"/>
                </a:solidFill>
                <a:latin typeface="Aileron"/>
              </a:rPr>
              <a:t>Many societies studied by anthropologists did not have the institution of private property.</a:t>
            </a:r>
          </a:p>
          <a:p>
            <a:pPr>
              <a:lnSpc>
                <a:spcPts val="5040"/>
              </a:lnSpc>
            </a:pPr>
            <a:endParaRPr lang="en-US" sz="3600">
              <a:solidFill>
                <a:srgbClr val="C20303"/>
              </a:solidFill>
              <a:latin typeface="Aileron"/>
            </a:endParaRPr>
          </a:p>
          <a:p>
            <a:pPr>
              <a:lnSpc>
                <a:spcPts val="5040"/>
              </a:lnSpc>
            </a:pPr>
            <a:r>
              <a:rPr lang="en-US" sz="3600">
                <a:solidFill>
                  <a:srgbClr val="C20303"/>
                </a:solidFill>
                <a:latin typeface="Aileron"/>
              </a:rPr>
              <a:t>Instead, property was often held in common and its use was dictated by rules, customs, and status associated with kin groups (such as clans, lineages) or residential communities.</a:t>
            </a:r>
          </a:p>
          <a:p>
            <a:pPr>
              <a:lnSpc>
                <a:spcPts val="4008"/>
              </a:lnSpc>
            </a:pPr>
            <a:endParaRPr lang="en-US" sz="3600">
              <a:solidFill>
                <a:srgbClr val="C20303"/>
              </a:solidFill>
              <a:latin typeface="Aileron"/>
            </a:endParaRPr>
          </a:p>
        </p:txBody>
      </p:sp>
      <p:sp>
        <p:nvSpPr>
          <p:cNvPr id="4" name="TextBox 4"/>
          <p:cNvSpPr txBox="1"/>
          <p:nvPr/>
        </p:nvSpPr>
        <p:spPr>
          <a:xfrm>
            <a:off x="9376092" y="811316"/>
            <a:ext cx="7730396" cy="1457950"/>
          </a:xfrm>
          <a:prstGeom prst="rect">
            <a:avLst/>
          </a:prstGeom>
        </p:spPr>
        <p:txBody>
          <a:bodyPr lIns="0" tIns="0" rIns="0" bIns="0" rtlCol="0" anchor="t">
            <a:spAutoFit/>
          </a:bodyPr>
          <a:lstStyle/>
          <a:p>
            <a:pPr>
              <a:lnSpc>
                <a:spcPts val="5760"/>
              </a:lnSpc>
            </a:pPr>
            <a:r>
              <a:rPr lang="en-US" sz="4800" spc="96">
                <a:solidFill>
                  <a:srgbClr val="C20303"/>
                </a:solidFill>
                <a:latin typeface="Aileron Bold"/>
              </a:rPr>
              <a:t>Communal vs. Private Property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736984"/>
            <a:ext cx="12118707" cy="2237598"/>
            <a:chOff x="0" y="0"/>
            <a:chExt cx="16158275" cy="2983464"/>
          </a:xfrm>
        </p:grpSpPr>
        <p:sp>
          <p:nvSpPr>
            <p:cNvPr id="5" name="AutoShape 5"/>
            <p:cNvSpPr/>
            <p:nvPr/>
          </p:nvSpPr>
          <p:spPr>
            <a:xfrm>
              <a:off x="0" y="0"/>
              <a:ext cx="16158275" cy="2983464"/>
            </a:xfrm>
            <a:prstGeom prst="rect">
              <a:avLst/>
            </a:prstGeom>
            <a:solidFill>
              <a:srgbClr val="C20303"/>
            </a:solidFill>
          </p:spPr>
        </p:sp>
        <p:sp>
          <p:nvSpPr>
            <p:cNvPr id="6" name="TextBox 6"/>
            <p:cNvSpPr txBox="1"/>
            <p:nvPr/>
          </p:nvSpPr>
          <p:spPr>
            <a:xfrm>
              <a:off x="773114" y="951791"/>
              <a:ext cx="14612047" cy="1108456"/>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PROPERTY RIGHTS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22869" r="-54543"/>
            </a:stretch>
          </a:blipFill>
        </p:spPr>
      </p:sp>
      <p:sp>
        <p:nvSpPr>
          <p:cNvPr id="3" name="TextBox 3"/>
          <p:cNvSpPr txBox="1"/>
          <p:nvPr/>
        </p:nvSpPr>
        <p:spPr>
          <a:xfrm>
            <a:off x="9376092" y="1196755"/>
            <a:ext cx="7730396" cy="728975"/>
          </a:xfrm>
          <a:prstGeom prst="rect">
            <a:avLst/>
          </a:prstGeom>
        </p:spPr>
        <p:txBody>
          <a:bodyPr lIns="0" tIns="0" rIns="0" bIns="0" rtlCol="0" anchor="t">
            <a:spAutoFit/>
          </a:bodyPr>
          <a:lstStyle/>
          <a:p>
            <a:pPr>
              <a:lnSpc>
                <a:spcPts val="5760"/>
              </a:lnSpc>
            </a:pPr>
            <a:r>
              <a:rPr lang="en-US" sz="4800" spc="96">
                <a:solidFill>
                  <a:srgbClr val="C20303"/>
                </a:solidFill>
                <a:latin typeface="Aileron Bold"/>
              </a:rPr>
              <a:t>Property Rights</a:t>
            </a:r>
          </a:p>
        </p:txBody>
      </p:sp>
      <p:sp>
        <p:nvSpPr>
          <p:cNvPr id="4" name="TextBox 4"/>
          <p:cNvSpPr txBox="1"/>
          <p:nvPr/>
        </p:nvSpPr>
        <p:spPr>
          <a:xfrm>
            <a:off x="9376092" y="2793504"/>
            <a:ext cx="8656723" cy="6788975"/>
          </a:xfrm>
          <a:prstGeom prst="rect">
            <a:avLst/>
          </a:prstGeom>
        </p:spPr>
        <p:txBody>
          <a:bodyPr lIns="0" tIns="0" rIns="0" bIns="0" rtlCol="0" anchor="t">
            <a:spAutoFit/>
          </a:bodyPr>
          <a:lstStyle/>
          <a:p>
            <a:pPr>
              <a:lnSpc>
                <a:spcPts val="5040"/>
              </a:lnSpc>
            </a:pPr>
            <a:r>
              <a:rPr lang="en-US" sz="3600">
                <a:solidFill>
                  <a:srgbClr val="C20303"/>
                </a:solidFill>
                <a:latin typeface="Aileron"/>
              </a:rPr>
              <a:t>To understand communal property one has to understand important social groups larger than the family that may serve as “owners” of land and other assets.</a:t>
            </a:r>
          </a:p>
          <a:p>
            <a:pPr>
              <a:lnSpc>
                <a:spcPts val="5040"/>
              </a:lnSpc>
            </a:pPr>
            <a:endParaRPr lang="en-US" sz="3600">
              <a:solidFill>
                <a:srgbClr val="C20303"/>
              </a:solidFill>
              <a:latin typeface="Aileron"/>
            </a:endParaRPr>
          </a:p>
          <a:p>
            <a:pPr>
              <a:lnSpc>
                <a:spcPts val="5040"/>
              </a:lnSpc>
            </a:pPr>
            <a:r>
              <a:rPr lang="en-US" sz="3600">
                <a:solidFill>
                  <a:srgbClr val="C20303"/>
                </a:solidFill>
                <a:latin typeface="Aileron"/>
              </a:rPr>
              <a:t>There are many types of rights.  These include the right of use, the right to alter or modify, the right to exclude others, and right to sell or transfer. </a:t>
            </a:r>
          </a:p>
          <a:p>
            <a:pPr>
              <a:lnSpc>
                <a:spcPts val="4480"/>
              </a:lnSpc>
            </a:pPr>
            <a:endParaRPr lang="en-US" sz="3600">
              <a:solidFill>
                <a:srgbClr val="C20303"/>
              </a:solidFill>
              <a:latin typeface="Aileron"/>
            </a:endParaRPr>
          </a:p>
          <a:p>
            <a:pPr>
              <a:lnSpc>
                <a:spcPts val="4008"/>
              </a:lnSpc>
            </a:pPr>
            <a:endParaRPr lang="en-US" sz="3600">
              <a:solidFill>
                <a:srgbClr val="C20303"/>
              </a:solidFill>
              <a:latin typeface="Ailero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94347" r="-55634"/>
            </a:stretch>
          </a:blipFill>
        </p:spPr>
      </p:sp>
      <p:sp>
        <p:nvSpPr>
          <p:cNvPr id="3" name="TextBox 3"/>
          <p:cNvSpPr txBox="1"/>
          <p:nvPr/>
        </p:nvSpPr>
        <p:spPr>
          <a:xfrm>
            <a:off x="9357161" y="1028700"/>
            <a:ext cx="7730396" cy="728975"/>
          </a:xfrm>
          <a:prstGeom prst="rect">
            <a:avLst/>
          </a:prstGeom>
        </p:spPr>
        <p:txBody>
          <a:bodyPr lIns="0" tIns="0" rIns="0" bIns="0" rtlCol="0" anchor="t">
            <a:spAutoFit/>
          </a:bodyPr>
          <a:lstStyle/>
          <a:p>
            <a:pPr>
              <a:lnSpc>
                <a:spcPts val="5760"/>
              </a:lnSpc>
            </a:pPr>
            <a:r>
              <a:rPr lang="en-US" sz="4800" spc="96">
                <a:solidFill>
                  <a:srgbClr val="C20303"/>
                </a:solidFill>
                <a:latin typeface="Aileron Bold"/>
              </a:rPr>
              <a:t>Property Rights</a:t>
            </a:r>
          </a:p>
        </p:txBody>
      </p:sp>
      <p:sp>
        <p:nvSpPr>
          <p:cNvPr id="4" name="TextBox 4"/>
          <p:cNvSpPr txBox="1"/>
          <p:nvPr/>
        </p:nvSpPr>
        <p:spPr>
          <a:xfrm>
            <a:off x="9357161" y="2633661"/>
            <a:ext cx="8656723" cy="5516366"/>
          </a:xfrm>
          <a:prstGeom prst="rect">
            <a:avLst/>
          </a:prstGeom>
        </p:spPr>
        <p:txBody>
          <a:bodyPr lIns="0" tIns="0" rIns="0" bIns="0" rtlCol="0" anchor="t">
            <a:spAutoFit/>
          </a:bodyPr>
          <a:lstStyle/>
          <a:p>
            <a:pPr>
              <a:lnSpc>
                <a:spcPts val="5040"/>
              </a:lnSpc>
            </a:pPr>
            <a:r>
              <a:rPr lang="en-US" sz="3600">
                <a:solidFill>
                  <a:srgbClr val="C20303"/>
                </a:solidFill>
                <a:latin typeface="Aileron"/>
              </a:rPr>
              <a:t>Even when property is communal, individuals and households are usually granted at some of those rights.</a:t>
            </a:r>
          </a:p>
          <a:p>
            <a:pPr>
              <a:lnSpc>
                <a:spcPts val="5040"/>
              </a:lnSpc>
            </a:pPr>
            <a:endParaRPr lang="en-US" sz="3600">
              <a:solidFill>
                <a:srgbClr val="C20303"/>
              </a:solidFill>
              <a:latin typeface="Aileron"/>
            </a:endParaRPr>
          </a:p>
          <a:p>
            <a:pPr>
              <a:lnSpc>
                <a:spcPts val="5040"/>
              </a:lnSpc>
            </a:pPr>
            <a:r>
              <a:rPr lang="en-US" sz="3600">
                <a:solidFill>
                  <a:srgbClr val="C20303"/>
                </a:solidFill>
                <a:latin typeface="Aileron"/>
              </a:rPr>
              <a:t>Different types of rights may exist in the same society for different types of things (e.g., land, livestock, bodies of water).</a:t>
            </a:r>
          </a:p>
          <a:p>
            <a:pPr>
              <a:lnSpc>
                <a:spcPts val="4480"/>
              </a:lnSpc>
            </a:pPr>
            <a:endParaRPr lang="en-US" sz="3600">
              <a:solidFill>
                <a:srgbClr val="C20303"/>
              </a:solidFill>
              <a:latin typeface="Aileron"/>
            </a:endParaRPr>
          </a:p>
          <a:p>
            <a:pPr>
              <a:lnSpc>
                <a:spcPts val="4008"/>
              </a:lnSpc>
            </a:pPr>
            <a:endParaRPr lang="en-US" sz="3600">
              <a:solidFill>
                <a:srgbClr val="C20303"/>
              </a:solidFill>
              <a:latin typeface="Ailero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311" t="28983"/>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071227"/>
            <a:ext cx="12118707" cy="3569110"/>
            <a:chOff x="0" y="0"/>
            <a:chExt cx="16158275" cy="4758814"/>
          </a:xfrm>
        </p:grpSpPr>
        <p:sp>
          <p:nvSpPr>
            <p:cNvPr id="5" name="AutoShape 5"/>
            <p:cNvSpPr/>
            <p:nvPr/>
          </p:nvSpPr>
          <p:spPr>
            <a:xfrm>
              <a:off x="0" y="0"/>
              <a:ext cx="16158275" cy="4758814"/>
            </a:xfrm>
            <a:prstGeom prst="rect">
              <a:avLst/>
            </a:prstGeom>
            <a:solidFill>
              <a:srgbClr val="C20303"/>
            </a:solidFill>
          </p:spPr>
        </p:sp>
        <p:sp>
          <p:nvSpPr>
            <p:cNvPr id="6" name="TextBox 6"/>
            <p:cNvSpPr txBox="1"/>
            <p:nvPr/>
          </p:nvSpPr>
          <p:spPr>
            <a:xfrm>
              <a:off x="773114" y="951791"/>
              <a:ext cx="14612047" cy="2883806"/>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78"/>
                </a:lnSpc>
              </a:pPr>
              <a:r>
                <a:rPr lang="en-US" sz="5600" spc="100">
                  <a:solidFill>
                    <a:srgbClr val="FFFFFF"/>
                  </a:solidFill>
                  <a:latin typeface="Aileron Bold"/>
                </a:rPr>
                <a:t>ACTIVITY</a:t>
              </a:r>
            </a:p>
            <a:p>
              <a:pPr algn="ctr">
                <a:lnSpc>
                  <a:spcPts val="4103"/>
                </a:lnSpc>
              </a:pPr>
              <a:r>
                <a:rPr lang="en-US" sz="3600" spc="64">
                  <a:solidFill>
                    <a:srgbClr val="FFFFFF"/>
                  </a:solidFill>
                  <a:latin typeface="Aileron"/>
                </a:rPr>
                <a:t>concepts of property</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109952" r="-109952"/>
            </a:stretch>
          </a:blipFill>
        </p:spPr>
      </p:sp>
      <p:sp>
        <p:nvSpPr>
          <p:cNvPr id="3" name="TextBox 3"/>
          <p:cNvSpPr txBox="1"/>
          <p:nvPr/>
        </p:nvSpPr>
        <p:spPr>
          <a:xfrm>
            <a:off x="9754598" y="3376461"/>
            <a:ext cx="7567556" cy="2964349"/>
          </a:xfrm>
          <a:prstGeom prst="rect">
            <a:avLst/>
          </a:prstGeom>
        </p:spPr>
        <p:txBody>
          <a:bodyPr lIns="0" tIns="0" rIns="0" bIns="0" rtlCol="0" anchor="t">
            <a:spAutoFit/>
          </a:bodyPr>
          <a:lstStyle/>
          <a:p>
            <a:pPr marL="777240" lvl="1" indent="-388620">
              <a:lnSpc>
                <a:spcPts val="4680"/>
              </a:lnSpc>
              <a:buFont typeface="Arial"/>
              <a:buChar char="•"/>
            </a:pPr>
            <a:r>
              <a:rPr lang="en-US" sz="3600" spc="288">
                <a:solidFill>
                  <a:srgbClr val="C20303"/>
                </a:solidFill>
                <a:latin typeface="Aileron Bold"/>
              </a:rPr>
              <a:t>Tiv (FF57) of Africa</a:t>
            </a:r>
          </a:p>
          <a:p>
            <a:pPr marL="777240" lvl="1" indent="-388620">
              <a:lnSpc>
                <a:spcPts val="4680"/>
              </a:lnSpc>
              <a:buFont typeface="Arial"/>
              <a:buChar char="•"/>
            </a:pPr>
            <a:r>
              <a:rPr lang="en-US" sz="3600" spc="288">
                <a:solidFill>
                  <a:srgbClr val="C20303"/>
                </a:solidFill>
                <a:latin typeface="Aileron Bold"/>
              </a:rPr>
              <a:t>Ganda (FK07) of Africa</a:t>
            </a:r>
          </a:p>
          <a:p>
            <a:pPr marL="777240" lvl="1" indent="-388620">
              <a:lnSpc>
                <a:spcPts val="4680"/>
              </a:lnSpc>
              <a:buFont typeface="Arial"/>
              <a:buChar char="•"/>
            </a:pPr>
            <a:r>
              <a:rPr lang="en-US" sz="3600" spc="288">
                <a:solidFill>
                  <a:srgbClr val="C20303"/>
                </a:solidFill>
                <a:latin typeface="Aileron Bold"/>
              </a:rPr>
              <a:t>Ifugao (OA19) of Asia </a:t>
            </a:r>
          </a:p>
          <a:p>
            <a:pPr marL="777240" lvl="1" indent="-388620">
              <a:lnSpc>
                <a:spcPts val="4680"/>
              </a:lnSpc>
              <a:buFont typeface="Arial"/>
              <a:buChar char="•"/>
            </a:pPr>
            <a:r>
              <a:rPr lang="en-US" sz="3600" spc="288">
                <a:solidFill>
                  <a:srgbClr val="C20303"/>
                </a:solidFill>
                <a:latin typeface="Aileron Bold"/>
              </a:rPr>
              <a:t>Copper Inuit (ND08) of North America</a:t>
            </a:r>
          </a:p>
        </p:txBody>
      </p:sp>
      <p:grpSp>
        <p:nvGrpSpPr>
          <p:cNvPr id="4" name="Group 4"/>
          <p:cNvGrpSpPr/>
          <p:nvPr/>
        </p:nvGrpSpPr>
        <p:grpSpPr>
          <a:xfrm>
            <a:off x="0" y="952"/>
            <a:ext cx="6708326" cy="1539403"/>
            <a:chOff x="0" y="0"/>
            <a:chExt cx="8944435" cy="2052538"/>
          </a:xfrm>
        </p:grpSpPr>
        <p:sp>
          <p:nvSpPr>
            <p:cNvPr id="5" name="AutoShape 5"/>
            <p:cNvSpPr/>
            <p:nvPr/>
          </p:nvSpPr>
          <p:spPr>
            <a:xfrm>
              <a:off x="0" y="0"/>
              <a:ext cx="8944435" cy="2052538"/>
            </a:xfrm>
            <a:prstGeom prst="rect">
              <a:avLst/>
            </a:prstGeom>
            <a:solidFill>
              <a:srgbClr val="C20303"/>
            </a:solidFill>
          </p:spPr>
        </p:sp>
        <p:sp>
          <p:nvSpPr>
            <p:cNvPr id="6" name="TextBox 6"/>
            <p:cNvSpPr txBox="1"/>
            <p:nvPr/>
          </p:nvSpPr>
          <p:spPr>
            <a:xfrm>
              <a:off x="545591" y="642094"/>
              <a:ext cx="7853252" cy="75882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ACTIVITY</a:t>
              </a:r>
            </a:p>
          </p:txBody>
        </p:sp>
      </p:grpSp>
      <p:sp>
        <p:nvSpPr>
          <p:cNvPr id="7" name="TextBox 7"/>
          <p:cNvSpPr txBox="1"/>
          <p:nvPr/>
        </p:nvSpPr>
        <p:spPr>
          <a:xfrm>
            <a:off x="9754598" y="688813"/>
            <a:ext cx="8198182" cy="1653563"/>
          </a:xfrm>
          <a:prstGeom prst="rect">
            <a:avLst/>
          </a:prstGeom>
        </p:spPr>
        <p:txBody>
          <a:bodyPr lIns="0" tIns="0" rIns="0" bIns="0" rtlCol="0" anchor="t">
            <a:spAutoFit/>
          </a:bodyPr>
          <a:lstStyle/>
          <a:p>
            <a:pPr>
              <a:lnSpc>
                <a:spcPts val="4320"/>
              </a:lnSpc>
            </a:pPr>
            <a:r>
              <a:rPr lang="en-US" sz="3600" spc="270">
                <a:solidFill>
                  <a:srgbClr val="C20303"/>
                </a:solidFill>
                <a:latin typeface="Aileron"/>
              </a:rPr>
              <a:t>Use the </a:t>
            </a:r>
            <a:r>
              <a:rPr lang="en-US" sz="3600" spc="270">
                <a:solidFill>
                  <a:srgbClr val="C20303"/>
                </a:solidFill>
                <a:latin typeface="Aileron Bold"/>
              </a:rPr>
              <a:t>Advanced Search</a:t>
            </a:r>
            <a:r>
              <a:rPr lang="en-US" sz="3600" spc="270">
                <a:solidFill>
                  <a:srgbClr val="C20303"/>
                </a:solidFill>
                <a:latin typeface="Aileron"/>
              </a:rPr>
              <a:t> to find information and compare property concepts in the cultures below:</a:t>
            </a:r>
          </a:p>
        </p:txBody>
      </p:sp>
      <p:sp>
        <p:nvSpPr>
          <p:cNvPr id="8" name="TextBox 8"/>
          <p:cNvSpPr txBox="1"/>
          <p:nvPr/>
        </p:nvSpPr>
        <p:spPr>
          <a:xfrm>
            <a:off x="9859354" y="7150586"/>
            <a:ext cx="7988669" cy="2691504"/>
          </a:xfrm>
          <a:prstGeom prst="rect">
            <a:avLst/>
          </a:prstGeom>
        </p:spPr>
        <p:txBody>
          <a:bodyPr lIns="0" tIns="0" rIns="0" bIns="0" rtlCol="0" anchor="t">
            <a:spAutoFit/>
          </a:bodyPr>
          <a:lstStyle/>
          <a:p>
            <a:pPr>
              <a:lnSpc>
                <a:spcPts val="4320"/>
              </a:lnSpc>
            </a:pPr>
            <a:r>
              <a:rPr lang="en-US" sz="3600" spc="270">
                <a:solidFill>
                  <a:srgbClr val="C20303"/>
                </a:solidFill>
                <a:latin typeface="Aileron"/>
              </a:rPr>
              <a:t>Choose the cultures above in </a:t>
            </a:r>
            <a:r>
              <a:rPr lang="en-US" sz="3600" spc="270">
                <a:solidFill>
                  <a:srgbClr val="C20303"/>
                </a:solidFill>
                <a:latin typeface="Aileron Bold"/>
              </a:rPr>
              <a:t>Add Cultures</a:t>
            </a:r>
            <a:r>
              <a:rPr lang="en-US" sz="3600" spc="270">
                <a:solidFill>
                  <a:srgbClr val="C20303"/>
                </a:solidFill>
                <a:latin typeface="Aileron"/>
              </a:rPr>
              <a:t> and in </a:t>
            </a:r>
            <a:r>
              <a:rPr lang="en-US" sz="3600" spc="270">
                <a:solidFill>
                  <a:srgbClr val="C20303"/>
                </a:solidFill>
                <a:latin typeface="Aileron Bold"/>
              </a:rPr>
              <a:t>Add Subjects</a:t>
            </a:r>
            <a:r>
              <a:rPr lang="en-US" sz="3600" spc="270">
                <a:solidFill>
                  <a:srgbClr val="C20303"/>
                </a:solidFill>
                <a:latin typeface="Aileron"/>
              </a:rPr>
              <a:t> choose </a:t>
            </a:r>
            <a:r>
              <a:rPr lang="en-US" sz="3600" spc="270">
                <a:solidFill>
                  <a:srgbClr val="C20303"/>
                </a:solidFill>
                <a:latin typeface="Aileron Bold"/>
              </a:rPr>
              <a:t>Property System (OCM 421</a:t>
            </a:r>
            <a:r>
              <a:rPr lang="en-US" sz="3600" spc="270">
                <a:solidFill>
                  <a:srgbClr val="C20303"/>
                </a:solidFill>
                <a:latin typeface="Aileron"/>
              </a:rPr>
              <a:t>).</a:t>
            </a:r>
          </a:p>
          <a:p>
            <a:pPr>
              <a:lnSpc>
                <a:spcPts val="3839"/>
              </a:lnSpc>
            </a:pPr>
            <a:endParaRPr lang="en-US" sz="3600" spc="270">
              <a:solidFill>
                <a:srgbClr val="C20303"/>
              </a:solidFill>
              <a:latin typeface="Ailero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21" r="27038"/>
          <a:stretch>
            <a:fillRect/>
          </a:stretch>
        </p:blipFill>
        <p:spPr>
          <a:xfrm>
            <a:off x="0" y="0"/>
            <a:ext cx="18288000" cy="10287000"/>
          </a:xfrm>
          <a:prstGeom prst="rect">
            <a:avLst/>
          </a:prstGeom>
        </p:spPr>
      </p:pic>
      <p:grpSp>
        <p:nvGrpSpPr>
          <p:cNvPr id="3" name="Group 3"/>
          <p:cNvGrpSpPr/>
          <p:nvPr/>
        </p:nvGrpSpPr>
        <p:grpSpPr>
          <a:xfrm>
            <a:off x="10832952" y="7732907"/>
            <a:ext cx="7136702" cy="1037896"/>
            <a:chOff x="0" y="0"/>
            <a:chExt cx="9515602" cy="1383862"/>
          </a:xfrm>
        </p:grpSpPr>
        <p:sp>
          <p:nvSpPr>
            <p:cNvPr id="4" name="AutoShape 4"/>
            <p:cNvSpPr/>
            <p:nvPr/>
          </p:nvSpPr>
          <p:spPr>
            <a:xfrm>
              <a:off x="0" y="0"/>
              <a:ext cx="9515602" cy="1383862"/>
            </a:xfrm>
            <a:prstGeom prst="rect">
              <a:avLst/>
            </a:prstGeom>
            <a:solidFill>
              <a:srgbClr val="C20303"/>
            </a:solidFill>
          </p:spPr>
        </p:sp>
        <p:sp>
          <p:nvSpPr>
            <p:cNvPr id="5" name="TextBox 5"/>
            <p:cNvSpPr txBox="1"/>
            <p:nvPr/>
          </p:nvSpPr>
          <p:spPr>
            <a:xfrm>
              <a:off x="947307" y="370621"/>
              <a:ext cx="7620987"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6" name="Group 6"/>
          <p:cNvGrpSpPr/>
          <p:nvPr/>
        </p:nvGrpSpPr>
        <p:grpSpPr>
          <a:xfrm>
            <a:off x="605596" y="4754183"/>
            <a:ext cx="5012602" cy="3308034"/>
            <a:chOff x="0" y="0"/>
            <a:chExt cx="6683470" cy="4410712"/>
          </a:xfrm>
        </p:grpSpPr>
        <p:sp>
          <p:nvSpPr>
            <p:cNvPr id="7" name="AutoShape 7"/>
            <p:cNvSpPr/>
            <p:nvPr/>
          </p:nvSpPr>
          <p:spPr>
            <a:xfrm rot="-10800000">
              <a:off x="0" y="0"/>
              <a:ext cx="6683470" cy="4410712"/>
            </a:xfrm>
            <a:prstGeom prst="rect">
              <a:avLst/>
            </a:prstGeom>
            <a:solidFill>
              <a:srgbClr val="FFFFFF"/>
            </a:solidFill>
          </p:spPr>
        </p:sp>
        <p:sp>
          <p:nvSpPr>
            <p:cNvPr id="8" name="TextBox 8"/>
            <p:cNvSpPr txBox="1"/>
            <p:nvPr/>
          </p:nvSpPr>
          <p:spPr>
            <a:xfrm>
              <a:off x="134950" y="113031"/>
              <a:ext cx="6413569" cy="4175125"/>
            </a:xfrm>
            <a:prstGeom prst="rect">
              <a:avLst/>
            </a:prstGeom>
          </p:spPr>
          <p:txBody>
            <a:bodyPr lIns="0" tIns="0" rIns="0" bIns="0" rtlCol="0" anchor="t">
              <a:spAutoFit/>
            </a:bodyPr>
            <a:lstStyle/>
            <a:p>
              <a:pPr>
                <a:lnSpc>
                  <a:spcPts val="3600"/>
                </a:lnSpc>
              </a:pPr>
              <a:r>
                <a:rPr lang="en-US" sz="3000" spc="30">
                  <a:solidFill>
                    <a:srgbClr val="C20303"/>
                  </a:solidFill>
                  <a:latin typeface="Aileron Bold"/>
                </a:rPr>
                <a:t>Add one or more cultures:  </a:t>
              </a:r>
            </a:p>
            <a:p>
              <a:pPr>
                <a:lnSpc>
                  <a:spcPts val="4200"/>
                </a:lnSpc>
              </a:pPr>
              <a:r>
                <a:rPr lang="en-US" sz="3000">
                  <a:solidFill>
                    <a:srgbClr val="C20303"/>
                  </a:solidFill>
                  <a:latin typeface="Aileron"/>
                </a:rPr>
                <a:t>Tiv (FF57) of Africa    </a:t>
              </a:r>
            </a:p>
            <a:p>
              <a:pPr>
                <a:lnSpc>
                  <a:spcPts val="4200"/>
                </a:lnSpc>
              </a:pPr>
              <a:r>
                <a:rPr lang="en-US" sz="3000">
                  <a:solidFill>
                    <a:srgbClr val="C20303"/>
                  </a:solidFill>
                  <a:latin typeface="Aileron"/>
                </a:rPr>
                <a:t>Ganda (FK07) of Africa   </a:t>
              </a:r>
            </a:p>
            <a:p>
              <a:pPr>
                <a:lnSpc>
                  <a:spcPts val="4200"/>
                </a:lnSpc>
              </a:pPr>
              <a:r>
                <a:rPr lang="en-US" sz="3000">
                  <a:solidFill>
                    <a:srgbClr val="C20303"/>
                  </a:solidFill>
                  <a:latin typeface="Aileron"/>
                </a:rPr>
                <a:t>Ifugao (OA19) of Asia</a:t>
              </a:r>
            </a:p>
            <a:p>
              <a:pPr>
                <a:lnSpc>
                  <a:spcPts val="4200"/>
                </a:lnSpc>
              </a:pPr>
              <a:r>
                <a:rPr lang="en-US" sz="3000">
                  <a:solidFill>
                    <a:srgbClr val="C20303"/>
                  </a:solidFill>
                  <a:latin typeface="Aileron"/>
                </a:rPr>
                <a:t>Copper Inuit (ND08) of North America</a:t>
              </a:r>
            </a:p>
          </p:txBody>
        </p:sp>
      </p:grpSp>
      <p:grpSp>
        <p:nvGrpSpPr>
          <p:cNvPr id="9" name="Group 9"/>
          <p:cNvGrpSpPr/>
          <p:nvPr/>
        </p:nvGrpSpPr>
        <p:grpSpPr>
          <a:xfrm rot="-7462189">
            <a:off x="1852326" y="3428000"/>
            <a:ext cx="2519144" cy="366267"/>
            <a:chOff x="0" y="0"/>
            <a:chExt cx="8979503" cy="1305560"/>
          </a:xfrm>
        </p:grpSpPr>
        <p:sp>
          <p:nvSpPr>
            <p:cNvPr id="10" name="Freeform 10"/>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C20303"/>
            </a:solidFill>
          </p:spPr>
        </p:sp>
      </p:grpSp>
      <p:sp>
        <p:nvSpPr>
          <p:cNvPr id="11" name="Freeform 11"/>
          <p:cNvSpPr/>
          <p:nvPr/>
        </p:nvSpPr>
        <p:spPr>
          <a:xfrm>
            <a:off x="5267985" y="5695858"/>
            <a:ext cx="1815491" cy="255786"/>
          </a:xfrm>
          <a:custGeom>
            <a:avLst/>
            <a:gdLst/>
            <a:ahLst/>
            <a:cxnLst/>
            <a:rect l="l" t="t" r="r" b="b"/>
            <a:pathLst>
              <a:path w="1815491" h="255786">
                <a:moveTo>
                  <a:pt x="0" y="0"/>
                </a:moveTo>
                <a:lnTo>
                  <a:pt x="1815491" y="0"/>
                </a:lnTo>
                <a:lnTo>
                  <a:pt x="1815491" y="255786"/>
                </a:lnTo>
                <a:lnTo>
                  <a:pt x="0" y="255786"/>
                </a:lnTo>
                <a:lnTo>
                  <a:pt x="0" y="0"/>
                </a:lnTo>
                <a:close/>
              </a:path>
            </a:pathLst>
          </a:custGeom>
          <a:blipFill>
            <a:blip r:embed="rId3">
              <a:extLst>
                <a:ext uri="{96DAC541-7B7A-43D3-8B79-37D633B846F1}">
                  <asvg:svgBlip xmlns="" xmlns:asvg="http://schemas.microsoft.com/office/drawing/2016/SVG/main" r:embed="rId4"/>
                </a:ext>
              </a:extLst>
            </a:blip>
            <a:stretch>
              <a:fillRect r="-42027"/>
            </a:stretch>
          </a:blipFill>
        </p:spPr>
      </p:sp>
      <p:sp>
        <p:nvSpPr>
          <p:cNvPr id="12" name="Freeform 12"/>
          <p:cNvSpPr/>
          <p:nvPr/>
        </p:nvSpPr>
        <p:spPr>
          <a:xfrm>
            <a:off x="12096079" y="5695858"/>
            <a:ext cx="1815491" cy="255786"/>
          </a:xfrm>
          <a:custGeom>
            <a:avLst/>
            <a:gdLst/>
            <a:ahLst/>
            <a:cxnLst/>
            <a:rect l="l" t="t" r="r" b="b"/>
            <a:pathLst>
              <a:path w="1815491" h="255786">
                <a:moveTo>
                  <a:pt x="0" y="0"/>
                </a:moveTo>
                <a:lnTo>
                  <a:pt x="1815490" y="0"/>
                </a:lnTo>
                <a:lnTo>
                  <a:pt x="1815490" y="255786"/>
                </a:lnTo>
                <a:lnTo>
                  <a:pt x="0" y="255786"/>
                </a:lnTo>
                <a:lnTo>
                  <a:pt x="0" y="0"/>
                </a:lnTo>
                <a:close/>
              </a:path>
            </a:pathLst>
          </a:custGeom>
          <a:blipFill>
            <a:blip r:embed="rId3">
              <a:extLst>
                <a:ext uri="{96DAC541-7B7A-43D3-8B79-37D633B846F1}">
                  <asvg:svgBlip xmlns="" xmlns:asvg="http://schemas.microsoft.com/office/drawing/2016/SVG/main" r:embed="rId4"/>
                </a:ext>
              </a:extLst>
            </a:blip>
            <a:stretch>
              <a:fillRect r="-42027"/>
            </a:stretch>
          </a:blipFill>
        </p:spPr>
      </p:sp>
      <p:grpSp>
        <p:nvGrpSpPr>
          <p:cNvPr id="13" name="Group 13"/>
          <p:cNvGrpSpPr/>
          <p:nvPr/>
        </p:nvGrpSpPr>
        <p:grpSpPr>
          <a:xfrm>
            <a:off x="6984721" y="4754183"/>
            <a:ext cx="5012602" cy="1883349"/>
            <a:chOff x="0" y="0"/>
            <a:chExt cx="6683470" cy="2511132"/>
          </a:xfrm>
        </p:grpSpPr>
        <p:sp>
          <p:nvSpPr>
            <p:cNvPr id="14" name="AutoShape 14"/>
            <p:cNvSpPr/>
            <p:nvPr/>
          </p:nvSpPr>
          <p:spPr>
            <a:xfrm rot="-10800000">
              <a:off x="0" y="0"/>
              <a:ext cx="6683470" cy="2511132"/>
            </a:xfrm>
            <a:prstGeom prst="rect">
              <a:avLst/>
            </a:prstGeom>
            <a:solidFill>
              <a:srgbClr val="FFFFFF"/>
            </a:solidFill>
          </p:spPr>
        </p:sp>
        <p:sp>
          <p:nvSpPr>
            <p:cNvPr id="15" name="TextBox 15"/>
            <p:cNvSpPr txBox="1"/>
            <p:nvPr/>
          </p:nvSpPr>
          <p:spPr>
            <a:xfrm>
              <a:off x="134950" y="221550"/>
              <a:ext cx="6413569" cy="2041525"/>
            </a:xfrm>
            <a:prstGeom prst="rect">
              <a:avLst/>
            </a:prstGeom>
          </p:spPr>
          <p:txBody>
            <a:bodyPr lIns="0" tIns="0" rIns="0" bIns="0" rtlCol="0" anchor="t">
              <a:spAutoFit/>
            </a:bodyPr>
            <a:lstStyle/>
            <a:p>
              <a:pPr>
                <a:lnSpc>
                  <a:spcPts val="3600"/>
                </a:lnSpc>
              </a:pPr>
              <a:r>
                <a:rPr lang="en-US" sz="3000" spc="30">
                  <a:solidFill>
                    <a:srgbClr val="C20303"/>
                  </a:solidFill>
                  <a:latin typeface="Aileron Bold"/>
                </a:rPr>
                <a:t>Add subject:  </a:t>
              </a:r>
            </a:p>
            <a:p>
              <a:pPr>
                <a:lnSpc>
                  <a:spcPts val="4200"/>
                </a:lnSpc>
              </a:pPr>
              <a:r>
                <a:rPr lang="en-US" sz="3000">
                  <a:solidFill>
                    <a:srgbClr val="C20303"/>
                  </a:solidFill>
                  <a:latin typeface="Aileron"/>
                </a:rPr>
                <a:t>Property Systems </a:t>
              </a:r>
            </a:p>
            <a:p>
              <a:pPr>
                <a:lnSpc>
                  <a:spcPts val="4200"/>
                </a:lnSpc>
              </a:pPr>
              <a:r>
                <a:rPr lang="en-US" sz="3000">
                  <a:solidFill>
                    <a:srgbClr val="C20303"/>
                  </a:solidFill>
                  <a:latin typeface="Aileron"/>
                </a:rPr>
                <a:t>(OCM 421)</a:t>
              </a:r>
            </a:p>
          </p:txBody>
        </p:sp>
      </p:grpSp>
      <p:grpSp>
        <p:nvGrpSpPr>
          <p:cNvPr id="16" name="Group 16"/>
          <p:cNvGrpSpPr/>
          <p:nvPr/>
        </p:nvGrpSpPr>
        <p:grpSpPr>
          <a:xfrm rot="-7397559">
            <a:off x="8728904" y="3265124"/>
            <a:ext cx="2519144" cy="366267"/>
            <a:chOff x="0" y="0"/>
            <a:chExt cx="8979503" cy="1305560"/>
          </a:xfrm>
        </p:grpSpPr>
        <p:sp>
          <p:nvSpPr>
            <p:cNvPr id="17" name="Freeform 17"/>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C20303"/>
            </a:solidFill>
          </p:spPr>
        </p:sp>
      </p:grpSp>
      <p:grpSp>
        <p:nvGrpSpPr>
          <p:cNvPr id="18" name="Group 18"/>
          <p:cNvGrpSpPr/>
          <p:nvPr/>
        </p:nvGrpSpPr>
        <p:grpSpPr>
          <a:xfrm>
            <a:off x="13562929" y="5369995"/>
            <a:ext cx="4075921" cy="907512"/>
            <a:chOff x="0" y="0"/>
            <a:chExt cx="5434561" cy="1210016"/>
          </a:xfrm>
        </p:grpSpPr>
        <p:sp>
          <p:nvSpPr>
            <p:cNvPr id="19" name="AutoShape 19"/>
            <p:cNvSpPr/>
            <p:nvPr/>
          </p:nvSpPr>
          <p:spPr>
            <a:xfrm>
              <a:off x="0" y="0"/>
              <a:ext cx="5434561" cy="1210016"/>
            </a:xfrm>
            <a:prstGeom prst="rect">
              <a:avLst/>
            </a:prstGeom>
            <a:solidFill>
              <a:srgbClr val="FFFFFF"/>
            </a:solidFill>
          </p:spPr>
        </p:sp>
        <p:sp>
          <p:nvSpPr>
            <p:cNvPr id="20" name="TextBox 20"/>
            <p:cNvSpPr txBox="1"/>
            <p:nvPr/>
          </p:nvSpPr>
          <p:spPr>
            <a:xfrm>
              <a:off x="151922" y="177026"/>
              <a:ext cx="5013678" cy="812954"/>
            </a:xfrm>
            <a:prstGeom prst="rect">
              <a:avLst/>
            </a:prstGeom>
          </p:spPr>
          <p:txBody>
            <a:bodyPr lIns="0" tIns="0" rIns="0" bIns="0" rtlCol="0" anchor="t">
              <a:spAutoFit/>
            </a:bodyPr>
            <a:lstStyle/>
            <a:p>
              <a:pPr>
                <a:lnSpc>
                  <a:spcPts val="4799"/>
                </a:lnSpc>
              </a:pPr>
              <a:r>
                <a:rPr lang="en-US" sz="3999" spc="79">
                  <a:solidFill>
                    <a:srgbClr val="C20303"/>
                  </a:solidFill>
                  <a:latin typeface="Aileron Heavy"/>
                </a:rPr>
                <a:t>Click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23699" y="0"/>
            <a:ext cx="6564301" cy="10287000"/>
          </a:xfrm>
          <a:custGeom>
            <a:avLst/>
            <a:gdLst/>
            <a:ahLst/>
            <a:cxnLst/>
            <a:rect l="l" t="t" r="r" b="b"/>
            <a:pathLst>
              <a:path w="6564301" h="10287000">
                <a:moveTo>
                  <a:pt x="0" y="0"/>
                </a:moveTo>
                <a:lnTo>
                  <a:pt x="6564301" y="0"/>
                </a:lnTo>
                <a:lnTo>
                  <a:pt x="6564301" y="10287000"/>
                </a:lnTo>
                <a:lnTo>
                  <a:pt x="0" y="10287000"/>
                </a:lnTo>
                <a:lnTo>
                  <a:pt x="0" y="0"/>
                </a:lnTo>
                <a:close/>
              </a:path>
            </a:pathLst>
          </a:custGeom>
          <a:blipFill>
            <a:blip r:embed="rId2"/>
            <a:stretch>
              <a:fillRect l="-110005" r="-24767"/>
            </a:stretch>
          </a:blipFill>
        </p:spPr>
      </p:sp>
      <p:sp>
        <p:nvSpPr>
          <p:cNvPr id="3" name="TextBox 3"/>
          <p:cNvSpPr txBox="1"/>
          <p:nvPr/>
        </p:nvSpPr>
        <p:spPr>
          <a:xfrm>
            <a:off x="527351" y="1981354"/>
            <a:ext cx="10675824" cy="6044565"/>
          </a:xfrm>
          <a:prstGeom prst="rect">
            <a:avLst/>
          </a:prstGeom>
        </p:spPr>
        <p:txBody>
          <a:bodyPr lIns="0" tIns="0" rIns="0" bIns="0" rtlCol="0" anchor="t">
            <a:spAutoFit/>
          </a:bodyPr>
          <a:lstStyle/>
          <a:p>
            <a:pPr>
              <a:lnSpc>
                <a:spcPts val="4320"/>
              </a:lnSpc>
            </a:pPr>
            <a:r>
              <a:rPr lang="en-US" sz="3600" spc="89">
                <a:solidFill>
                  <a:srgbClr val="C20303"/>
                </a:solidFill>
                <a:latin typeface="Aileron"/>
              </a:rPr>
              <a:t>First, we will focus on the Tiv as an example of how we can determine the property concept of a culture to complete this activity. Then, you will complete these same steps for the remaining cultures, and fill in the table below.</a:t>
            </a:r>
          </a:p>
          <a:p>
            <a:pPr>
              <a:lnSpc>
                <a:spcPts val="4320"/>
              </a:lnSpc>
            </a:pPr>
            <a:endParaRPr lang="en-US" sz="3600" spc="89">
              <a:solidFill>
                <a:srgbClr val="C20303"/>
              </a:solidFill>
              <a:latin typeface="Aileron"/>
            </a:endParaRPr>
          </a:p>
          <a:p>
            <a:pPr>
              <a:lnSpc>
                <a:spcPts val="4320"/>
              </a:lnSpc>
            </a:pPr>
            <a:r>
              <a:rPr lang="en-US" sz="3600" spc="89">
                <a:solidFill>
                  <a:srgbClr val="C20303"/>
                </a:solidFill>
                <a:latin typeface="Aileron"/>
              </a:rPr>
              <a:t>To get familiar with the Tiv, first read its culture summary:</a:t>
            </a:r>
          </a:p>
          <a:p>
            <a:pPr>
              <a:lnSpc>
                <a:spcPts val="4320"/>
              </a:lnSpc>
            </a:pPr>
            <a:endParaRPr lang="en-US" sz="3600" spc="89">
              <a:solidFill>
                <a:srgbClr val="C20303"/>
              </a:solidFill>
              <a:latin typeface="Aileron"/>
            </a:endParaRPr>
          </a:p>
          <a:p>
            <a:pPr>
              <a:lnSpc>
                <a:spcPts val="4320"/>
              </a:lnSpc>
            </a:pPr>
            <a:r>
              <a:rPr lang="en-US" sz="3600" spc="89">
                <a:solidFill>
                  <a:srgbClr val="C20303"/>
                </a:solidFill>
                <a:latin typeface="Aileron Bold"/>
              </a:rPr>
              <a:t>Bohannan, Paul. 1998. “Culture Summary: Tiv.” New Haven, Conn.: HRAF. </a:t>
            </a:r>
          </a:p>
        </p:txBody>
      </p:sp>
      <p:grpSp>
        <p:nvGrpSpPr>
          <p:cNvPr id="4" name="Group 4"/>
          <p:cNvGrpSpPr/>
          <p:nvPr/>
        </p:nvGrpSpPr>
        <p:grpSpPr>
          <a:xfrm>
            <a:off x="0" y="952"/>
            <a:ext cx="9348184" cy="1539403"/>
            <a:chOff x="0" y="0"/>
            <a:chExt cx="12464246" cy="2052538"/>
          </a:xfrm>
        </p:grpSpPr>
        <p:sp>
          <p:nvSpPr>
            <p:cNvPr id="5" name="AutoShape 5"/>
            <p:cNvSpPr/>
            <p:nvPr/>
          </p:nvSpPr>
          <p:spPr>
            <a:xfrm>
              <a:off x="0" y="0"/>
              <a:ext cx="12464246" cy="2052538"/>
            </a:xfrm>
            <a:prstGeom prst="rect">
              <a:avLst/>
            </a:prstGeom>
            <a:solidFill>
              <a:srgbClr val="C20303"/>
            </a:solidFill>
          </p:spPr>
        </p:sp>
        <p:sp>
          <p:nvSpPr>
            <p:cNvPr id="6" name="TextBox 6"/>
            <p:cNvSpPr txBox="1"/>
            <p:nvPr/>
          </p:nvSpPr>
          <p:spPr>
            <a:xfrm>
              <a:off x="760292" y="642094"/>
              <a:ext cx="10943661" cy="75882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eHRAF World Cultures</a:t>
              </a:r>
            </a:p>
          </p:txBody>
        </p:sp>
      </p:grpSp>
      <p:sp>
        <p:nvSpPr>
          <p:cNvPr id="7" name="TextBox 7"/>
          <p:cNvSpPr txBox="1"/>
          <p:nvPr/>
        </p:nvSpPr>
        <p:spPr>
          <a:xfrm>
            <a:off x="1521731" y="8700135"/>
            <a:ext cx="7826454" cy="1106805"/>
          </a:xfrm>
          <a:prstGeom prst="rect">
            <a:avLst/>
          </a:prstGeom>
        </p:spPr>
        <p:txBody>
          <a:bodyPr lIns="0" tIns="0" rIns="0" bIns="0" rtlCol="0" anchor="t">
            <a:spAutoFit/>
          </a:bodyPr>
          <a:lstStyle/>
          <a:p>
            <a:pPr>
              <a:lnSpc>
                <a:spcPts val="4320"/>
              </a:lnSpc>
            </a:pPr>
            <a:r>
              <a:rPr lang="en-US" sz="3600" u="sng" spc="89">
                <a:solidFill>
                  <a:srgbClr val="C20303"/>
                </a:solidFill>
                <a:latin typeface="Aileron"/>
              </a:rPr>
              <a:t>https://ehrafworldcultures.yale.edu/document?id=ff57-000</a:t>
            </a:r>
          </a:p>
        </p:txBody>
      </p:sp>
      <p:sp>
        <p:nvSpPr>
          <p:cNvPr id="8" name="TextBox 8"/>
          <p:cNvSpPr txBox="1"/>
          <p:nvPr/>
        </p:nvSpPr>
        <p:spPr>
          <a:xfrm>
            <a:off x="753646" y="8785860"/>
            <a:ext cx="550108" cy="411543"/>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23699" y="0"/>
            <a:ext cx="6564301" cy="10287000"/>
          </a:xfrm>
          <a:custGeom>
            <a:avLst/>
            <a:gdLst/>
            <a:ahLst/>
            <a:cxnLst/>
            <a:rect l="l" t="t" r="r" b="b"/>
            <a:pathLst>
              <a:path w="6564301" h="10287000">
                <a:moveTo>
                  <a:pt x="0" y="0"/>
                </a:moveTo>
                <a:lnTo>
                  <a:pt x="6564301" y="0"/>
                </a:lnTo>
                <a:lnTo>
                  <a:pt x="6564301" y="10287000"/>
                </a:lnTo>
                <a:lnTo>
                  <a:pt x="0" y="10287000"/>
                </a:lnTo>
                <a:lnTo>
                  <a:pt x="0" y="0"/>
                </a:lnTo>
                <a:close/>
              </a:path>
            </a:pathLst>
          </a:custGeom>
          <a:blipFill>
            <a:blip r:embed="rId2"/>
            <a:stretch>
              <a:fillRect l="-101729" r="-76868"/>
            </a:stretch>
          </a:blipFill>
        </p:spPr>
      </p:sp>
      <p:sp>
        <p:nvSpPr>
          <p:cNvPr id="3" name="TextBox 3"/>
          <p:cNvSpPr txBox="1"/>
          <p:nvPr/>
        </p:nvSpPr>
        <p:spPr>
          <a:xfrm>
            <a:off x="590204" y="2762302"/>
            <a:ext cx="10675824" cy="4099560"/>
          </a:xfrm>
          <a:prstGeom prst="rect">
            <a:avLst/>
          </a:prstGeom>
        </p:spPr>
        <p:txBody>
          <a:bodyPr lIns="0" tIns="0" rIns="0" bIns="0" rtlCol="0" anchor="t">
            <a:spAutoFit/>
          </a:bodyPr>
          <a:lstStyle/>
          <a:p>
            <a:pPr>
              <a:lnSpc>
                <a:spcPts val="5040"/>
              </a:lnSpc>
            </a:pPr>
            <a:r>
              <a:rPr lang="en-US" sz="3600">
                <a:solidFill>
                  <a:srgbClr val="C20303"/>
                </a:solidFill>
                <a:latin typeface="Aileron"/>
              </a:rPr>
              <a:t>Then read the following passage describing the Tiv and their relationship to the land. </a:t>
            </a:r>
          </a:p>
          <a:p>
            <a:pPr>
              <a:lnSpc>
                <a:spcPts val="5040"/>
              </a:lnSpc>
            </a:pPr>
            <a:endParaRPr lang="en-US" sz="3600">
              <a:solidFill>
                <a:srgbClr val="C20303"/>
              </a:solidFill>
              <a:latin typeface="Aileron"/>
            </a:endParaRPr>
          </a:p>
          <a:p>
            <a:pPr>
              <a:lnSpc>
                <a:spcPts val="4320"/>
              </a:lnSpc>
            </a:pPr>
            <a:r>
              <a:rPr lang="en-US" sz="3600" spc="72">
                <a:solidFill>
                  <a:srgbClr val="C20303"/>
                </a:solidFill>
                <a:latin typeface="Aileron Bold"/>
              </a:rPr>
              <a:t>Bohannan, Paul. 1957. "Tiv Farm and Settlement." In Colonial Research Studies. London: Her Majesty’s Stationery Office. Page 74 (b).</a:t>
            </a:r>
          </a:p>
        </p:txBody>
      </p:sp>
      <p:grpSp>
        <p:nvGrpSpPr>
          <p:cNvPr id="4" name="Group 4"/>
          <p:cNvGrpSpPr/>
          <p:nvPr/>
        </p:nvGrpSpPr>
        <p:grpSpPr>
          <a:xfrm>
            <a:off x="0" y="952"/>
            <a:ext cx="9348184" cy="1539403"/>
            <a:chOff x="0" y="0"/>
            <a:chExt cx="12464246" cy="2052538"/>
          </a:xfrm>
        </p:grpSpPr>
        <p:sp>
          <p:nvSpPr>
            <p:cNvPr id="5" name="AutoShape 5"/>
            <p:cNvSpPr/>
            <p:nvPr/>
          </p:nvSpPr>
          <p:spPr>
            <a:xfrm>
              <a:off x="0" y="0"/>
              <a:ext cx="12464246" cy="2052538"/>
            </a:xfrm>
            <a:prstGeom prst="rect">
              <a:avLst/>
            </a:prstGeom>
            <a:solidFill>
              <a:srgbClr val="C20303"/>
            </a:solidFill>
          </p:spPr>
        </p:sp>
        <p:sp>
          <p:nvSpPr>
            <p:cNvPr id="6" name="TextBox 6"/>
            <p:cNvSpPr txBox="1"/>
            <p:nvPr/>
          </p:nvSpPr>
          <p:spPr>
            <a:xfrm>
              <a:off x="760292" y="642094"/>
              <a:ext cx="10943661" cy="75882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eHRAF World Cultures</a:t>
              </a:r>
            </a:p>
          </p:txBody>
        </p:sp>
      </p:grpSp>
      <p:sp>
        <p:nvSpPr>
          <p:cNvPr id="7" name="TextBox 7"/>
          <p:cNvSpPr txBox="1"/>
          <p:nvPr/>
        </p:nvSpPr>
        <p:spPr>
          <a:xfrm>
            <a:off x="1868231" y="8008725"/>
            <a:ext cx="7826454" cy="1106805"/>
          </a:xfrm>
          <a:prstGeom prst="rect">
            <a:avLst/>
          </a:prstGeom>
        </p:spPr>
        <p:txBody>
          <a:bodyPr lIns="0" tIns="0" rIns="0" bIns="0" rtlCol="0" anchor="t">
            <a:spAutoFit/>
          </a:bodyPr>
          <a:lstStyle/>
          <a:p>
            <a:pPr>
              <a:lnSpc>
                <a:spcPts val="4320"/>
              </a:lnSpc>
            </a:pPr>
            <a:r>
              <a:rPr lang="en-US" sz="3600" u="sng" spc="89">
                <a:solidFill>
                  <a:srgbClr val="C20303"/>
                </a:solidFill>
                <a:latin typeface="Aileron"/>
              </a:rPr>
              <a:t>https://ehrafworldcultures.yale.edu/document?id=ff57-018</a:t>
            </a:r>
          </a:p>
        </p:txBody>
      </p:sp>
      <p:sp>
        <p:nvSpPr>
          <p:cNvPr id="8" name="TextBox 8"/>
          <p:cNvSpPr txBox="1"/>
          <p:nvPr/>
        </p:nvSpPr>
        <p:spPr>
          <a:xfrm>
            <a:off x="1028700" y="8094450"/>
            <a:ext cx="550108" cy="411543"/>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7961" r="-47961"/>
            </a:stretch>
          </a:blipFill>
        </p:spPr>
      </p:sp>
      <p:sp>
        <p:nvSpPr>
          <p:cNvPr id="3" name="AutoShape 3"/>
          <p:cNvSpPr/>
          <p:nvPr/>
        </p:nvSpPr>
        <p:spPr>
          <a:xfrm rot="-10800000">
            <a:off x="7865974" y="0"/>
            <a:ext cx="10422026" cy="10287000"/>
          </a:xfrm>
          <a:prstGeom prst="rect">
            <a:avLst/>
          </a:prstGeom>
          <a:solidFill>
            <a:srgbClr val="C20303"/>
          </a:solidFill>
        </p:spPr>
      </p:sp>
      <p:sp>
        <p:nvSpPr>
          <p:cNvPr id="4" name="TextBox 4"/>
          <p:cNvSpPr txBox="1"/>
          <p:nvPr/>
        </p:nvSpPr>
        <p:spPr>
          <a:xfrm>
            <a:off x="8326901" y="3329940"/>
            <a:ext cx="9500171" cy="5928360"/>
          </a:xfrm>
          <a:prstGeom prst="rect">
            <a:avLst/>
          </a:prstGeom>
        </p:spPr>
        <p:txBody>
          <a:bodyPr lIns="0" tIns="0" rIns="0" bIns="0" rtlCol="0" anchor="t">
            <a:spAutoFit/>
          </a:bodyPr>
          <a:lstStyle/>
          <a:p>
            <a:pPr>
              <a:lnSpc>
                <a:spcPts val="5040"/>
              </a:lnSpc>
            </a:pPr>
            <a:r>
              <a:rPr lang="en-US" sz="3600">
                <a:solidFill>
                  <a:srgbClr val="FFFFFF"/>
                </a:solidFill>
                <a:latin typeface="Aileron"/>
              </a:rPr>
              <a:t>For the Tiv, the word "tar" means many things, including the land on which they live, the lineage to which they belong, and the ancestors from whom they are descended. </a:t>
            </a:r>
          </a:p>
          <a:p>
            <a:pPr>
              <a:lnSpc>
                <a:spcPts val="5040"/>
              </a:lnSpc>
            </a:pPr>
            <a:endParaRPr lang="en-US" sz="3600">
              <a:solidFill>
                <a:srgbClr val="FFFFFF"/>
              </a:solidFill>
              <a:latin typeface="Aileron"/>
            </a:endParaRPr>
          </a:p>
          <a:p>
            <a:pPr>
              <a:lnSpc>
                <a:spcPts val="5400"/>
              </a:lnSpc>
            </a:pPr>
            <a:r>
              <a:rPr lang="en-US" sz="3600" spc="36">
                <a:solidFill>
                  <a:srgbClr val="FFFFFF"/>
                </a:solidFill>
                <a:latin typeface="Aileron"/>
              </a:rPr>
              <a:t>The use of one word to refer to these three different important cultural items suggests that they are inextricably linked in the Tiv imagination.</a:t>
            </a:r>
          </a:p>
        </p:txBody>
      </p:sp>
      <p:sp>
        <p:nvSpPr>
          <p:cNvPr id="5" name="TextBox 5"/>
          <p:cNvSpPr txBox="1"/>
          <p:nvPr/>
        </p:nvSpPr>
        <p:spPr>
          <a:xfrm>
            <a:off x="9144000" y="1019175"/>
            <a:ext cx="8314154" cy="1104900"/>
          </a:xfrm>
          <a:prstGeom prst="rect">
            <a:avLst/>
          </a:prstGeom>
        </p:spPr>
        <p:txBody>
          <a:bodyPr lIns="0" tIns="0" rIns="0" bIns="0" rtlCol="0" anchor="t">
            <a:spAutoFit/>
          </a:bodyPr>
          <a:lstStyle/>
          <a:p>
            <a:pPr algn="r">
              <a:lnSpc>
                <a:spcPts val="8640"/>
              </a:lnSpc>
            </a:pPr>
            <a:r>
              <a:rPr lang="en-US" sz="7200" spc="144">
                <a:solidFill>
                  <a:srgbClr val="FFFFFF"/>
                </a:solidFill>
                <a:latin typeface="Aileron Heavy"/>
              </a:rPr>
              <a:t>Tiv (FF57)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20303"/>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7600796" cy="8229600"/>
          </a:xfrm>
          <a:custGeom>
            <a:avLst/>
            <a:gdLst/>
            <a:ahLst/>
            <a:cxnLst/>
            <a:rect l="l" t="t" r="r" b="b"/>
            <a:pathLst>
              <a:path w="7600796" h="8229600">
                <a:moveTo>
                  <a:pt x="0" y="0"/>
                </a:moveTo>
                <a:lnTo>
                  <a:pt x="7600796" y="0"/>
                </a:lnTo>
                <a:lnTo>
                  <a:pt x="7600796" y="8229600"/>
                </a:lnTo>
                <a:lnTo>
                  <a:pt x="0" y="8229600"/>
                </a:lnTo>
                <a:lnTo>
                  <a:pt x="0" y="0"/>
                </a:lnTo>
                <a:close/>
              </a:path>
            </a:pathLst>
          </a:custGeom>
          <a:blipFill>
            <a:blip r:embed="rId2"/>
            <a:stretch>
              <a:fillRect t="-2254" b="-2254"/>
            </a:stretch>
          </a:blipFill>
        </p:spPr>
      </p:sp>
      <p:sp>
        <p:nvSpPr>
          <p:cNvPr id="4" name="AutoShape 4"/>
          <p:cNvSpPr/>
          <p:nvPr/>
        </p:nvSpPr>
        <p:spPr>
          <a:xfrm>
            <a:off x="1543204" y="4174337"/>
            <a:ext cx="1753429" cy="1938326"/>
          </a:xfrm>
          <a:prstGeom prst="rect">
            <a:avLst/>
          </a:prstGeom>
          <a:solidFill>
            <a:srgbClr val="C20303"/>
          </a:solidFill>
        </p:spPr>
      </p:sp>
      <p:sp>
        <p:nvSpPr>
          <p:cNvPr id="5" name="TextBox 5"/>
          <p:cNvSpPr txBox="1"/>
          <p:nvPr/>
        </p:nvSpPr>
        <p:spPr>
          <a:xfrm>
            <a:off x="11334343" y="3065436"/>
            <a:ext cx="6723194" cy="6396990"/>
          </a:xfrm>
          <a:prstGeom prst="rect">
            <a:avLst/>
          </a:prstGeom>
        </p:spPr>
        <p:txBody>
          <a:bodyPr lIns="0" tIns="0" rIns="0" bIns="0" rtlCol="0" anchor="t">
            <a:spAutoFit/>
          </a:bodyPr>
          <a:lstStyle/>
          <a:p>
            <a:pPr>
              <a:lnSpc>
                <a:spcPts val="4480"/>
              </a:lnSpc>
            </a:pPr>
            <a:r>
              <a:rPr lang="en-US" sz="3200">
                <a:solidFill>
                  <a:srgbClr val="FFFFFF"/>
                </a:solidFill>
                <a:latin typeface="Aileron"/>
              </a:rPr>
              <a:t>Compare the concept of property among these cultures:</a:t>
            </a:r>
          </a:p>
          <a:p>
            <a:pPr>
              <a:lnSpc>
                <a:spcPts val="4480"/>
              </a:lnSpc>
            </a:pPr>
            <a:endParaRPr lang="en-US" sz="3200">
              <a:solidFill>
                <a:srgbClr val="FFFFFF"/>
              </a:solidFill>
              <a:latin typeface="Aileron"/>
            </a:endParaRPr>
          </a:p>
          <a:p>
            <a:pPr marL="690880" lvl="1" indent="-345440">
              <a:lnSpc>
                <a:spcPts val="4480"/>
              </a:lnSpc>
              <a:buFont typeface="Arial"/>
              <a:buChar char="•"/>
            </a:pPr>
            <a:r>
              <a:rPr lang="en-US" sz="3200">
                <a:solidFill>
                  <a:srgbClr val="FFFFFF"/>
                </a:solidFill>
                <a:latin typeface="Aileron Bold"/>
              </a:rPr>
              <a:t>Tiv (FF57) of Africa</a:t>
            </a:r>
          </a:p>
          <a:p>
            <a:pPr marL="690880" lvl="1" indent="-345440">
              <a:lnSpc>
                <a:spcPts val="4480"/>
              </a:lnSpc>
              <a:buFont typeface="Arial"/>
              <a:buChar char="•"/>
            </a:pPr>
            <a:r>
              <a:rPr lang="en-US" sz="3200">
                <a:solidFill>
                  <a:srgbClr val="FFFFFF"/>
                </a:solidFill>
                <a:latin typeface="Aileron Bold"/>
              </a:rPr>
              <a:t>Ganda (FK07) of Africa</a:t>
            </a:r>
          </a:p>
          <a:p>
            <a:pPr marL="690880" lvl="1" indent="-345440">
              <a:lnSpc>
                <a:spcPts val="4480"/>
              </a:lnSpc>
              <a:buFont typeface="Arial"/>
              <a:buChar char="•"/>
            </a:pPr>
            <a:r>
              <a:rPr lang="en-US" sz="3200">
                <a:solidFill>
                  <a:srgbClr val="FFFFFF"/>
                </a:solidFill>
                <a:latin typeface="Aileron Bold"/>
              </a:rPr>
              <a:t>Ifugao (OA19) of Asia</a:t>
            </a:r>
          </a:p>
          <a:p>
            <a:pPr marL="690881" lvl="1" indent="-345440">
              <a:lnSpc>
                <a:spcPts val="4480"/>
              </a:lnSpc>
              <a:buFont typeface="Arial"/>
              <a:buChar char="•"/>
            </a:pPr>
            <a:r>
              <a:rPr lang="en-US" sz="3200">
                <a:solidFill>
                  <a:srgbClr val="FFFFFF"/>
                </a:solidFill>
                <a:latin typeface="Aileron Bold"/>
              </a:rPr>
              <a:t>Copper Inuit (ND08) of North America</a:t>
            </a:r>
          </a:p>
          <a:p>
            <a:pPr>
              <a:lnSpc>
                <a:spcPts val="4480"/>
              </a:lnSpc>
            </a:pPr>
            <a:endParaRPr lang="en-US" sz="3200">
              <a:solidFill>
                <a:srgbClr val="FFFFFF"/>
              </a:solidFill>
              <a:latin typeface="Aileron Bold"/>
            </a:endParaRPr>
          </a:p>
          <a:p>
            <a:pPr>
              <a:lnSpc>
                <a:spcPts val="5120"/>
              </a:lnSpc>
            </a:pPr>
            <a:r>
              <a:rPr lang="en-US" sz="3200" spc="32">
                <a:solidFill>
                  <a:srgbClr val="FFFFFF"/>
                </a:solidFill>
                <a:latin typeface="Aileron"/>
              </a:rPr>
              <a:t>To get started, let’s take a look at </a:t>
            </a:r>
            <a:r>
              <a:rPr lang="en-US" sz="3200" spc="32">
                <a:solidFill>
                  <a:srgbClr val="FFFFFF"/>
                </a:solidFill>
                <a:latin typeface="Aileron Bold"/>
              </a:rPr>
              <a:t>Property System (OCM 421)</a:t>
            </a:r>
            <a:r>
              <a:rPr lang="en-US" sz="3200" spc="32">
                <a:solidFill>
                  <a:srgbClr val="FFFFFF"/>
                </a:solidFill>
                <a:latin typeface="Aileron"/>
              </a:rPr>
              <a:t>.</a:t>
            </a:r>
          </a:p>
        </p:txBody>
      </p:sp>
      <p:sp>
        <p:nvSpPr>
          <p:cNvPr id="6" name="TextBox 6"/>
          <p:cNvSpPr txBox="1"/>
          <p:nvPr/>
        </p:nvSpPr>
        <p:spPr>
          <a:xfrm>
            <a:off x="2801125" y="4852988"/>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507613" y="203198"/>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37672" r="-37672"/>
            </a:stretch>
          </a:blipFill>
        </p:spPr>
      </p:sp>
      <p:sp>
        <p:nvSpPr>
          <p:cNvPr id="3" name="AutoShape 3"/>
          <p:cNvSpPr/>
          <p:nvPr/>
        </p:nvSpPr>
        <p:spPr>
          <a:xfrm rot="-10800000">
            <a:off x="7865974" y="0"/>
            <a:ext cx="10422026" cy="10287000"/>
          </a:xfrm>
          <a:prstGeom prst="rect">
            <a:avLst/>
          </a:prstGeom>
          <a:solidFill>
            <a:srgbClr val="C20303"/>
          </a:solidFill>
        </p:spPr>
      </p:sp>
      <p:sp>
        <p:nvSpPr>
          <p:cNvPr id="4" name="TextBox 4"/>
          <p:cNvSpPr txBox="1"/>
          <p:nvPr/>
        </p:nvSpPr>
        <p:spPr>
          <a:xfrm>
            <a:off x="8278808" y="3293566"/>
            <a:ext cx="9646830" cy="3185160"/>
          </a:xfrm>
          <a:prstGeom prst="rect">
            <a:avLst/>
          </a:prstGeom>
        </p:spPr>
        <p:txBody>
          <a:bodyPr lIns="0" tIns="0" rIns="0" bIns="0" rtlCol="0" anchor="t">
            <a:spAutoFit/>
          </a:bodyPr>
          <a:lstStyle/>
          <a:p>
            <a:pPr>
              <a:lnSpc>
                <a:spcPts val="5040"/>
              </a:lnSpc>
            </a:pPr>
            <a:r>
              <a:rPr lang="en-US" sz="3600">
                <a:solidFill>
                  <a:srgbClr val="FFFFFF"/>
                </a:solidFill>
                <a:latin typeface="Aileron"/>
              </a:rPr>
              <a:t>For the Tiv, ancestors are a key focal point of lineages. One’s access to jointly held property is through membership in a kin group such as a lineage.  Some lineages act like corporations holding property in common.</a:t>
            </a:r>
          </a:p>
        </p:txBody>
      </p:sp>
      <p:sp>
        <p:nvSpPr>
          <p:cNvPr id="5" name="TextBox 5"/>
          <p:cNvSpPr txBox="1"/>
          <p:nvPr/>
        </p:nvSpPr>
        <p:spPr>
          <a:xfrm>
            <a:off x="8945146" y="878498"/>
            <a:ext cx="8314154" cy="1104900"/>
          </a:xfrm>
          <a:prstGeom prst="rect">
            <a:avLst/>
          </a:prstGeom>
        </p:spPr>
        <p:txBody>
          <a:bodyPr lIns="0" tIns="0" rIns="0" bIns="0" rtlCol="0" anchor="t">
            <a:spAutoFit/>
          </a:bodyPr>
          <a:lstStyle/>
          <a:p>
            <a:pPr algn="r">
              <a:lnSpc>
                <a:spcPts val="8640"/>
              </a:lnSpc>
            </a:pPr>
            <a:r>
              <a:rPr lang="en-US" sz="7200" spc="144">
                <a:solidFill>
                  <a:srgbClr val="FFFFFF"/>
                </a:solidFill>
                <a:latin typeface="Aileron Heavy"/>
              </a:rPr>
              <a:t>Tiv (FF57)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20303"/>
        </a:solidFill>
        <a:effectLst/>
      </p:bgPr>
    </p:bg>
    <p:spTree>
      <p:nvGrpSpPr>
        <p:cNvPr id="1" name=""/>
        <p:cNvGrpSpPr/>
        <p:nvPr/>
      </p:nvGrpSpPr>
      <p:grpSpPr>
        <a:xfrm>
          <a:off x="0" y="0"/>
          <a:ext cx="0" cy="0"/>
          <a:chOff x="0" y="0"/>
          <a:chExt cx="0" cy="0"/>
        </a:xfrm>
      </p:grpSpPr>
      <p:sp>
        <p:nvSpPr>
          <p:cNvPr id="2" name="Freeform 2"/>
          <p:cNvSpPr/>
          <p:nvPr/>
        </p:nvSpPr>
        <p:spPr>
          <a:xfrm>
            <a:off x="1400695" y="1786686"/>
            <a:ext cx="15486611" cy="8229600"/>
          </a:xfrm>
          <a:custGeom>
            <a:avLst/>
            <a:gdLst/>
            <a:ahLst/>
            <a:cxnLst/>
            <a:rect l="l" t="t" r="r" b="b"/>
            <a:pathLst>
              <a:path w="15486611" h="8229600">
                <a:moveTo>
                  <a:pt x="0" y="0"/>
                </a:moveTo>
                <a:lnTo>
                  <a:pt x="15486610" y="0"/>
                </a:lnTo>
                <a:lnTo>
                  <a:pt x="15486610" y="8229600"/>
                </a:lnTo>
                <a:lnTo>
                  <a:pt x="0" y="8229600"/>
                </a:lnTo>
                <a:lnTo>
                  <a:pt x="0" y="0"/>
                </a:lnTo>
                <a:close/>
              </a:path>
            </a:pathLst>
          </a:custGeom>
          <a:blipFill>
            <a:blip r:embed="rId2"/>
            <a:stretch>
              <a:fillRect/>
            </a:stretch>
          </a:blipFill>
        </p:spPr>
      </p:sp>
      <p:sp>
        <p:nvSpPr>
          <p:cNvPr id="3" name="TextBox 3"/>
          <p:cNvSpPr txBox="1"/>
          <p:nvPr/>
        </p:nvSpPr>
        <p:spPr>
          <a:xfrm>
            <a:off x="1028700" y="476619"/>
            <a:ext cx="16230600" cy="1094636"/>
          </a:xfrm>
          <a:prstGeom prst="rect">
            <a:avLst/>
          </a:prstGeom>
        </p:spPr>
        <p:txBody>
          <a:bodyPr lIns="0" tIns="0" rIns="0" bIns="0" rtlCol="0" anchor="t">
            <a:spAutoFit/>
          </a:bodyPr>
          <a:lstStyle/>
          <a:p>
            <a:pPr>
              <a:lnSpc>
                <a:spcPts val="4320"/>
              </a:lnSpc>
              <a:spcBef>
                <a:spcPct val="0"/>
              </a:spcBef>
            </a:pPr>
            <a:r>
              <a:rPr lang="en-US" sz="3600" spc="72">
                <a:solidFill>
                  <a:srgbClr val="FFFFFF"/>
                </a:solidFill>
                <a:latin typeface="Aileron Bold"/>
              </a:rPr>
              <a:t>Fill in the table below with information about the property concept in each culture and the source of information from eHRAF World Cultures.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b="-58024"/>
            </a:stretch>
          </a:blipFill>
        </p:spPr>
      </p:sp>
      <p:sp>
        <p:nvSpPr>
          <p:cNvPr id="3" name="TextBox 3"/>
          <p:cNvSpPr txBox="1"/>
          <p:nvPr/>
        </p:nvSpPr>
        <p:spPr>
          <a:xfrm>
            <a:off x="9588159" y="942975"/>
            <a:ext cx="8307831" cy="8193953"/>
          </a:xfrm>
          <a:prstGeom prst="rect">
            <a:avLst/>
          </a:prstGeom>
        </p:spPr>
        <p:txBody>
          <a:bodyPr lIns="0" tIns="0" rIns="0" bIns="0" rtlCol="0" anchor="t">
            <a:spAutoFit/>
          </a:bodyPr>
          <a:lstStyle/>
          <a:p>
            <a:pPr>
              <a:lnSpc>
                <a:spcPts val="5880"/>
              </a:lnSpc>
            </a:pPr>
            <a:r>
              <a:rPr lang="en-US" sz="4200">
                <a:solidFill>
                  <a:srgbClr val="C20303"/>
                </a:solidFill>
                <a:latin typeface="Aileron"/>
              </a:rPr>
              <a:t>1. How do the cultures compare with reference to concepts of land ownership?</a:t>
            </a:r>
          </a:p>
          <a:p>
            <a:pPr>
              <a:lnSpc>
                <a:spcPts val="5880"/>
              </a:lnSpc>
            </a:pPr>
            <a:endParaRPr lang="en-US" sz="4200">
              <a:solidFill>
                <a:srgbClr val="C20303"/>
              </a:solidFill>
              <a:latin typeface="Aileron"/>
            </a:endParaRPr>
          </a:p>
          <a:p>
            <a:pPr>
              <a:lnSpc>
                <a:spcPts val="5880"/>
              </a:lnSpc>
            </a:pPr>
            <a:r>
              <a:rPr lang="en-US" sz="4200">
                <a:solidFill>
                  <a:srgbClr val="C20303"/>
                </a:solidFill>
                <a:latin typeface="Aileron"/>
              </a:rPr>
              <a:t>2. Is there any concept of private property? What kinds of things are private?</a:t>
            </a:r>
          </a:p>
          <a:p>
            <a:pPr>
              <a:lnSpc>
                <a:spcPts val="5880"/>
              </a:lnSpc>
            </a:pPr>
            <a:endParaRPr lang="en-US" sz="4200">
              <a:solidFill>
                <a:srgbClr val="C20303"/>
              </a:solidFill>
              <a:latin typeface="Aileron"/>
            </a:endParaRPr>
          </a:p>
          <a:p>
            <a:pPr>
              <a:lnSpc>
                <a:spcPts val="5880"/>
              </a:lnSpc>
            </a:pPr>
            <a:r>
              <a:rPr lang="en-US" sz="4200">
                <a:solidFill>
                  <a:srgbClr val="C20303"/>
                </a:solidFill>
                <a:latin typeface="Aileron"/>
              </a:rPr>
              <a:t>3. How are the concepts of property in these cultures different from those in your own society?</a:t>
            </a:r>
          </a:p>
        </p:txBody>
      </p:sp>
      <p:grpSp>
        <p:nvGrpSpPr>
          <p:cNvPr id="4" name="Group 4"/>
          <p:cNvGrpSpPr/>
          <p:nvPr/>
        </p:nvGrpSpPr>
        <p:grpSpPr>
          <a:xfrm>
            <a:off x="0" y="952"/>
            <a:ext cx="6708326" cy="1539403"/>
            <a:chOff x="0" y="0"/>
            <a:chExt cx="8944435" cy="2052538"/>
          </a:xfrm>
        </p:grpSpPr>
        <p:sp>
          <p:nvSpPr>
            <p:cNvPr id="5" name="AutoShape 5"/>
            <p:cNvSpPr/>
            <p:nvPr/>
          </p:nvSpPr>
          <p:spPr>
            <a:xfrm>
              <a:off x="0" y="0"/>
              <a:ext cx="8944435" cy="2052538"/>
            </a:xfrm>
            <a:prstGeom prst="rect">
              <a:avLst/>
            </a:prstGeom>
            <a:solidFill>
              <a:srgbClr val="C20303"/>
            </a:solidFill>
          </p:spPr>
        </p:sp>
        <p:sp>
          <p:nvSpPr>
            <p:cNvPr id="6" name="TextBox 6"/>
            <p:cNvSpPr txBox="1"/>
            <p:nvPr/>
          </p:nvSpPr>
          <p:spPr>
            <a:xfrm>
              <a:off x="545591" y="642094"/>
              <a:ext cx="7853252" cy="75882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QUESTIONS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C20303"/>
                </a:solidFill>
                <a:latin typeface="Aileron Heavy"/>
              </a:rPr>
              <a:t>References</a:t>
            </a:r>
          </a:p>
        </p:txBody>
      </p:sp>
      <p:sp>
        <p:nvSpPr>
          <p:cNvPr id="3" name="AutoShape 3"/>
          <p:cNvSpPr/>
          <p:nvPr/>
        </p:nvSpPr>
        <p:spPr>
          <a:xfrm rot="-10800000">
            <a:off x="3044204" y="0"/>
            <a:ext cx="15243796" cy="10287000"/>
          </a:xfrm>
          <a:prstGeom prst="rect">
            <a:avLst/>
          </a:prstGeom>
          <a:solidFill>
            <a:srgbClr val="C20303"/>
          </a:solidFill>
        </p:spPr>
      </p:sp>
      <p:sp>
        <p:nvSpPr>
          <p:cNvPr id="4" name="TextBox 4"/>
          <p:cNvSpPr txBox="1"/>
          <p:nvPr/>
        </p:nvSpPr>
        <p:spPr>
          <a:xfrm>
            <a:off x="3530718" y="818440"/>
            <a:ext cx="13105252" cy="2304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Adapted from Teaching eHRAF Exercise "Exercise IV. Property" by Carol Ember: </a:t>
            </a:r>
          </a:p>
          <a:p>
            <a:pPr>
              <a:lnSpc>
                <a:spcPts val="3639"/>
              </a:lnSpc>
            </a:pPr>
            <a:r>
              <a:rPr lang="en-US" sz="2799" spc="27">
                <a:solidFill>
                  <a:srgbClr val="FFFFFF"/>
                </a:solidFill>
                <a:latin typeface="Aileron"/>
              </a:rPr>
              <a:t>https://hraf.yale.edu/teach-ehraf/exercises-using-ehraf-world-cultures/#exercise-iv-property, and "Communal Property" by Ian Skoggard:</a:t>
            </a:r>
          </a:p>
          <a:p>
            <a:pPr>
              <a:lnSpc>
                <a:spcPts val="3640"/>
              </a:lnSpc>
            </a:pPr>
            <a:r>
              <a:rPr lang="en-US" sz="2800" spc="28">
                <a:solidFill>
                  <a:srgbClr val="FFFFFF"/>
                </a:solidFill>
                <a:latin typeface="Aileron"/>
              </a:rPr>
              <a:t>https://hraf.yale.edu/teach-ehraf/understanding-ethnography-an-ehraf-workbook-for-introductory-anthropology-courses/#6-communal-property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C20303"/>
                </a:solidFill>
                <a:latin typeface="Aileron Ultra-Bold"/>
              </a:rPr>
              <a:t>Image Credits</a:t>
            </a:r>
          </a:p>
        </p:txBody>
      </p:sp>
      <p:sp>
        <p:nvSpPr>
          <p:cNvPr id="3" name="AutoShape 3"/>
          <p:cNvSpPr/>
          <p:nvPr/>
        </p:nvSpPr>
        <p:spPr>
          <a:xfrm rot="-10800000">
            <a:off x="3044204" y="0"/>
            <a:ext cx="15243796" cy="10287000"/>
          </a:xfrm>
          <a:prstGeom prst="rect">
            <a:avLst/>
          </a:prstGeom>
          <a:solidFill>
            <a:srgbClr val="C20303"/>
          </a:solidFill>
        </p:spPr>
      </p:sp>
      <p:sp>
        <p:nvSpPr>
          <p:cNvPr id="4" name="TextBox 4"/>
          <p:cNvSpPr txBox="1"/>
          <p:nvPr/>
        </p:nvSpPr>
        <p:spPr>
          <a:xfrm>
            <a:off x="3706564" y="1000125"/>
            <a:ext cx="13105252" cy="1842135"/>
          </a:xfrm>
          <a:prstGeom prst="rect">
            <a:avLst/>
          </a:prstGeom>
        </p:spPr>
        <p:txBody>
          <a:bodyPr lIns="0" tIns="0" rIns="0" bIns="0" rtlCol="0" anchor="t">
            <a:spAutoFit/>
          </a:bodyPr>
          <a:lstStyle/>
          <a:p>
            <a:pPr>
              <a:lnSpc>
                <a:spcPts val="3640"/>
              </a:lnSpc>
            </a:pPr>
            <a:r>
              <a:rPr lang="en-US" sz="2800" spc="28">
                <a:solidFill>
                  <a:srgbClr val="FFFFFF"/>
                </a:solidFill>
                <a:latin typeface="Aileron"/>
              </a:rPr>
              <a:t>Nationalmuseet - National Museum of Denmark from Denmark / CC BY-SA https://commons.wikimedia.org/wiki/File:T%C3%B8j_til_mand_fra_Kobber-inuit_i_arktisk_Canada_-_Man%E2%80%99s_clothing_from_Copper_Inuit_in_Arctic_Canada_(15144851729).jpg</a:t>
            </a:r>
          </a:p>
        </p:txBody>
      </p:sp>
      <p:sp>
        <p:nvSpPr>
          <p:cNvPr id="5" name="TextBox 5"/>
          <p:cNvSpPr txBox="1"/>
          <p:nvPr/>
        </p:nvSpPr>
        <p:spPr>
          <a:xfrm>
            <a:off x="3706564" y="3300349"/>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a:rPr>
              <a:t>Alawode Olusegun / CC BY-SA https://commons.wikimedia.org/wiki/File:Tiv_cultural_dancer.jpg</a:t>
            </a:r>
          </a:p>
        </p:txBody>
      </p:sp>
      <p:sp>
        <p:nvSpPr>
          <p:cNvPr id="6" name="TextBox 6"/>
          <p:cNvSpPr txBox="1"/>
          <p:nvPr/>
        </p:nvSpPr>
        <p:spPr>
          <a:xfrm>
            <a:off x="3706564" y="4676013"/>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a:rPr>
              <a:t>Afri Ug / CC BY-SA https://commons.wikimedia.org/wiki/File:We_Embrace_happiness.jpg</a:t>
            </a:r>
          </a:p>
        </p:txBody>
      </p:sp>
      <p:sp>
        <p:nvSpPr>
          <p:cNvPr id="7" name="TextBox 7"/>
          <p:cNvSpPr txBox="1"/>
          <p:nvPr/>
        </p:nvSpPr>
        <p:spPr>
          <a:xfrm>
            <a:off x="3706564" y="6051677"/>
            <a:ext cx="13105252" cy="455295"/>
          </a:xfrm>
          <a:prstGeom prst="rect">
            <a:avLst/>
          </a:prstGeom>
        </p:spPr>
        <p:txBody>
          <a:bodyPr lIns="0" tIns="0" rIns="0" bIns="0" rtlCol="0" anchor="t">
            <a:spAutoFit/>
          </a:bodyPr>
          <a:lstStyle/>
          <a:p>
            <a:pPr>
              <a:lnSpc>
                <a:spcPts val="3640"/>
              </a:lnSpc>
            </a:pPr>
            <a:r>
              <a:rPr lang="en-US" sz="2800" spc="28">
                <a:solidFill>
                  <a:srgbClr val="FFFFFF"/>
                </a:solidFill>
                <a:latin typeface="Aileron"/>
              </a:rPr>
              <a:t>Yves PICQ / CC BY-SA https://commons.wikimedia.org/wiki/File:PHIL2764a.jpg</a:t>
            </a:r>
          </a:p>
        </p:txBody>
      </p:sp>
      <p:sp>
        <p:nvSpPr>
          <p:cNvPr id="8" name="TextBox 8"/>
          <p:cNvSpPr txBox="1"/>
          <p:nvPr/>
        </p:nvSpPr>
        <p:spPr>
          <a:xfrm>
            <a:off x="3706564" y="6965061"/>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a:rPr>
              <a:t>Alawode Olusegun / CC BY-SA https://commons.wikimedia.org/wiki/File:Female_Tiv_dancers_movements.jpg</a:t>
            </a:r>
          </a:p>
        </p:txBody>
      </p:sp>
      <p:sp>
        <p:nvSpPr>
          <p:cNvPr id="9" name="TextBox 9"/>
          <p:cNvSpPr txBox="1"/>
          <p:nvPr/>
        </p:nvSpPr>
        <p:spPr>
          <a:xfrm>
            <a:off x="3706564" y="8340725"/>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Magicc0077 / CC BY-SA https://commons.wikimedia.org/wiki/File:A_costume_parade_on_Tiv_and_Yoruba_ethnic_group.jpg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C20303"/>
                </a:solidFill>
                <a:latin typeface="Aileron Ultra-Bold"/>
              </a:rPr>
              <a:t>Image Credits</a:t>
            </a:r>
          </a:p>
        </p:txBody>
      </p:sp>
      <p:sp>
        <p:nvSpPr>
          <p:cNvPr id="3" name="AutoShape 3"/>
          <p:cNvSpPr/>
          <p:nvPr/>
        </p:nvSpPr>
        <p:spPr>
          <a:xfrm rot="-10800000">
            <a:off x="3044204" y="0"/>
            <a:ext cx="15243796" cy="10287000"/>
          </a:xfrm>
          <a:prstGeom prst="rect">
            <a:avLst/>
          </a:prstGeom>
          <a:solidFill>
            <a:srgbClr val="C20303"/>
          </a:solidFill>
        </p:spPr>
      </p:sp>
      <p:sp>
        <p:nvSpPr>
          <p:cNvPr id="4" name="TextBox 4"/>
          <p:cNvSpPr txBox="1"/>
          <p:nvPr/>
        </p:nvSpPr>
        <p:spPr>
          <a:xfrm>
            <a:off x="3706564" y="971550"/>
            <a:ext cx="13105252" cy="946150"/>
          </a:xfrm>
          <a:prstGeom prst="rect">
            <a:avLst/>
          </a:prstGeom>
        </p:spPr>
        <p:txBody>
          <a:bodyPr lIns="0" tIns="0" rIns="0" bIns="0" rtlCol="0" anchor="t">
            <a:spAutoFit/>
          </a:bodyPr>
          <a:lstStyle/>
          <a:p>
            <a:pPr>
              <a:lnSpc>
                <a:spcPts val="3919"/>
              </a:lnSpc>
            </a:pPr>
            <a:r>
              <a:rPr lang="en-US" sz="2800">
                <a:solidFill>
                  <a:srgbClr val="FFFFFF"/>
                </a:solidFill>
                <a:latin typeface="Aileron"/>
              </a:rPr>
              <a:t>Alawode Olusegun / CC BY-SA </a:t>
            </a:r>
          </a:p>
          <a:p>
            <a:pPr>
              <a:lnSpc>
                <a:spcPts val="3640"/>
              </a:lnSpc>
            </a:pPr>
            <a:r>
              <a:rPr lang="en-US" sz="2800" spc="28">
                <a:solidFill>
                  <a:srgbClr val="FFFFFF"/>
                </a:solidFill>
                <a:latin typeface="Aileron"/>
              </a:rPr>
              <a:t>https://commons.wikimedia.org/wiki/File:Tiv_Traditional_drummers.jpg</a:t>
            </a:r>
          </a:p>
        </p:txBody>
      </p:sp>
      <p:sp>
        <p:nvSpPr>
          <p:cNvPr id="5" name="TextBox 5"/>
          <p:cNvSpPr txBox="1"/>
          <p:nvPr/>
        </p:nvSpPr>
        <p:spPr>
          <a:xfrm>
            <a:off x="3706564" y="2637790"/>
            <a:ext cx="13105252" cy="455295"/>
          </a:xfrm>
          <a:prstGeom prst="rect">
            <a:avLst/>
          </a:prstGeom>
        </p:spPr>
        <p:txBody>
          <a:bodyPr lIns="0" tIns="0" rIns="0" bIns="0" rtlCol="0" anchor="t">
            <a:spAutoFit/>
          </a:bodyPr>
          <a:lstStyle/>
          <a:p>
            <a:pPr>
              <a:lnSpc>
                <a:spcPts val="3640"/>
              </a:lnSpc>
            </a:pPr>
            <a:r>
              <a:rPr lang="en-US" sz="2800" spc="28">
                <a:solidFill>
                  <a:srgbClr val="FFFFFF"/>
                </a:solidFill>
                <a:latin typeface="Aileron"/>
              </a:rPr>
              <a:t>Wilses / CC BY-SA https://commons.wikimedia.org/wiki/File:Tiv_elders.jpg</a:t>
            </a:r>
          </a:p>
        </p:txBody>
      </p:sp>
      <p:sp>
        <p:nvSpPr>
          <p:cNvPr id="6" name="TextBox 6"/>
          <p:cNvSpPr txBox="1"/>
          <p:nvPr/>
        </p:nvSpPr>
        <p:spPr>
          <a:xfrm>
            <a:off x="3706564" y="3813175"/>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a:rPr>
              <a:t>Sbwebale / CC BY-SA https://commons.wikimedia.org/wiki/File:IMG-20181112-WA0007(1).jpg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3530644"/>
            <a:ext cx="9265601" cy="1457325"/>
          </a:xfrm>
          <a:prstGeom prst="rect">
            <a:avLst/>
          </a:prstGeom>
        </p:spPr>
        <p:txBody>
          <a:bodyPr lIns="0" tIns="0" rIns="0" bIns="0" rtlCol="0" anchor="t">
            <a:spAutoFit/>
          </a:bodyPr>
          <a:lstStyle/>
          <a:p>
            <a:pPr algn="ctr">
              <a:lnSpc>
                <a:spcPts val="11519"/>
              </a:lnSpc>
            </a:pPr>
            <a:r>
              <a:rPr lang="en-US" sz="9600">
                <a:solidFill>
                  <a:srgbClr val="C20303"/>
                </a:solidFill>
                <a:latin typeface="Aileron Heavy"/>
              </a:rPr>
              <a:t>Property</a:t>
            </a:r>
          </a:p>
        </p:txBody>
      </p:sp>
      <p:sp>
        <p:nvSpPr>
          <p:cNvPr id="4" name="TextBox 4"/>
          <p:cNvSpPr txBox="1"/>
          <p:nvPr/>
        </p:nvSpPr>
        <p:spPr>
          <a:xfrm>
            <a:off x="4511199" y="6575721"/>
            <a:ext cx="9265601" cy="624840"/>
          </a:xfrm>
          <a:prstGeom prst="rect">
            <a:avLst/>
          </a:prstGeom>
        </p:spPr>
        <p:txBody>
          <a:bodyPr lIns="0" tIns="0" rIns="0" bIns="0" rtlCol="0" anchor="t">
            <a:spAutoFit/>
          </a:bodyPr>
          <a:lstStyle/>
          <a:p>
            <a:pPr algn="ctr">
              <a:lnSpc>
                <a:spcPts val="5040"/>
              </a:lnSpc>
            </a:pPr>
            <a:r>
              <a:rPr lang="en-US" sz="3600" spc="215">
                <a:solidFill>
                  <a:srgbClr val="C20303"/>
                </a:solidFill>
                <a:latin typeface="Aileron"/>
              </a:rPr>
              <a:t>in eHRAF World Cultures</a:t>
            </a:r>
          </a:p>
        </p:txBody>
      </p:sp>
      <p:grpSp>
        <p:nvGrpSpPr>
          <p:cNvPr id="5" name="Group 5"/>
          <p:cNvGrpSpPr/>
          <p:nvPr/>
        </p:nvGrpSpPr>
        <p:grpSpPr>
          <a:xfrm>
            <a:off x="398074" y="8623131"/>
            <a:ext cx="6878657" cy="843619"/>
            <a:chOff x="0" y="0"/>
            <a:chExt cx="9171543" cy="1124825"/>
          </a:xfrm>
        </p:grpSpPr>
        <p:sp>
          <p:nvSpPr>
            <p:cNvPr id="6" name="AutoShape 6"/>
            <p:cNvSpPr/>
            <p:nvPr/>
          </p:nvSpPr>
          <p:spPr>
            <a:xfrm>
              <a:off x="0" y="0"/>
              <a:ext cx="9171543" cy="1124825"/>
            </a:xfrm>
            <a:prstGeom prst="rect">
              <a:avLst/>
            </a:prstGeom>
            <a:solidFill>
              <a:srgbClr val="C20303"/>
            </a:solidFill>
          </p:spPr>
        </p:sp>
        <p:sp>
          <p:nvSpPr>
            <p:cNvPr id="7" name="TextBox 7"/>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8" name="TextBox 8"/>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C20303"/>
                </a:solidFill>
                <a:latin typeface="Aileron Bold"/>
              </a:rPr>
              <a:t>Human Relations Area Files</a:t>
            </a:r>
          </a:p>
          <a:p>
            <a:pPr algn="r">
              <a:lnSpc>
                <a:spcPts val="3080"/>
              </a:lnSpc>
            </a:pPr>
            <a:r>
              <a:rPr lang="en-US" sz="2800" spc="196">
                <a:solidFill>
                  <a:srgbClr val="C20303"/>
                </a:solidFill>
                <a:latin typeface="Aileron"/>
              </a:rPr>
              <a:t>at Yale University</a:t>
            </a:r>
          </a:p>
        </p:txBody>
      </p:sp>
      <p:sp>
        <p:nvSpPr>
          <p:cNvPr id="9" name="TextBox 9"/>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C20303"/>
                </a:solidFill>
                <a:latin typeface="Aileron"/>
              </a:rPr>
              <a:t>Produced by</a:t>
            </a:r>
          </a:p>
        </p:txBody>
      </p:sp>
      <p:sp>
        <p:nvSpPr>
          <p:cNvPr id="10" name="TextBox 10"/>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C20303"/>
                </a:solidFill>
                <a:latin typeface="Aileron"/>
                <a:hlinkClick r:id="rId3" tooltip="http://hraf.yale.edu"/>
              </a:rPr>
              <a:t>hraf.yale.edu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9729" r="-46376"/>
            </a:stretch>
          </a:blipFill>
        </p:spPr>
      </p:sp>
      <p:sp>
        <p:nvSpPr>
          <p:cNvPr id="3" name="AutoShape 3"/>
          <p:cNvSpPr/>
          <p:nvPr/>
        </p:nvSpPr>
        <p:spPr>
          <a:xfrm rot="-10800000">
            <a:off x="7865974" y="0"/>
            <a:ext cx="10422026" cy="10287000"/>
          </a:xfrm>
          <a:prstGeom prst="rect">
            <a:avLst/>
          </a:prstGeom>
          <a:solidFill>
            <a:srgbClr val="C20303"/>
          </a:solidFill>
        </p:spPr>
      </p:sp>
      <p:sp>
        <p:nvSpPr>
          <p:cNvPr id="4" name="TextBox 4"/>
          <p:cNvSpPr txBox="1"/>
          <p:nvPr/>
        </p:nvSpPr>
        <p:spPr>
          <a:xfrm>
            <a:off x="8253572" y="3321569"/>
            <a:ext cx="9646830" cy="6157595"/>
          </a:xfrm>
          <a:prstGeom prst="rect">
            <a:avLst/>
          </a:prstGeom>
        </p:spPr>
        <p:txBody>
          <a:bodyPr lIns="0" tIns="0" rIns="0" bIns="0" rtlCol="0" anchor="t">
            <a:spAutoFit/>
          </a:bodyPr>
          <a:lstStyle/>
          <a:p>
            <a:pPr>
              <a:lnSpc>
                <a:spcPts val="4480"/>
              </a:lnSpc>
            </a:pPr>
            <a:r>
              <a:rPr lang="en-US" sz="3200">
                <a:solidFill>
                  <a:srgbClr val="FFFFFF"/>
                </a:solidFill>
                <a:latin typeface="Aileron"/>
              </a:rPr>
              <a:t>Principles of property law; rights, privileges, and powers commonly involved in property relations (e.g., rights that others shall not use or destroy, privileges of enjoyment, powers of alienation and of transmission after death); recognized types of titles or tenure; recognized types of ownership (e.g., individual, joint, corporate, collective, public); their relation to classes of subject matter (e.g., land, movables, dwellings); their degree of integration, their legal and statistical importance; their association with kin and other social groups; etc.</a:t>
            </a:r>
          </a:p>
        </p:txBody>
      </p:sp>
      <p:sp>
        <p:nvSpPr>
          <p:cNvPr id="5" name="TextBox 5"/>
          <p:cNvSpPr txBox="1"/>
          <p:nvPr/>
        </p:nvSpPr>
        <p:spPr>
          <a:xfrm>
            <a:off x="9015613" y="617383"/>
            <a:ext cx="8667479"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Property System (OCM 421)</a:t>
            </a:r>
          </a:p>
        </p:txBody>
      </p:sp>
      <p:grpSp>
        <p:nvGrpSpPr>
          <p:cNvPr id="6" name="Group 6"/>
          <p:cNvGrpSpPr/>
          <p:nvPr/>
        </p:nvGrpSpPr>
        <p:grpSpPr>
          <a:xfrm>
            <a:off x="0" y="0"/>
            <a:ext cx="6708326" cy="1541308"/>
            <a:chOff x="0" y="0"/>
            <a:chExt cx="8944435" cy="2055078"/>
          </a:xfrm>
        </p:grpSpPr>
        <p:sp>
          <p:nvSpPr>
            <p:cNvPr id="7" name="AutoShape 7"/>
            <p:cNvSpPr/>
            <p:nvPr/>
          </p:nvSpPr>
          <p:spPr>
            <a:xfrm>
              <a:off x="0" y="0"/>
              <a:ext cx="8944435" cy="2055078"/>
            </a:xfrm>
            <a:prstGeom prst="rect">
              <a:avLst/>
            </a:prstGeom>
            <a:solidFill>
              <a:srgbClr val="C20303"/>
            </a:solidFill>
          </p:spPr>
        </p:sp>
        <p:sp>
          <p:nvSpPr>
            <p:cNvPr id="8" name="TextBox 8"/>
            <p:cNvSpPr txBox="1"/>
            <p:nvPr/>
          </p:nvSpPr>
          <p:spPr>
            <a:xfrm>
              <a:off x="545591" y="642094"/>
              <a:ext cx="7853252" cy="76136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Subject Description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95922"/>
            </a:stretch>
          </a:blipFill>
        </p:spPr>
      </p:sp>
      <p:sp>
        <p:nvSpPr>
          <p:cNvPr id="3" name="AutoShape 3"/>
          <p:cNvSpPr/>
          <p:nvPr/>
        </p:nvSpPr>
        <p:spPr>
          <a:xfrm rot="-10800000">
            <a:off x="7865974" y="0"/>
            <a:ext cx="10422026" cy="10287000"/>
          </a:xfrm>
          <a:prstGeom prst="rect">
            <a:avLst/>
          </a:prstGeom>
          <a:solidFill>
            <a:srgbClr val="C20303"/>
          </a:solidFill>
        </p:spPr>
      </p:sp>
      <p:sp>
        <p:nvSpPr>
          <p:cNvPr id="4" name="TextBox 4"/>
          <p:cNvSpPr txBox="1"/>
          <p:nvPr/>
        </p:nvSpPr>
        <p:spPr>
          <a:xfrm>
            <a:off x="8477662" y="3149552"/>
            <a:ext cx="9646830" cy="5728335"/>
          </a:xfrm>
          <a:prstGeom prst="rect">
            <a:avLst/>
          </a:prstGeom>
        </p:spPr>
        <p:txBody>
          <a:bodyPr lIns="0" tIns="0" rIns="0" bIns="0" rtlCol="0" anchor="t">
            <a:spAutoFit/>
          </a:bodyPr>
          <a:lstStyle/>
          <a:p>
            <a:pPr>
              <a:lnSpc>
                <a:spcPts val="5040"/>
              </a:lnSpc>
            </a:pPr>
            <a:r>
              <a:rPr lang="en-US" sz="3600">
                <a:solidFill>
                  <a:srgbClr val="FFFFFF"/>
                </a:solidFill>
                <a:latin typeface="Aileron"/>
              </a:rPr>
              <a:t>The Tiv, numbering about a million people, live on both sides of the Benue River in Nigeria, about 220 kilometers from its confluence with the Niger. They are primarily subsistence farmers—their main crops are yams, cassava, and sweet potatoes. Their social organization is based on a very deep patrilineal lineage system and they claim that they are one people all descendants of the male ancestor “Tiv.” </a:t>
            </a:r>
          </a:p>
        </p:txBody>
      </p:sp>
      <p:sp>
        <p:nvSpPr>
          <p:cNvPr id="5" name="TextBox 5"/>
          <p:cNvSpPr txBox="1"/>
          <p:nvPr/>
        </p:nvSpPr>
        <p:spPr>
          <a:xfrm>
            <a:off x="9144000" y="1019175"/>
            <a:ext cx="8314154" cy="1104900"/>
          </a:xfrm>
          <a:prstGeom prst="rect">
            <a:avLst/>
          </a:prstGeom>
        </p:spPr>
        <p:txBody>
          <a:bodyPr lIns="0" tIns="0" rIns="0" bIns="0" rtlCol="0" anchor="t">
            <a:spAutoFit/>
          </a:bodyPr>
          <a:lstStyle/>
          <a:p>
            <a:pPr algn="r">
              <a:lnSpc>
                <a:spcPts val="8640"/>
              </a:lnSpc>
            </a:pPr>
            <a:r>
              <a:rPr lang="en-US" sz="7200" spc="144">
                <a:solidFill>
                  <a:srgbClr val="FFFFFF"/>
                </a:solidFill>
                <a:latin typeface="Aileron Heavy"/>
              </a:rPr>
              <a:t>Tiv of Africa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74371"/>
            </a:stretch>
          </a:blipFill>
        </p:spPr>
      </p:sp>
      <p:sp>
        <p:nvSpPr>
          <p:cNvPr id="3" name="AutoShape 3"/>
          <p:cNvSpPr/>
          <p:nvPr/>
        </p:nvSpPr>
        <p:spPr>
          <a:xfrm rot="-10800000">
            <a:off x="7865974" y="0"/>
            <a:ext cx="10422026" cy="10287000"/>
          </a:xfrm>
          <a:prstGeom prst="rect">
            <a:avLst/>
          </a:prstGeom>
          <a:solidFill>
            <a:srgbClr val="C20303"/>
          </a:solidFill>
        </p:spPr>
      </p:sp>
      <p:sp>
        <p:nvSpPr>
          <p:cNvPr id="4" name="TextBox 4"/>
          <p:cNvSpPr txBox="1"/>
          <p:nvPr/>
        </p:nvSpPr>
        <p:spPr>
          <a:xfrm>
            <a:off x="8253572" y="2809513"/>
            <a:ext cx="9646830" cy="6366510"/>
          </a:xfrm>
          <a:prstGeom prst="rect">
            <a:avLst/>
          </a:prstGeom>
        </p:spPr>
        <p:txBody>
          <a:bodyPr lIns="0" tIns="0" rIns="0" bIns="0" rtlCol="0" anchor="t">
            <a:spAutoFit/>
          </a:bodyPr>
          <a:lstStyle/>
          <a:p>
            <a:pPr>
              <a:lnSpc>
                <a:spcPts val="5040"/>
              </a:lnSpc>
            </a:pPr>
            <a:r>
              <a:rPr lang="en-US" sz="3600">
                <a:solidFill>
                  <a:srgbClr val="FFFFFF"/>
                </a:solidFill>
                <a:latin typeface="Aileron"/>
              </a:rPr>
              <a:t>The Ganda, who refer to themselves as "Baganda," are located north and west of Lake Victoria (Lake Victoria Nyanza). For most of their history they were organized as a centralized kingdom and, at the time of European contact, were a dominant power in the region. They are an agricultural people, relying principally on bananas and yams. Today they comprise about 17 percent of Uganda’s population.  </a:t>
            </a:r>
          </a:p>
        </p:txBody>
      </p:sp>
      <p:sp>
        <p:nvSpPr>
          <p:cNvPr id="5" name="TextBox 5"/>
          <p:cNvSpPr txBox="1"/>
          <p:nvPr/>
        </p:nvSpPr>
        <p:spPr>
          <a:xfrm>
            <a:off x="9144000" y="1019175"/>
            <a:ext cx="8314154" cy="1104900"/>
          </a:xfrm>
          <a:prstGeom prst="rect">
            <a:avLst/>
          </a:prstGeom>
        </p:spPr>
        <p:txBody>
          <a:bodyPr lIns="0" tIns="0" rIns="0" bIns="0" rtlCol="0" anchor="t">
            <a:spAutoFit/>
          </a:bodyPr>
          <a:lstStyle/>
          <a:p>
            <a:pPr algn="r">
              <a:lnSpc>
                <a:spcPts val="8640"/>
              </a:lnSpc>
            </a:pPr>
            <a:r>
              <a:rPr lang="en-US" sz="7200" spc="144">
                <a:solidFill>
                  <a:srgbClr val="FFFFFF"/>
                </a:solidFill>
                <a:latin typeface="Aileron Heavy"/>
              </a:rPr>
              <a:t>Ganda of Africa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7384" b="-7384"/>
            </a:stretch>
          </a:blipFill>
        </p:spPr>
      </p:sp>
      <p:sp>
        <p:nvSpPr>
          <p:cNvPr id="3" name="AutoShape 3"/>
          <p:cNvSpPr/>
          <p:nvPr/>
        </p:nvSpPr>
        <p:spPr>
          <a:xfrm rot="-10800000">
            <a:off x="7865974" y="0"/>
            <a:ext cx="10422026" cy="10287000"/>
          </a:xfrm>
          <a:prstGeom prst="rect">
            <a:avLst/>
          </a:prstGeom>
          <a:solidFill>
            <a:srgbClr val="C20303"/>
          </a:solidFill>
        </p:spPr>
      </p:sp>
      <p:sp>
        <p:nvSpPr>
          <p:cNvPr id="4" name="TextBox 4"/>
          <p:cNvSpPr txBox="1"/>
          <p:nvPr/>
        </p:nvSpPr>
        <p:spPr>
          <a:xfrm>
            <a:off x="8253572" y="3594347"/>
            <a:ext cx="9646830" cy="5090160"/>
          </a:xfrm>
          <a:prstGeom prst="rect">
            <a:avLst/>
          </a:prstGeom>
        </p:spPr>
        <p:txBody>
          <a:bodyPr lIns="0" tIns="0" rIns="0" bIns="0" rtlCol="0" anchor="t">
            <a:spAutoFit/>
          </a:bodyPr>
          <a:lstStyle/>
          <a:p>
            <a:pPr>
              <a:lnSpc>
                <a:spcPts val="5040"/>
              </a:lnSpc>
            </a:pPr>
            <a:r>
              <a:rPr lang="en-US" sz="3600">
                <a:solidFill>
                  <a:srgbClr val="FFFFFF"/>
                </a:solidFill>
                <a:latin typeface="Aileron"/>
              </a:rPr>
              <a:t>The Ifugao, who are known for their wet-rice terraced fields that were developed over the last four centuries, live in the mountainous region of northern Luzon in the Philippines. They have no political chiefs or councils although they have districts comprised of a few small hamlets which jointly conduct rice rituals and make agricultural decisions. </a:t>
            </a:r>
          </a:p>
        </p:txBody>
      </p:sp>
      <p:sp>
        <p:nvSpPr>
          <p:cNvPr id="5" name="TextBox 5"/>
          <p:cNvSpPr txBox="1"/>
          <p:nvPr/>
        </p:nvSpPr>
        <p:spPr>
          <a:xfrm>
            <a:off x="8945146" y="1019175"/>
            <a:ext cx="8314154" cy="1104900"/>
          </a:xfrm>
          <a:prstGeom prst="rect">
            <a:avLst/>
          </a:prstGeom>
        </p:spPr>
        <p:txBody>
          <a:bodyPr lIns="0" tIns="0" rIns="0" bIns="0" rtlCol="0" anchor="t">
            <a:spAutoFit/>
          </a:bodyPr>
          <a:lstStyle/>
          <a:p>
            <a:pPr algn="r">
              <a:lnSpc>
                <a:spcPts val="8640"/>
              </a:lnSpc>
            </a:pPr>
            <a:r>
              <a:rPr lang="en-US" sz="7200" spc="144">
                <a:solidFill>
                  <a:srgbClr val="FFFFFF"/>
                </a:solidFill>
                <a:latin typeface="Aileron Heavy"/>
              </a:rPr>
              <a:t>Ifugao of Asia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787" r="-77180"/>
            </a:stretch>
          </a:blipFill>
        </p:spPr>
      </p:sp>
      <p:sp>
        <p:nvSpPr>
          <p:cNvPr id="3" name="AutoShape 3"/>
          <p:cNvSpPr/>
          <p:nvPr/>
        </p:nvSpPr>
        <p:spPr>
          <a:xfrm rot="-10800000">
            <a:off x="7865974" y="0"/>
            <a:ext cx="10422026" cy="10287000"/>
          </a:xfrm>
          <a:prstGeom prst="rect">
            <a:avLst/>
          </a:prstGeom>
          <a:solidFill>
            <a:srgbClr val="C20303"/>
          </a:solidFill>
        </p:spPr>
      </p:sp>
      <p:sp>
        <p:nvSpPr>
          <p:cNvPr id="4" name="TextBox 4"/>
          <p:cNvSpPr txBox="1"/>
          <p:nvPr/>
        </p:nvSpPr>
        <p:spPr>
          <a:xfrm>
            <a:off x="8253572" y="3799040"/>
            <a:ext cx="9646830" cy="5728335"/>
          </a:xfrm>
          <a:prstGeom prst="rect">
            <a:avLst/>
          </a:prstGeom>
        </p:spPr>
        <p:txBody>
          <a:bodyPr lIns="0" tIns="0" rIns="0" bIns="0" rtlCol="0" anchor="t">
            <a:spAutoFit/>
          </a:bodyPr>
          <a:lstStyle/>
          <a:p>
            <a:pPr>
              <a:lnSpc>
                <a:spcPts val="5040"/>
              </a:lnSpc>
            </a:pPr>
            <a:r>
              <a:rPr lang="en-US" sz="3600">
                <a:solidFill>
                  <a:srgbClr val="FFFFFF"/>
                </a:solidFill>
                <a:latin typeface="Aileron"/>
              </a:rPr>
              <a:t>The Copper Inuit occupied the coastal and adjoining inland regions of much of Victoria Island and the opposite shores of the Canadian Arctic mainland. Traditionally, the Copper Inuit relied largely on hunting seals and caribou for food. The people had no name for themselves as a total group, but rather identified only with their local nomadic bands. Today they primarily live in settled villages.</a:t>
            </a:r>
          </a:p>
        </p:txBody>
      </p:sp>
      <p:sp>
        <p:nvSpPr>
          <p:cNvPr id="5" name="TextBox 5"/>
          <p:cNvSpPr txBox="1"/>
          <p:nvPr/>
        </p:nvSpPr>
        <p:spPr>
          <a:xfrm>
            <a:off x="9144000" y="686981"/>
            <a:ext cx="8314154" cy="2200275"/>
          </a:xfrm>
          <a:prstGeom prst="rect">
            <a:avLst/>
          </a:prstGeom>
        </p:spPr>
        <p:txBody>
          <a:bodyPr lIns="0" tIns="0" rIns="0" bIns="0" rtlCol="0" anchor="t">
            <a:spAutoFit/>
          </a:bodyPr>
          <a:lstStyle/>
          <a:p>
            <a:pPr algn="r">
              <a:lnSpc>
                <a:spcPts val="8640"/>
              </a:lnSpc>
            </a:pPr>
            <a:r>
              <a:rPr lang="en-US" sz="7200" spc="144">
                <a:solidFill>
                  <a:srgbClr val="FFFFFF"/>
                </a:solidFill>
                <a:latin typeface="Aileron Heavy"/>
              </a:rPr>
              <a:t>Copper Inuit of North America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1577"/>
            <a:ext cx="12118707" cy="3048411"/>
            <a:chOff x="0" y="0"/>
            <a:chExt cx="16158275" cy="4064547"/>
          </a:xfrm>
        </p:grpSpPr>
        <p:sp>
          <p:nvSpPr>
            <p:cNvPr id="5" name="AutoShape 5"/>
            <p:cNvSpPr/>
            <p:nvPr/>
          </p:nvSpPr>
          <p:spPr>
            <a:xfrm>
              <a:off x="0" y="0"/>
              <a:ext cx="16158275" cy="4064547"/>
            </a:xfrm>
            <a:prstGeom prst="rect">
              <a:avLst/>
            </a:prstGeom>
            <a:solidFill>
              <a:srgbClr val="C20303"/>
            </a:solidFill>
          </p:spPr>
        </p:sp>
        <p:sp>
          <p:nvSpPr>
            <p:cNvPr id="6" name="TextBox 6"/>
            <p:cNvSpPr txBox="1"/>
            <p:nvPr/>
          </p:nvSpPr>
          <p:spPr>
            <a:xfrm>
              <a:off x="773114" y="951791"/>
              <a:ext cx="14612047" cy="2189539"/>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COMMUNAL VS. PRIVATE </a:t>
              </a:r>
            </a:p>
            <a:p>
              <a:pPr algn="ctr">
                <a:lnSpc>
                  <a:spcPts val="6384"/>
                </a:lnSpc>
              </a:pPr>
              <a:r>
                <a:rPr lang="en-US" sz="5600" spc="100">
                  <a:solidFill>
                    <a:srgbClr val="FFFFFF"/>
                  </a:solidFill>
                  <a:latin typeface="Aileron Bold"/>
                </a:rPr>
                <a:t>PROPERTY</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38235" r="-38235"/>
            </a:stretch>
          </a:blipFill>
        </p:spPr>
      </p:sp>
      <p:sp>
        <p:nvSpPr>
          <p:cNvPr id="3" name="TextBox 3"/>
          <p:cNvSpPr txBox="1"/>
          <p:nvPr/>
        </p:nvSpPr>
        <p:spPr>
          <a:xfrm>
            <a:off x="9376092" y="790365"/>
            <a:ext cx="7730396" cy="1457950"/>
          </a:xfrm>
          <a:prstGeom prst="rect">
            <a:avLst/>
          </a:prstGeom>
        </p:spPr>
        <p:txBody>
          <a:bodyPr lIns="0" tIns="0" rIns="0" bIns="0" rtlCol="0" anchor="t">
            <a:spAutoFit/>
          </a:bodyPr>
          <a:lstStyle/>
          <a:p>
            <a:pPr>
              <a:lnSpc>
                <a:spcPts val="5760"/>
              </a:lnSpc>
            </a:pPr>
            <a:r>
              <a:rPr lang="en-US" sz="4800" spc="96">
                <a:solidFill>
                  <a:srgbClr val="C20303"/>
                </a:solidFill>
                <a:latin typeface="Aileron Bold"/>
              </a:rPr>
              <a:t>Communal vs. Private Property</a:t>
            </a:r>
          </a:p>
        </p:txBody>
      </p:sp>
      <p:sp>
        <p:nvSpPr>
          <p:cNvPr id="4" name="TextBox 4"/>
          <p:cNvSpPr txBox="1"/>
          <p:nvPr/>
        </p:nvSpPr>
        <p:spPr>
          <a:xfrm>
            <a:off x="9376092" y="2759568"/>
            <a:ext cx="8656723" cy="6856848"/>
          </a:xfrm>
          <a:prstGeom prst="rect">
            <a:avLst/>
          </a:prstGeom>
        </p:spPr>
        <p:txBody>
          <a:bodyPr lIns="0" tIns="0" rIns="0" bIns="0" rtlCol="0" anchor="t">
            <a:spAutoFit/>
          </a:bodyPr>
          <a:lstStyle/>
          <a:p>
            <a:pPr>
              <a:lnSpc>
                <a:spcPts val="5040"/>
              </a:lnSpc>
            </a:pPr>
            <a:r>
              <a:rPr lang="en-US" sz="3600">
                <a:solidFill>
                  <a:srgbClr val="C20303"/>
                </a:solidFill>
                <a:latin typeface="Aileron"/>
              </a:rPr>
              <a:t>One of the problems encountered by 19th century Western ethnographers was recognizing and understanding communal forms of property. </a:t>
            </a:r>
          </a:p>
          <a:p>
            <a:pPr>
              <a:lnSpc>
                <a:spcPts val="5040"/>
              </a:lnSpc>
            </a:pPr>
            <a:endParaRPr lang="en-US" sz="3600">
              <a:solidFill>
                <a:srgbClr val="C20303"/>
              </a:solidFill>
              <a:latin typeface="Aileron"/>
            </a:endParaRPr>
          </a:p>
          <a:p>
            <a:pPr>
              <a:lnSpc>
                <a:spcPts val="5040"/>
              </a:lnSpc>
            </a:pPr>
            <a:r>
              <a:rPr lang="en-US" sz="3600">
                <a:solidFill>
                  <a:srgbClr val="C20303"/>
                </a:solidFill>
                <a:latin typeface="Aileron"/>
              </a:rPr>
              <a:t>This was a difficult concept to grasp for ethnographers for whom individual property rights were taken for granted. Understanding communal property required a leap of imagination.</a:t>
            </a:r>
          </a:p>
          <a:p>
            <a:pPr>
              <a:lnSpc>
                <a:spcPts val="4008"/>
              </a:lnSpc>
            </a:pPr>
            <a:endParaRPr lang="en-US" sz="3600">
              <a:solidFill>
                <a:srgbClr val="C20303"/>
              </a:solidFill>
              <a:latin typeface="Ailero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1325</Words>
  <Application>Microsoft Office PowerPoint</Application>
  <PresentationFormat>Custom</PresentationFormat>
  <Paragraphs>118</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Aileron Bold</vt:lpstr>
      <vt:lpstr>Calibri</vt:lpstr>
      <vt:lpstr>Aileron Heavy</vt:lpstr>
      <vt:lpstr>Aileron</vt:lpstr>
      <vt:lpstr>Aileron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Property Workbook v2.pptx</dc:title>
  <dc:creator>Matthew Longcore</dc:creator>
  <cp:lastModifiedBy>Fran Barone</cp:lastModifiedBy>
  <cp:revision>3</cp:revision>
  <dcterms:created xsi:type="dcterms:W3CDTF">2006-08-16T00:00:00Z</dcterms:created>
  <dcterms:modified xsi:type="dcterms:W3CDTF">2023-07-11T22:20:13Z</dcterms:modified>
  <dc:identifier>DAFoQaPdrVo</dc:identifier>
</cp:coreProperties>
</file>