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41" Target="slides/slide24.xml" Type="http://schemas.openxmlformats.org/officeDocument/2006/relationships/slide"/><Relationship Id="rId42" Target="slides/slide25.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89000"/>
          </a:blip>
          <a:srcRect l="22033" t="0" r="22033" b="0"/>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737373"/>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7" id="7"/>
          <p:cNvSpPr txBox="true"/>
          <p:nvPr/>
        </p:nvSpPr>
        <p:spPr>
          <a:xfrm rot="0">
            <a:off x="8791935" y="3373755"/>
            <a:ext cx="9265601" cy="3720465"/>
          </a:xfrm>
          <a:prstGeom prst="rect">
            <a:avLst/>
          </a:prstGeom>
        </p:spPr>
        <p:txBody>
          <a:bodyPr anchor="t" rtlCol="false" tIns="0" lIns="0" bIns="0" rIns="0">
            <a:spAutoFit/>
          </a:bodyPr>
          <a:lstStyle/>
          <a:p>
            <a:pPr algn="ctr">
              <a:lnSpc>
                <a:spcPts val="9600"/>
              </a:lnSpc>
            </a:pPr>
            <a:r>
              <a:rPr lang="en-US" sz="9600">
                <a:solidFill>
                  <a:srgbClr val="737373"/>
                </a:solidFill>
                <a:latin typeface="Aileron Heavy Bold"/>
              </a:rPr>
              <a:t>Race </a:t>
            </a:r>
          </a:p>
          <a:p>
            <a:pPr algn="ctr">
              <a:lnSpc>
                <a:spcPts val="9600"/>
              </a:lnSpc>
            </a:pPr>
            <a:r>
              <a:rPr lang="en-US" sz="9600">
                <a:solidFill>
                  <a:srgbClr val="737373"/>
                </a:solidFill>
                <a:latin typeface="Aileron Heavy Bold"/>
              </a:rPr>
              <a:t>&amp; </a:t>
            </a:r>
          </a:p>
          <a:p>
            <a:pPr algn="ctr">
              <a:lnSpc>
                <a:spcPts val="9600"/>
              </a:lnSpc>
            </a:pPr>
            <a:r>
              <a:rPr lang="en-US" sz="9600">
                <a:solidFill>
                  <a:srgbClr val="737373"/>
                </a:solidFill>
                <a:latin typeface="Aileron Heavy Bold"/>
              </a:rPr>
              <a:t>Class</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737373"/>
                </a:solidFill>
                <a:latin typeface="Aileron Regular"/>
              </a:rPr>
              <a:t>in eHRAF World Cultures</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6140" t="0" r="22914"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172006" y="1154820"/>
            <a:ext cx="9809961" cy="4747260"/>
          </a:xfrm>
          <a:prstGeom prst="rect">
            <a:avLst/>
          </a:prstGeom>
        </p:spPr>
        <p:txBody>
          <a:bodyPr anchor="t" rtlCol="false" tIns="0" lIns="0" bIns="0" rIns="0">
            <a:spAutoFit/>
          </a:bodyPr>
          <a:lstStyle/>
          <a:p>
            <a:pPr>
              <a:lnSpc>
                <a:spcPts val="4680"/>
              </a:lnSpc>
            </a:pPr>
            <a:r>
              <a:rPr lang="en-US" sz="3600" spc="72">
                <a:solidFill>
                  <a:srgbClr val="FFFFFF"/>
                </a:solidFill>
                <a:latin typeface="Aileron Regular"/>
              </a:rPr>
              <a:t>Just as racism has a contestable history in the United States - a self-ascribed "melting pot" of cultures and ethnicities – so do ideas about race and the socio-economic impacts of racial categories reappear in different ways in other societies, even when multiculturalism and a tolerance of ethnic differences is purported as an ideal.</a:t>
            </a:r>
          </a:p>
        </p:txBody>
      </p:sp>
      <p:sp>
        <p:nvSpPr>
          <p:cNvPr name="TextBox 5" id="5"/>
          <p:cNvSpPr txBox="true"/>
          <p:nvPr/>
        </p:nvSpPr>
        <p:spPr>
          <a:xfrm rot="0">
            <a:off x="8172006" y="6480263"/>
            <a:ext cx="9809961" cy="2369820"/>
          </a:xfrm>
          <a:prstGeom prst="rect">
            <a:avLst/>
          </a:prstGeom>
        </p:spPr>
        <p:txBody>
          <a:bodyPr anchor="t" rtlCol="false" tIns="0" lIns="0" bIns="0" rIns="0">
            <a:spAutoFit/>
          </a:bodyPr>
          <a:lstStyle/>
          <a:p>
            <a:pPr>
              <a:lnSpc>
                <a:spcPts val="4680"/>
              </a:lnSpc>
            </a:pPr>
            <a:r>
              <a:rPr lang="en-US" sz="3600" spc="72">
                <a:solidFill>
                  <a:srgbClr val="FFFFFF"/>
                </a:solidFill>
                <a:latin typeface="Aileron Regular"/>
              </a:rPr>
              <a:t>Learn more about how race and class are cultural constructs in the following case study among Bahia Brazilians from eHRAF World Cultures.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 t="0" r="215" b="0"/>
          <a:stretch>
            <a:fillRect/>
          </a:stretch>
        </p:blipFill>
        <p:spPr>
          <a:xfrm flipH="false" flipV="false">
            <a:off x="0" y="0"/>
            <a:ext cx="18288000" cy="10287000"/>
          </a:xfrm>
          <a:prstGeom prst="rect">
            <a:avLst/>
          </a:prstGeom>
        </p:spPr>
      </p:pic>
      <p:grpSp>
        <p:nvGrpSpPr>
          <p:cNvPr name="Group 3" id="3"/>
          <p:cNvGrpSpPr/>
          <p:nvPr/>
        </p:nvGrpSpPr>
        <p:grpSpPr>
          <a:xfrm rot="0">
            <a:off x="3189403" y="3619473"/>
            <a:ext cx="12118707" cy="3048055"/>
            <a:chOff x="0" y="0"/>
            <a:chExt cx="16158275" cy="4064073"/>
          </a:xfrm>
        </p:grpSpPr>
        <p:sp>
          <p:nvSpPr>
            <p:cNvPr name="AutoShape 4" id="4"/>
            <p:cNvSpPr/>
            <p:nvPr/>
          </p:nvSpPr>
          <p:spPr>
            <a:xfrm rot="0">
              <a:off x="0" y="0"/>
              <a:ext cx="16158275" cy="4064073"/>
            </a:xfrm>
            <a:prstGeom prst="rect">
              <a:avLst/>
            </a:prstGeom>
            <a:solidFill>
              <a:srgbClr val="737373"/>
            </a:solidFill>
          </p:spPr>
        </p:sp>
        <p:sp>
          <p:nvSpPr>
            <p:cNvPr name="TextBox 5" id="5"/>
            <p:cNvSpPr txBox="true"/>
            <p:nvPr/>
          </p:nvSpPr>
          <p:spPr>
            <a:xfrm rot="0">
              <a:off x="773114" y="951791"/>
              <a:ext cx="14612047" cy="2189065"/>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Bold"/>
                </a:rPr>
                <a:t>ACTIVITY 1</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sp>
        <p:nvSpPr>
          <p:cNvPr name="AutoShape 2" id="2"/>
          <p:cNvSpPr/>
          <p:nvPr/>
        </p:nvSpPr>
        <p:spPr>
          <a:xfrm rot="0">
            <a:off x="5481699" y="5185020"/>
            <a:ext cx="12806301" cy="5101980"/>
          </a:xfrm>
          <a:prstGeom prst="rect">
            <a:avLst/>
          </a:prstGeom>
          <a:solidFill>
            <a:srgbClr val="FFFFFF"/>
          </a:solidFill>
        </p:spPr>
      </p:sp>
      <p:pic>
        <p:nvPicPr>
          <p:cNvPr name="Picture 3" id="3"/>
          <p:cNvPicPr>
            <a:picLocks noChangeAspect="true"/>
          </p:cNvPicPr>
          <p:nvPr/>
        </p:nvPicPr>
        <p:blipFill>
          <a:blip r:embed="rId2"/>
          <a:srcRect l="0" t="43489" r="0" b="13876"/>
          <a:stretch>
            <a:fillRect/>
          </a:stretch>
        </p:blipFill>
        <p:spPr>
          <a:xfrm flipH="false" flipV="false" rot="0">
            <a:off x="0" y="0"/>
            <a:ext cx="18288000" cy="5185020"/>
          </a:xfrm>
          <a:prstGeom prst="rect">
            <a:avLst/>
          </a:prstGeom>
        </p:spPr>
      </p:pic>
      <p:sp>
        <p:nvSpPr>
          <p:cNvPr name="TextBox 4" id="4"/>
          <p:cNvSpPr txBox="true"/>
          <p:nvPr/>
        </p:nvSpPr>
        <p:spPr>
          <a:xfrm rot="0">
            <a:off x="5901185" y="6038921"/>
            <a:ext cx="11967329" cy="1655445"/>
          </a:xfrm>
          <a:prstGeom prst="rect">
            <a:avLst/>
          </a:prstGeom>
        </p:spPr>
        <p:txBody>
          <a:bodyPr anchor="t" rtlCol="false" tIns="0" lIns="0" bIns="0" rIns="0">
            <a:spAutoFit/>
          </a:bodyPr>
          <a:lstStyle/>
          <a:p>
            <a:pPr>
              <a:lnSpc>
                <a:spcPts val="4320"/>
              </a:lnSpc>
            </a:pPr>
            <a:r>
              <a:rPr lang="en-US" sz="3600" spc="288">
                <a:solidFill>
                  <a:srgbClr val="737373"/>
                </a:solidFill>
                <a:latin typeface="Aileron Regular"/>
              </a:rPr>
              <a:t>V</a:t>
            </a:r>
            <a:r>
              <a:rPr lang="en-US" sz="3600" spc="288">
                <a:solidFill>
                  <a:srgbClr val="737373"/>
                </a:solidFill>
                <a:latin typeface="Aileron Regular"/>
              </a:rPr>
              <a:t>isit the culture summary for </a:t>
            </a:r>
            <a:r>
              <a:rPr lang="en-US" sz="3600" spc="288">
                <a:solidFill>
                  <a:srgbClr val="737373"/>
                </a:solidFill>
                <a:latin typeface="Aileron Regular Bold"/>
              </a:rPr>
              <a:t>Bahia Brazilians</a:t>
            </a:r>
            <a:r>
              <a:rPr lang="en-US" sz="3600" spc="288">
                <a:solidFill>
                  <a:srgbClr val="737373"/>
                </a:solidFill>
                <a:latin typeface="Aileron Regular"/>
              </a:rPr>
              <a:t> in eHRAF World Cultures to learn more about this</a:t>
            </a:r>
          </a:p>
          <a:p>
            <a:pPr>
              <a:lnSpc>
                <a:spcPts val="4320"/>
              </a:lnSpc>
            </a:pPr>
            <a:r>
              <a:rPr lang="en-US" sz="3600" spc="288">
                <a:solidFill>
                  <a:srgbClr val="737373"/>
                </a:solidFill>
                <a:latin typeface="Aileron Regular"/>
              </a:rPr>
              <a:t>society.</a:t>
            </a:r>
          </a:p>
        </p:txBody>
      </p:sp>
      <p:sp>
        <p:nvSpPr>
          <p:cNvPr name="TextBox 5" id="5"/>
          <p:cNvSpPr txBox="true"/>
          <p:nvPr/>
        </p:nvSpPr>
        <p:spPr>
          <a:xfrm rot="0">
            <a:off x="395692" y="6038921"/>
            <a:ext cx="4911912" cy="923925"/>
          </a:xfrm>
          <a:prstGeom prst="rect">
            <a:avLst/>
          </a:prstGeom>
        </p:spPr>
        <p:txBody>
          <a:bodyPr anchor="t" rtlCol="false" tIns="0" lIns="0" bIns="0" rIns="0">
            <a:spAutoFit/>
          </a:bodyPr>
          <a:lstStyle/>
          <a:p>
            <a:pPr>
              <a:lnSpc>
                <a:spcPts val="7200"/>
              </a:lnSpc>
            </a:pPr>
            <a:r>
              <a:rPr lang="en-US" sz="6000" spc="120">
                <a:solidFill>
                  <a:srgbClr val="FFFFFF"/>
                </a:solidFill>
                <a:latin typeface="Aileron Heavy Bold"/>
              </a:rPr>
              <a:t>Case Study:</a:t>
            </a:r>
          </a:p>
        </p:txBody>
      </p:sp>
      <p:sp>
        <p:nvSpPr>
          <p:cNvPr name="TextBox 6" id="6"/>
          <p:cNvSpPr txBox="true"/>
          <p:nvPr/>
        </p:nvSpPr>
        <p:spPr>
          <a:xfrm rot="0">
            <a:off x="395692" y="7511415"/>
            <a:ext cx="4662879" cy="1289685"/>
          </a:xfrm>
          <a:prstGeom prst="rect">
            <a:avLst/>
          </a:prstGeom>
        </p:spPr>
        <p:txBody>
          <a:bodyPr anchor="t" rtlCol="false" tIns="0" lIns="0" bIns="0" rIns="0">
            <a:spAutoFit/>
          </a:bodyPr>
          <a:lstStyle/>
          <a:p>
            <a:pPr>
              <a:lnSpc>
                <a:spcPts val="5040"/>
              </a:lnSpc>
            </a:pPr>
            <a:r>
              <a:rPr lang="en-US" sz="4200" spc="84">
                <a:solidFill>
                  <a:srgbClr val="FFFFFF"/>
                </a:solidFill>
                <a:latin typeface="Aileron Heavy Bold"/>
              </a:rPr>
              <a:t>Bahia Brazilians (SO11)</a:t>
            </a:r>
          </a:p>
        </p:txBody>
      </p:sp>
      <p:grpSp>
        <p:nvGrpSpPr>
          <p:cNvPr name="Group 7" id="7"/>
          <p:cNvGrpSpPr/>
          <p:nvPr/>
        </p:nvGrpSpPr>
        <p:grpSpPr>
          <a:xfrm rot="0">
            <a:off x="7020354" y="8161020"/>
            <a:ext cx="9209922" cy="1097280"/>
            <a:chOff x="0" y="0"/>
            <a:chExt cx="12279896" cy="1463040"/>
          </a:xfrm>
        </p:grpSpPr>
        <p:sp>
          <p:nvSpPr>
            <p:cNvPr name="TextBox 8" id="8"/>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a:solidFill>
                    <a:srgbClr val="737373"/>
                  </a:solidFill>
                  <a:latin typeface="Aileron Regular"/>
                </a:rPr>
                <a:t>https://ehrafworldcultures.yale.edu/document?id=so11-000</a:t>
              </a:r>
            </a:p>
          </p:txBody>
        </p:sp>
        <p:sp>
          <p:nvSpPr>
            <p:cNvPr name="TextBox 9" id="9"/>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68900" b="0"/>
          <a:stretch>
            <a:fillRect/>
          </a:stretch>
        </p:blipFill>
        <p:spPr>
          <a:xfrm flipH="false" flipV="false" rot="0">
            <a:off x="0" y="0"/>
            <a:ext cx="4797344" cy="10287000"/>
          </a:xfrm>
          <a:prstGeom prst="rect">
            <a:avLst/>
          </a:prstGeom>
        </p:spPr>
      </p:pic>
      <p:grpSp>
        <p:nvGrpSpPr>
          <p:cNvPr name="Group 3" id="3"/>
          <p:cNvGrpSpPr/>
          <p:nvPr/>
        </p:nvGrpSpPr>
        <p:grpSpPr>
          <a:xfrm rot="0">
            <a:off x="1418166" y="3619279"/>
            <a:ext cx="4248273" cy="3048441"/>
            <a:chOff x="0" y="0"/>
            <a:chExt cx="5664364" cy="4064588"/>
          </a:xfrm>
        </p:grpSpPr>
        <p:sp>
          <p:nvSpPr>
            <p:cNvPr name="AutoShape 4" id="4"/>
            <p:cNvSpPr/>
            <p:nvPr/>
          </p:nvSpPr>
          <p:spPr>
            <a:xfrm rot="0">
              <a:off x="0" y="0"/>
              <a:ext cx="5664364" cy="4064588"/>
            </a:xfrm>
            <a:prstGeom prst="rect">
              <a:avLst/>
            </a:prstGeom>
            <a:solidFill>
              <a:srgbClr val="737373"/>
            </a:solidFill>
          </p:spPr>
        </p:sp>
        <p:sp>
          <p:nvSpPr>
            <p:cNvPr name="TextBox 5" id="5"/>
            <p:cNvSpPr txBox="true"/>
            <p:nvPr/>
          </p:nvSpPr>
          <p:spPr>
            <a:xfrm rot="0">
              <a:off x="454550" y="566128"/>
              <a:ext cx="4755265" cy="2922807"/>
            </a:xfrm>
            <a:prstGeom prst="rect">
              <a:avLst/>
            </a:prstGeom>
          </p:spPr>
          <p:txBody>
            <a:bodyPr anchor="t" rtlCol="false" tIns="0" lIns="0" bIns="0" rIns="0">
              <a:spAutoFit/>
            </a:bodyPr>
            <a:lstStyle/>
            <a:p>
              <a:pPr algn="ctr">
                <a:lnSpc>
                  <a:spcPts val="5734"/>
                </a:lnSpc>
              </a:pPr>
              <a:r>
                <a:rPr lang="en-US" sz="4779" spc="95">
                  <a:solidFill>
                    <a:srgbClr val="FFFFFF"/>
                  </a:solidFill>
                  <a:latin typeface="Aileron Heavy Bold"/>
                </a:rPr>
                <a:t>eHRAF</a:t>
              </a:r>
            </a:p>
            <a:p>
              <a:pPr algn="ctr">
                <a:lnSpc>
                  <a:spcPts val="5734"/>
                </a:lnSpc>
              </a:pPr>
              <a:r>
                <a:rPr lang="en-US" sz="4779" spc="95">
                  <a:solidFill>
                    <a:srgbClr val="FFFFFF"/>
                  </a:solidFill>
                  <a:latin typeface="Aileron Heavy Bold"/>
                </a:rPr>
                <a:t>World</a:t>
              </a:r>
            </a:p>
            <a:p>
              <a:pPr algn="ctr">
                <a:lnSpc>
                  <a:spcPts val="5734"/>
                </a:lnSpc>
              </a:pPr>
              <a:r>
                <a:rPr lang="en-US" sz="4779" spc="95">
                  <a:solidFill>
                    <a:srgbClr val="FFFFFF"/>
                  </a:solidFill>
                  <a:latin typeface="Aileron Heavy Bold"/>
                </a:rPr>
                <a:t>Cultures</a:t>
              </a:r>
            </a:p>
          </p:txBody>
        </p:sp>
      </p:grpSp>
      <p:sp>
        <p:nvSpPr>
          <p:cNvPr name="TextBox 6" id="6"/>
          <p:cNvSpPr txBox="true"/>
          <p:nvPr/>
        </p:nvSpPr>
        <p:spPr>
          <a:xfrm rot="0">
            <a:off x="6315928" y="470535"/>
            <a:ext cx="11424756" cy="1106805"/>
          </a:xfrm>
          <a:prstGeom prst="rect">
            <a:avLst/>
          </a:prstGeom>
        </p:spPr>
        <p:txBody>
          <a:bodyPr anchor="t" rtlCol="false" tIns="0" lIns="0" bIns="0" rIns="0">
            <a:spAutoFit/>
          </a:bodyPr>
          <a:lstStyle/>
          <a:p>
            <a:pPr algn="r">
              <a:lnSpc>
                <a:spcPts val="8640"/>
              </a:lnSpc>
            </a:pPr>
            <a:r>
              <a:rPr lang="en-US" sz="7200" spc="144">
                <a:solidFill>
                  <a:srgbClr val="737373"/>
                </a:solidFill>
                <a:latin typeface="Aileron Heavy Bold"/>
              </a:rPr>
              <a:t>Culture Summaries </a:t>
            </a:r>
          </a:p>
        </p:txBody>
      </p:sp>
      <p:sp>
        <p:nvSpPr>
          <p:cNvPr name="TextBox 7" id="7"/>
          <p:cNvSpPr txBox="true"/>
          <p:nvPr/>
        </p:nvSpPr>
        <p:spPr>
          <a:xfrm rot="0">
            <a:off x="6169269" y="2067996"/>
            <a:ext cx="11403805" cy="4702810"/>
          </a:xfrm>
          <a:prstGeom prst="rect">
            <a:avLst/>
          </a:prstGeom>
        </p:spPr>
        <p:txBody>
          <a:bodyPr anchor="t" rtlCol="false" tIns="0" lIns="0" bIns="0" rIns="0">
            <a:spAutoFit/>
          </a:bodyPr>
          <a:lstStyle/>
          <a:p>
            <a:pPr>
              <a:lnSpc>
                <a:spcPts val="4160"/>
              </a:lnSpc>
            </a:pPr>
            <a:r>
              <a:rPr lang="en-US" sz="3200" spc="320">
                <a:solidFill>
                  <a:srgbClr val="737373"/>
                </a:solidFill>
                <a:latin typeface="Aileron Regular"/>
              </a:rPr>
              <a:t>A brief overview for societies in</a:t>
            </a:r>
            <a:r>
              <a:rPr lang="en-US" sz="3200" spc="320">
                <a:solidFill>
                  <a:srgbClr val="737373"/>
                </a:solidFill>
                <a:latin typeface="Aileron Regular"/>
              </a:rPr>
              <a:t> eHRAF</a:t>
            </a:r>
            <a:r>
              <a:rPr lang="en-US" sz="3200" spc="320">
                <a:solidFill>
                  <a:srgbClr val="737373"/>
                </a:solidFill>
                <a:latin typeface="Aileron Regular"/>
              </a:rPr>
              <a:t> </a:t>
            </a:r>
            <a:r>
              <a:rPr lang="en-US" sz="3200" spc="320">
                <a:solidFill>
                  <a:srgbClr val="737373"/>
                </a:solidFill>
                <a:latin typeface="Aileron Regular"/>
              </a:rPr>
              <a:t>W</a:t>
            </a:r>
            <a:r>
              <a:rPr lang="en-US" sz="3200" spc="320">
                <a:solidFill>
                  <a:srgbClr val="737373"/>
                </a:solidFill>
                <a:latin typeface="Aileron Regular"/>
              </a:rPr>
              <a:t>or</a:t>
            </a:r>
            <a:r>
              <a:rPr lang="en-US" sz="3200" spc="320">
                <a:solidFill>
                  <a:srgbClr val="737373"/>
                </a:solidFill>
                <a:latin typeface="Aileron Regular"/>
              </a:rPr>
              <a:t>ld</a:t>
            </a:r>
            <a:r>
              <a:rPr lang="en-US" sz="3200" spc="320">
                <a:solidFill>
                  <a:srgbClr val="737373"/>
                </a:solidFill>
                <a:latin typeface="Aileron Regular"/>
              </a:rPr>
              <a:t> </a:t>
            </a:r>
            <a:r>
              <a:rPr lang="en-US" sz="3200" spc="320">
                <a:solidFill>
                  <a:srgbClr val="737373"/>
                </a:solidFill>
                <a:latin typeface="Aileron Regular"/>
              </a:rPr>
              <a:t>Cultures is provided in the form of </a:t>
            </a:r>
            <a:r>
              <a:rPr lang="en-US" sz="3200" spc="320">
                <a:solidFill>
                  <a:srgbClr val="737373"/>
                </a:solidFill>
                <a:latin typeface="Aileron Regular Bold"/>
              </a:rPr>
              <a:t>Culture Summaries</a:t>
            </a:r>
            <a:r>
              <a:rPr lang="en-US" sz="3200" spc="320">
                <a:solidFill>
                  <a:srgbClr val="737373"/>
                </a:solidFill>
                <a:latin typeface="Aileron Regular"/>
              </a:rPr>
              <a:t>. </a:t>
            </a:r>
          </a:p>
          <a:p>
            <a:pPr>
              <a:lnSpc>
                <a:spcPts val="4160"/>
              </a:lnSpc>
            </a:pPr>
          </a:p>
          <a:p>
            <a:pPr>
              <a:lnSpc>
                <a:spcPts val="4160"/>
              </a:lnSpc>
            </a:pPr>
            <a:r>
              <a:rPr lang="en-US" sz="3200" spc="320">
                <a:solidFill>
                  <a:srgbClr val="737373"/>
                </a:solidFill>
                <a:latin typeface="Aileron Regular"/>
              </a:rPr>
              <a:t>The</a:t>
            </a:r>
            <a:r>
              <a:rPr lang="en-US" sz="3200" spc="320">
                <a:solidFill>
                  <a:srgbClr val="737373"/>
                </a:solidFill>
                <a:latin typeface="Aileron Regular"/>
              </a:rPr>
              <a:t> </a:t>
            </a:r>
            <a:r>
              <a:rPr lang="en-US" sz="3200" spc="320">
                <a:solidFill>
                  <a:srgbClr val="737373"/>
                </a:solidFill>
                <a:latin typeface="Aileron Regular"/>
              </a:rPr>
              <a:t>form</a:t>
            </a:r>
            <a:r>
              <a:rPr lang="en-US" sz="3200" spc="320">
                <a:solidFill>
                  <a:srgbClr val="737373"/>
                </a:solidFill>
                <a:latin typeface="Aileron Regular"/>
              </a:rPr>
              <a:t>a</a:t>
            </a:r>
            <a:r>
              <a:rPr lang="en-US" sz="3200" spc="320">
                <a:solidFill>
                  <a:srgbClr val="737373"/>
                </a:solidFill>
                <a:latin typeface="Aileron Regular"/>
              </a:rPr>
              <a:t>t, general o</a:t>
            </a:r>
            <a:r>
              <a:rPr lang="en-US" sz="3200" spc="320">
                <a:solidFill>
                  <a:srgbClr val="737373"/>
                </a:solidFill>
                <a:latin typeface="Aileron Regular"/>
              </a:rPr>
              <a:t>ut</a:t>
            </a:r>
            <a:r>
              <a:rPr lang="en-US" sz="3200" spc="320">
                <a:solidFill>
                  <a:srgbClr val="737373"/>
                </a:solidFill>
                <a:latin typeface="Aileron Regular"/>
              </a:rPr>
              <a:t>l</a:t>
            </a:r>
            <a:r>
              <a:rPr lang="en-US" sz="3200" spc="320">
                <a:solidFill>
                  <a:srgbClr val="737373"/>
                </a:solidFill>
                <a:latin typeface="Aileron Regular"/>
              </a:rPr>
              <a:t>in</a:t>
            </a:r>
            <a:r>
              <a:rPr lang="en-US" sz="3200" spc="320">
                <a:solidFill>
                  <a:srgbClr val="737373"/>
                </a:solidFill>
                <a:latin typeface="Aileron Regular"/>
              </a:rPr>
              <a:t>e,</a:t>
            </a:r>
            <a:r>
              <a:rPr lang="en-US" sz="3200" spc="320">
                <a:solidFill>
                  <a:srgbClr val="737373"/>
                </a:solidFill>
                <a:latin typeface="Aileron Regular"/>
              </a:rPr>
              <a:t> and </a:t>
            </a:r>
            <a:r>
              <a:rPr lang="en-US" sz="3200" spc="320">
                <a:solidFill>
                  <a:srgbClr val="737373"/>
                </a:solidFill>
                <a:latin typeface="Aileron Regular"/>
              </a:rPr>
              <a:t>h</a:t>
            </a:r>
            <a:r>
              <a:rPr lang="en-US" sz="3200" spc="320">
                <a:solidFill>
                  <a:srgbClr val="737373"/>
                </a:solidFill>
                <a:latin typeface="Aileron Regular"/>
              </a:rPr>
              <a:t>e</a:t>
            </a:r>
            <a:r>
              <a:rPr lang="en-US" sz="3200" spc="320">
                <a:solidFill>
                  <a:srgbClr val="737373"/>
                </a:solidFill>
                <a:latin typeface="Aileron Regular"/>
              </a:rPr>
              <a:t>a</a:t>
            </a:r>
            <a:r>
              <a:rPr lang="en-US" sz="3200" spc="320">
                <a:solidFill>
                  <a:srgbClr val="737373"/>
                </a:solidFill>
                <a:latin typeface="Aileron Regular"/>
              </a:rPr>
              <a:t>din</a:t>
            </a:r>
            <a:r>
              <a:rPr lang="en-US" sz="3200" spc="320">
                <a:solidFill>
                  <a:srgbClr val="737373"/>
                </a:solidFill>
                <a:latin typeface="Aileron Regular"/>
              </a:rPr>
              <a:t>gs </a:t>
            </a:r>
            <a:r>
              <a:rPr lang="en-US" sz="3200" spc="320">
                <a:solidFill>
                  <a:srgbClr val="737373"/>
                </a:solidFill>
                <a:latin typeface="Aileron Regular"/>
              </a:rPr>
              <a:t>a</a:t>
            </a:r>
            <a:r>
              <a:rPr lang="en-US" sz="3200" spc="320">
                <a:solidFill>
                  <a:srgbClr val="737373"/>
                </a:solidFill>
                <a:latin typeface="Aileron Regular"/>
              </a:rPr>
              <a:t>re</a:t>
            </a:r>
            <a:r>
              <a:rPr lang="en-US" sz="3200" spc="320">
                <a:solidFill>
                  <a:srgbClr val="737373"/>
                </a:solidFill>
                <a:latin typeface="Aileron Regular"/>
              </a:rPr>
              <a:t> t</a:t>
            </a:r>
            <a:r>
              <a:rPr lang="en-US" sz="3200" spc="320">
                <a:solidFill>
                  <a:srgbClr val="737373"/>
                </a:solidFill>
                <a:latin typeface="Aileron Regular"/>
              </a:rPr>
              <a:t>he same fo</a:t>
            </a:r>
            <a:r>
              <a:rPr lang="en-US" sz="3200" spc="320">
                <a:solidFill>
                  <a:srgbClr val="737373"/>
                </a:solidFill>
                <a:latin typeface="Aileron Regular"/>
              </a:rPr>
              <a:t>r</a:t>
            </a:r>
            <a:r>
              <a:rPr lang="en-US" sz="3200" spc="320">
                <a:solidFill>
                  <a:srgbClr val="737373"/>
                </a:solidFill>
                <a:latin typeface="Aileron Regular"/>
              </a:rPr>
              <a:t> </a:t>
            </a:r>
            <a:r>
              <a:rPr lang="en-US" sz="3200" spc="320">
                <a:solidFill>
                  <a:srgbClr val="737373"/>
                </a:solidFill>
                <a:latin typeface="Aileron Regular"/>
              </a:rPr>
              <a:t>ea</a:t>
            </a:r>
            <a:r>
              <a:rPr lang="en-US" sz="3200" spc="320">
                <a:solidFill>
                  <a:srgbClr val="737373"/>
                </a:solidFill>
                <a:latin typeface="Aileron Regular"/>
              </a:rPr>
              <a:t>ch sum</a:t>
            </a:r>
            <a:r>
              <a:rPr lang="en-US" sz="3200" spc="320">
                <a:solidFill>
                  <a:srgbClr val="737373"/>
                </a:solidFill>
                <a:latin typeface="Aileron Regular"/>
              </a:rPr>
              <a:t>m</a:t>
            </a:r>
            <a:r>
              <a:rPr lang="en-US" sz="3200" spc="320">
                <a:solidFill>
                  <a:srgbClr val="737373"/>
                </a:solidFill>
                <a:latin typeface="Aileron Regular"/>
              </a:rPr>
              <a:t>ary. You will fi</a:t>
            </a:r>
            <a:r>
              <a:rPr lang="en-US" sz="3200" spc="320">
                <a:solidFill>
                  <a:srgbClr val="737373"/>
                </a:solidFill>
                <a:latin typeface="Aileron Regular"/>
              </a:rPr>
              <a:t>nd a basic overview about the culture</a:t>
            </a:r>
            <a:r>
              <a:rPr lang="en-US" sz="3200" spc="320">
                <a:solidFill>
                  <a:srgbClr val="737373"/>
                </a:solidFill>
                <a:latin typeface="Aileron Regular"/>
              </a:rPr>
              <a:t>, such a</a:t>
            </a:r>
            <a:r>
              <a:rPr lang="en-US" sz="3200" spc="320">
                <a:solidFill>
                  <a:srgbClr val="737373"/>
                </a:solidFill>
                <a:latin typeface="Aileron Regular"/>
              </a:rPr>
              <a:t>s</a:t>
            </a:r>
            <a:r>
              <a:rPr lang="en-US" sz="3200" spc="320">
                <a:solidFill>
                  <a:srgbClr val="737373"/>
                </a:solidFill>
                <a:latin typeface="Aileron Regular"/>
              </a:rPr>
              <a:t> its economy, history, environment, and sociopolitical organization</a:t>
            </a:r>
            <a:r>
              <a:rPr lang="en-US" sz="3200" spc="320">
                <a:solidFill>
                  <a:srgbClr val="737373"/>
                </a:solidFill>
                <a:latin typeface="Aileron Regular"/>
              </a:rPr>
              <a:t>.</a:t>
            </a:r>
            <a:r>
              <a:rPr lang="en-US" sz="3200" spc="320">
                <a:solidFill>
                  <a:srgbClr val="737373"/>
                </a:solidFill>
                <a:latin typeface="Aileron Regular"/>
              </a:rPr>
              <a:t> </a:t>
            </a:r>
          </a:p>
        </p:txBody>
      </p:sp>
      <p:sp>
        <p:nvSpPr>
          <p:cNvPr name="TextBox 8" id="8"/>
          <p:cNvSpPr txBox="true"/>
          <p:nvPr/>
        </p:nvSpPr>
        <p:spPr>
          <a:xfrm rot="0">
            <a:off x="6169269" y="7117528"/>
            <a:ext cx="11718074" cy="2603246"/>
          </a:xfrm>
          <a:prstGeom prst="rect">
            <a:avLst/>
          </a:prstGeom>
        </p:spPr>
        <p:txBody>
          <a:bodyPr anchor="t" rtlCol="false" tIns="0" lIns="0" bIns="0" rIns="0">
            <a:spAutoFit/>
          </a:bodyPr>
          <a:lstStyle/>
          <a:p>
            <a:pPr>
              <a:lnSpc>
                <a:spcPts val="4192"/>
              </a:lnSpc>
            </a:pPr>
            <a:r>
              <a:rPr lang="en-US" sz="3200" spc="320">
                <a:solidFill>
                  <a:srgbClr val="737373"/>
                </a:solidFill>
                <a:latin typeface="Aileron Regular Bold"/>
              </a:rPr>
              <a:t>To find a</a:t>
            </a:r>
            <a:r>
              <a:rPr lang="en-US" sz="3200" spc="320">
                <a:solidFill>
                  <a:srgbClr val="737373"/>
                </a:solidFill>
                <a:latin typeface="Aileron Regular Bold"/>
              </a:rPr>
              <a:t> culture summary, go to the</a:t>
            </a:r>
            <a:r>
              <a:rPr lang="en-US" sz="3200" spc="320">
                <a:solidFill>
                  <a:srgbClr val="737373"/>
                </a:solidFill>
                <a:latin typeface="Aileron Regular"/>
              </a:rPr>
              <a:t> Browse Cultures</a:t>
            </a:r>
            <a:r>
              <a:rPr lang="en-US" sz="3200" spc="320">
                <a:solidFill>
                  <a:srgbClr val="737373"/>
                </a:solidFill>
                <a:latin typeface="Aileron Regular Bold"/>
              </a:rPr>
              <a:t> tab. Enter the culture name into the box, then click to expand the result. Click on </a:t>
            </a:r>
            <a:r>
              <a:rPr lang="en-US" sz="3200" spc="320">
                <a:solidFill>
                  <a:srgbClr val="737373"/>
                </a:solidFill>
                <a:latin typeface="Aileron Regular"/>
              </a:rPr>
              <a:t>Full Profile </a:t>
            </a:r>
            <a:r>
              <a:rPr lang="en-US" sz="3200" spc="320">
                <a:solidFill>
                  <a:srgbClr val="737373"/>
                </a:solidFill>
                <a:latin typeface="Aileron Regular Bold"/>
              </a:rPr>
              <a:t>to reach the Culture Profile, then access the</a:t>
            </a:r>
            <a:r>
              <a:rPr lang="en-US" sz="3200" spc="320">
                <a:solidFill>
                  <a:srgbClr val="737373"/>
                </a:solidFill>
                <a:latin typeface="Aileron Regular"/>
              </a:rPr>
              <a:t> </a:t>
            </a:r>
            <a:r>
              <a:rPr lang="en-US" sz="3200" spc="320">
                <a:solidFill>
                  <a:srgbClr val="737373"/>
                </a:solidFill>
                <a:latin typeface="Aileron Regular Bold"/>
              </a:rPr>
              <a:t>Culture Summary via the </a:t>
            </a:r>
            <a:r>
              <a:rPr lang="en-US" sz="3200" spc="320">
                <a:solidFill>
                  <a:srgbClr val="737373"/>
                </a:solidFill>
                <a:latin typeface="Aileron Regular"/>
              </a:rPr>
              <a:t>Summary </a:t>
            </a:r>
            <a:r>
              <a:rPr lang="en-US" sz="3200" spc="320">
                <a:solidFill>
                  <a:srgbClr val="737373"/>
                </a:solidFill>
                <a:latin typeface="Aileron Regular Bold"/>
              </a:rPr>
              <a:t>tab</a:t>
            </a:r>
            <a:r>
              <a:rPr lang="en-US" sz="3200" spc="320">
                <a:solidFill>
                  <a:srgbClr val="737373"/>
                </a:solidFill>
                <a:latin typeface="Aileron Regular"/>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sp>
        <p:nvSpPr>
          <p:cNvPr name="AutoShape 2" id="2"/>
          <p:cNvSpPr/>
          <p:nvPr/>
        </p:nvSpPr>
        <p:spPr>
          <a:xfrm rot="0">
            <a:off x="5481699" y="5185020"/>
            <a:ext cx="12806301" cy="5101980"/>
          </a:xfrm>
          <a:prstGeom prst="rect">
            <a:avLst/>
          </a:prstGeom>
          <a:solidFill>
            <a:srgbClr val="FFFFFF"/>
          </a:solidFill>
        </p:spPr>
      </p:sp>
      <p:pic>
        <p:nvPicPr>
          <p:cNvPr name="Picture 3" id="3"/>
          <p:cNvPicPr>
            <a:picLocks noChangeAspect="true"/>
          </p:cNvPicPr>
          <p:nvPr/>
        </p:nvPicPr>
        <p:blipFill>
          <a:blip r:embed="rId2"/>
          <a:srcRect l="0" t="39486" r="0" b="9997"/>
          <a:stretch>
            <a:fillRect/>
          </a:stretch>
        </p:blipFill>
        <p:spPr>
          <a:xfrm flipH="false" flipV="false" rot="0">
            <a:off x="0" y="0"/>
            <a:ext cx="18288000" cy="5185020"/>
          </a:xfrm>
          <a:prstGeom prst="rect">
            <a:avLst/>
          </a:prstGeom>
        </p:spPr>
      </p:pic>
      <p:sp>
        <p:nvSpPr>
          <p:cNvPr name="TextBox 4" id="4"/>
          <p:cNvSpPr txBox="true"/>
          <p:nvPr/>
        </p:nvSpPr>
        <p:spPr>
          <a:xfrm rot="0">
            <a:off x="5955694" y="5847782"/>
            <a:ext cx="12155218" cy="2531745"/>
          </a:xfrm>
          <a:prstGeom prst="rect">
            <a:avLst/>
          </a:prstGeom>
        </p:spPr>
        <p:txBody>
          <a:bodyPr anchor="t" rtlCol="false" tIns="0" lIns="0" bIns="0" rIns="0">
            <a:spAutoFit/>
          </a:bodyPr>
          <a:lstStyle/>
          <a:p>
            <a:pPr>
              <a:lnSpc>
                <a:spcPts val="3960"/>
              </a:lnSpc>
            </a:pPr>
            <a:r>
              <a:rPr lang="en-US" sz="3600" spc="288">
                <a:solidFill>
                  <a:srgbClr val="737373"/>
                </a:solidFill>
                <a:latin typeface="Aileron Regular"/>
              </a:rPr>
              <a:t>Pierson &amp; Lantz's 1967 study of race in Bahia, Brazil contrasts </a:t>
            </a:r>
            <a:r>
              <a:rPr lang="en-US" sz="3600" spc="288">
                <a:solidFill>
                  <a:srgbClr val="737373"/>
                </a:solidFill>
                <a:latin typeface="Aileron Regular"/>
              </a:rPr>
              <a:t>the concepts of racial and class ide</a:t>
            </a:r>
            <a:r>
              <a:rPr lang="en-US" sz="3600" spc="288">
                <a:solidFill>
                  <a:srgbClr val="737373"/>
                </a:solidFill>
                <a:latin typeface="Aileron Regular"/>
              </a:rPr>
              <a:t>ntification</a:t>
            </a:r>
            <a:r>
              <a:rPr lang="en-US" sz="3600" spc="288">
                <a:solidFill>
                  <a:srgbClr val="737373"/>
                </a:solidFill>
                <a:latin typeface="Aileron Regular"/>
              </a:rPr>
              <a:t> in the United States with that of Bahia. You can read the full abstract (extracted below) in eHRAF World Cultures.</a:t>
            </a:r>
          </a:p>
        </p:txBody>
      </p:sp>
      <p:sp>
        <p:nvSpPr>
          <p:cNvPr name="TextBox 5" id="5"/>
          <p:cNvSpPr txBox="true"/>
          <p:nvPr/>
        </p:nvSpPr>
        <p:spPr>
          <a:xfrm rot="0">
            <a:off x="146659" y="6251642"/>
            <a:ext cx="5160946" cy="1685925"/>
          </a:xfrm>
          <a:prstGeom prst="rect">
            <a:avLst/>
          </a:prstGeom>
        </p:spPr>
        <p:txBody>
          <a:bodyPr anchor="t" rtlCol="false" tIns="0" lIns="0" bIns="0" rIns="0">
            <a:spAutoFit/>
          </a:bodyPr>
          <a:lstStyle/>
          <a:p>
            <a:pPr algn="ctr">
              <a:lnSpc>
                <a:spcPts val="6600"/>
              </a:lnSpc>
            </a:pPr>
            <a:r>
              <a:rPr lang="en-US" sz="5500" spc="110">
                <a:solidFill>
                  <a:srgbClr val="FFFFFF"/>
                </a:solidFill>
                <a:latin typeface="Aileron Heavy Bold"/>
              </a:rPr>
              <a:t>eHRAF World Cultures</a:t>
            </a:r>
          </a:p>
        </p:txBody>
      </p:sp>
      <p:grpSp>
        <p:nvGrpSpPr>
          <p:cNvPr name="Group 6" id="6"/>
          <p:cNvGrpSpPr/>
          <p:nvPr/>
        </p:nvGrpSpPr>
        <p:grpSpPr>
          <a:xfrm rot="0">
            <a:off x="7020354" y="8709660"/>
            <a:ext cx="9209922" cy="1097280"/>
            <a:chOff x="0" y="0"/>
            <a:chExt cx="12279896" cy="1463040"/>
          </a:xfrm>
        </p:grpSpPr>
        <p:sp>
          <p:nvSpPr>
            <p:cNvPr name="TextBox 7" id="7"/>
            <p:cNvSpPr txBox="true"/>
            <p:nvPr/>
          </p:nvSpPr>
          <p:spPr>
            <a:xfrm rot="0">
              <a:off x="1020325" y="-9525"/>
              <a:ext cx="11259571" cy="1472565"/>
            </a:xfrm>
            <a:prstGeom prst="rect">
              <a:avLst/>
            </a:prstGeom>
          </p:spPr>
          <p:txBody>
            <a:bodyPr anchor="t" rtlCol="false" tIns="0" lIns="0" bIns="0" rIns="0">
              <a:spAutoFit/>
            </a:bodyPr>
            <a:lstStyle/>
            <a:p>
              <a:pPr>
                <a:lnSpc>
                  <a:spcPts val="4320"/>
                </a:lnSpc>
              </a:pPr>
              <a:r>
                <a:rPr lang="en-US" sz="3600" spc="288">
                  <a:solidFill>
                    <a:srgbClr val="737373"/>
                  </a:solidFill>
                  <a:latin typeface="Aileron Regular"/>
                </a:rPr>
                <a:t>https://ehrafworldcultures.yale.edu/document?id=so11-004</a:t>
              </a:r>
            </a:p>
          </p:txBody>
        </p:sp>
        <p:sp>
          <p:nvSpPr>
            <p:cNvPr name="TextBox 8" id="8"/>
            <p:cNvSpPr txBox="true"/>
            <p:nvPr/>
          </p:nvSpPr>
          <p:spPr>
            <a:xfrm rot="0">
              <a:off x="0" y="76200"/>
              <a:ext cx="733477"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grpSp>
        <p:nvGrpSpPr>
          <p:cNvPr name="Group 9" id="9"/>
          <p:cNvGrpSpPr/>
          <p:nvPr/>
        </p:nvGrpSpPr>
        <p:grpSpPr>
          <a:xfrm rot="0">
            <a:off x="14292288" y="0"/>
            <a:ext cx="3995712" cy="1068376"/>
            <a:chOff x="0" y="0"/>
            <a:chExt cx="5327616" cy="1424501"/>
          </a:xfrm>
        </p:grpSpPr>
        <p:sp>
          <p:nvSpPr>
            <p:cNvPr name="AutoShape 10" id="10"/>
            <p:cNvSpPr/>
            <p:nvPr/>
          </p:nvSpPr>
          <p:spPr>
            <a:xfrm rot="0">
              <a:off x="0" y="0"/>
              <a:ext cx="5327616" cy="1424501"/>
            </a:xfrm>
            <a:prstGeom prst="rect">
              <a:avLst/>
            </a:prstGeom>
            <a:solidFill>
              <a:srgbClr val="737373"/>
            </a:solidFill>
          </p:spPr>
        </p:sp>
        <p:sp>
          <p:nvSpPr>
            <p:cNvPr name="TextBox 11" id="11"/>
            <p:cNvSpPr txBox="true"/>
            <p:nvPr/>
          </p:nvSpPr>
          <p:spPr>
            <a:xfrm rot="0">
              <a:off x="530381" y="370621"/>
              <a:ext cx="4266855" cy="626110"/>
            </a:xfrm>
            <a:prstGeom prst="rect">
              <a:avLst/>
            </a:prstGeom>
          </p:spPr>
          <p:txBody>
            <a:bodyPr anchor="t" rtlCol="false" tIns="0" lIns="0" bIns="0" rIns="0">
              <a:spAutoFit/>
            </a:bodyPr>
            <a:lstStyle/>
            <a:p>
              <a:pPr algn="ctr">
                <a:lnSpc>
                  <a:spcPts val="3919"/>
                </a:lnSpc>
              </a:pPr>
              <a:r>
                <a:rPr lang="en-US" sz="2800" spc="224">
                  <a:solidFill>
                    <a:srgbClr val="FFFFFF"/>
                  </a:solidFill>
                  <a:latin typeface="Aileron Heavy Bold"/>
                </a:rPr>
                <a:t>CASE STUDY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3448" t="0" r="27443" b="0"/>
          <a:stretch>
            <a:fillRect/>
          </a:stretch>
        </p:blipFill>
        <p:spPr>
          <a:xfrm flipH="false" flipV="false" rot="0">
            <a:off x="13793557" y="0"/>
            <a:ext cx="4494443" cy="10287000"/>
          </a:xfrm>
          <a:prstGeom prst="rect">
            <a:avLst/>
          </a:prstGeom>
        </p:spPr>
      </p:pic>
      <p:sp>
        <p:nvSpPr>
          <p:cNvPr name="AutoShape 3" id="3"/>
          <p:cNvSpPr/>
          <p:nvPr/>
        </p:nvSpPr>
        <p:spPr>
          <a:xfrm rot="-10800000">
            <a:off x="0" y="0"/>
            <a:ext cx="13793557" cy="10287000"/>
          </a:xfrm>
          <a:prstGeom prst="rect">
            <a:avLst/>
          </a:prstGeom>
          <a:solidFill>
            <a:srgbClr val="737373"/>
          </a:solidFill>
        </p:spPr>
      </p:sp>
      <p:sp>
        <p:nvSpPr>
          <p:cNvPr name="TextBox 4" id="4"/>
          <p:cNvSpPr txBox="true"/>
          <p:nvPr/>
        </p:nvSpPr>
        <p:spPr>
          <a:xfrm rot="0">
            <a:off x="383688" y="1634490"/>
            <a:ext cx="13141679" cy="7623810"/>
          </a:xfrm>
          <a:prstGeom prst="rect">
            <a:avLst/>
          </a:prstGeom>
        </p:spPr>
        <p:txBody>
          <a:bodyPr anchor="t" rtlCol="false" tIns="0" lIns="0" bIns="0" rIns="0">
            <a:spAutoFit/>
          </a:bodyPr>
          <a:lstStyle/>
          <a:p>
            <a:pPr>
              <a:lnSpc>
                <a:spcPts val="3740"/>
              </a:lnSpc>
            </a:pPr>
            <a:r>
              <a:rPr lang="en-US" sz="3400" spc="85">
                <a:solidFill>
                  <a:srgbClr val="FFFFFF"/>
                </a:solidFill>
                <a:latin typeface="Aileron Regular"/>
              </a:rPr>
              <a:t>Although the racial situation in Brazil and the United States is compared and contrasted throughout the book, the situation in Brazil is more complex, as noted for example in the use of such terms as 'preto' and 'branco' which cannot be equated to 'Negro' and 'White' as they are used in the United States since they are considered to be categories of social position as well as related to physical appearance (rather than race), and which terms vary not only with individuals but also with the same individual at different times. Social status in Brazil, therefore, is determined by an individual's competence rather than ethnic origin, and a Brazilian's loyalty is not to his race but to his country. This situation contrasts strongly to that in the United States where color and race are the determining factors of one's loyalties, and where persons of one race are expected to feel a mutual bond to one another. Where prejudice exists in Brazil it is class oriented, rather than based on race or color.</a:t>
            </a:r>
          </a:p>
        </p:txBody>
      </p:sp>
      <p:sp>
        <p:nvSpPr>
          <p:cNvPr name="TextBox 5" id="5"/>
          <p:cNvSpPr txBox="true"/>
          <p:nvPr/>
        </p:nvSpPr>
        <p:spPr>
          <a:xfrm rot="0">
            <a:off x="383688" y="690323"/>
            <a:ext cx="2469198" cy="472472"/>
          </a:xfrm>
          <a:prstGeom prst="rect">
            <a:avLst/>
          </a:prstGeom>
        </p:spPr>
        <p:txBody>
          <a:bodyPr anchor="t" rtlCol="false" tIns="0" lIns="0" bIns="0" rIns="0">
            <a:spAutoFit/>
          </a:bodyPr>
          <a:lstStyle/>
          <a:p>
            <a:pPr algn="ctr">
              <a:lnSpc>
                <a:spcPts val="3456"/>
              </a:lnSpc>
              <a:spcBef>
                <a:spcPct val="0"/>
              </a:spcBef>
            </a:pPr>
            <a:r>
              <a:rPr lang="en-US" sz="3600">
                <a:solidFill>
                  <a:srgbClr val="FFFFFF"/>
                </a:solidFill>
                <a:latin typeface="Aileron Heavy Bold"/>
              </a:rPr>
              <a:t>ABSTRACT</a:t>
            </a:r>
          </a:p>
        </p:txBody>
      </p:sp>
      <p:grpSp>
        <p:nvGrpSpPr>
          <p:cNvPr name="Group 6" id="6"/>
          <p:cNvGrpSpPr/>
          <p:nvPr/>
        </p:nvGrpSpPr>
        <p:grpSpPr>
          <a:xfrm rot="0">
            <a:off x="14292288" y="0"/>
            <a:ext cx="3995712" cy="1068376"/>
            <a:chOff x="0" y="0"/>
            <a:chExt cx="5327616" cy="1424501"/>
          </a:xfrm>
        </p:grpSpPr>
        <p:sp>
          <p:nvSpPr>
            <p:cNvPr name="AutoShape 7" id="7"/>
            <p:cNvSpPr/>
            <p:nvPr/>
          </p:nvSpPr>
          <p:spPr>
            <a:xfrm rot="0">
              <a:off x="0" y="0"/>
              <a:ext cx="5327616" cy="1424501"/>
            </a:xfrm>
            <a:prstGeom prst="rect">
              <a:avLst/>
            </a:prstGeom>
            <a:solidFill>
              <a:srgbClr val="737373"/>
            </a:solidFill>
          </p:spPr>
        </p:sp>
        <p:sp>
          <p:nvSpPr>
            <p:cNvPr name="TextBox 8" id="8"/>
            <p:cNvSpPr txBox="true"/>
            <p:nvPr/>
          </p:nvSpPr>
          <p:spPr>
            <a:xfrm rot="0">
              <a:off x="530381" y="370621"/>
              <a:ext cx="4266855" cy="626110"/>
            </a:xfrm>
            <a:prstGeom prst="rect">
              <a:avLst/>
            </a:prstGeom>
          </p:spPr>
          <p:txBody>
            <a:bodyPr anchor="t" rtlCol="false" tIns="0" lIns="0" bIns="0" rIns="0">
              <a:spAutoFit/>
            </a:bodyPr>
            <a:lstStyle/>
            <a:p>
              <a:pPr algn="ctr">
                <a:lnSpc>
                  <a:spcPts val="3919"/>
                </a:lnSpc>
              </a:pPr>
              <a:r>
                <a:rPr lang="en-US" sz="2800" spc="224">
                  <a:solidFill>
                    <a:srgbClr val="FFFFFF"/>
                  </a:solidFill>
                  <a:latin typeface="Aileron Heavy Bold"/>
                </a:rPr>
                <a:t>CASE STUDY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9525"/>
            <a:ext cx="3995712" cy="1037896"/>
            <a:chOff x="0" y="0"/>
            <a:chExt cx="5327616" cy="1383862"/>
          </a:xfrm>
        </p:grpSpPr>
        <p:sp>
          <p:nvSpPr>
            <p:cNvPr name="AutoShape 3" id="3"/>
            <p:cNvSpPr/>
            <p:nvPr/>
          </p:nvSpPr>
          <p:spPr>
            <a:xfrm rot="0">
              <a:off x="0" y="0"/>
              <a:ext cx="5327616" cy="1383862"/>
            </a:xfrm>
            <a:prstGeom prst="rect">
              <a:avLst/>
            </a:prstGeom>
            <a:solidFill>
              <a:srgbClr val="737373"/>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sp>
        <p:nvSpPr>
          <p:cNvPr name="TextBox 5" id="5"/>
          <p:cNvSpPr txBox="true"/>
          <p:nvPr/>
        </p:nvSpPr>
        <p:spPr>
          <a:xfrm rot="0">
            <a:off x="1232198" y="2532907"/>
            <a:ext cx="17648215" cy="506730"/>
          </a:xfrm>
          <a:prstGeom prst="rect">
            <a:avLst/>
          </a:prstGeom>
        </p:spPr>
        <p:txBody>
          <a:bodyPr anchor="t" rtlCol="false" tIns="0" lIns="0" bIns="0" rIns="0">
            <a:spAutoFit/>
          </a:bodyPr>
          <a:lstStyle/>
          <a:p>
            <a:pPr>
              <a:lnSpc>
                <a:spcPts val="4000"/>
              </a:lnSpc>
            </a:pPr>
            <a:r>
              <a:rPr lang="en-US" sz="3200" spc="83">
                <a:solidFill>
                  <a:srgbClr val="737373"/>
                </a:solidFill>
                <a:latin typeface="Aileron Regular"/>
              </a:rPr>
              <a:t>For example:</a:t>
            </a:r>
          </a:p>
        </p:txBody>
      </p:sp>
      <p:sp>
        <p:nvSpPr>
          <p:cNvPr name="TextBox 6" id="6"/>
          <p:cNvSpPr txBox="true"/>
          <p:nvPr/>
        </p:nvSpPr>
        <p:spPr>
          <a:xfrm rot="0">
            <a:off x="1232198" y="1354563"/>
            <a:ext cx="15092163" cy="906145"/>
          </a:xfrm>
          <a:prstGeom prst="rect">
            <a:avLst/>
          </a:prstGeom>
        </p:spPr>
        <p:txBody>
          <a:bodyPr anchor="t" rtlCol="false" tIns="0" lIns="0" bIns="0" rIns="0">
            <a:spAutoFit/>
          </a:bodyPr>
          <a:lstStyle/>
          <a:p>
            <a:pPr>
              <a:lnSpc>
                <a:spcPts val="3520"/>
              </a:lnSpc>
            </a:pPr>
            <a:r>
              <a:rPr lang="en-US" sz="3200">
                <a:solidFill>
                  <a:srgbClr val="737373"/>
                </a:solidFill>
                <a:latin typeface="Aileron Heavy"/>
              </a:rPr>
              <a:t>First, follow the permalinks provided in the activities below to get to the relevant documents.</a:t>
            </a:r>
          </a:p>
        </p:txBody>
      </p:sp>
      <p:sp>
        <p:nvSpPr>
          <p:cNvPr name="TextBox 7" id="7"/>
          <p:cNvSpPr txBox="true"/>
          <p:nvPr/>
        </p:nvSpPr>
        <p:spPr>
          <a:xfrm rot="0">
            <a:off x="3066023" y="3345769"/>
            <a:ext cx="12155954" cy="411543"/>
          </a:xfrm>
          <a:prstGeom prst="rect">
            <a:avLst/>
          </a:prstGeom>
        </p:spPr>
        <p:txBody>
          <a:bodyPr anchor="t" rtlCol="false" tIns="0" lIns="0" bIns="0" rIns="0">
            <a:spAutoFit/>
          </a:bodyPr>
          <a:lstStyle/>
          <a:p>
            <a:pPr>
              <a:lnSpc>
                <a:spcPts val="3072"/>
              </a:lnSpc>
            </a:pPr>
            <a:r>
              <a:rPr lang="en-US" sz="3200" u="sng">
                <a:solidFill>
                  <a:srgbClr val="737373"/>
                </a:solidFill>
                <a:latin typeface="Aileron Heavy"/>
              </a:rPr>
              <a:t>https://ehrafworldcultures.yale.edu/document?id=so11-004</a:t>
            </a:r>
          </a:p>
        </p:txBody>
      </p:sp>
      <p:sp>
        <p:nvSpPr>
          <p:cNvPr name="TextBox 8" id="8"/>
          <p:cNvSpPr txBox="true"/>
          <p:nvPr/>
        </p:nvSpPr>
        <p:spPr>
          <a:xfrm rot="0">
            <a:off x="1232198" y="4187224"/>
            <a:ext cx="17648215" cy="411543"/>
          </a:xfrm>
          <a:prstGeom prst="rect">
            <a:avLst/>
          </a:prstGeom>
        </p:spPr>
        <p:txBody>
          <a:bodyPr anchor="t" rtlCol="false" tIns="0" lIns="0" bIns="0" rIns="0">
            <a:spAutoFit/>
          </a:bodyPr>
          <a:lstStyle/>
          <a:p>
            <a:pPr>
              <a:lnSpc>
                <a:spcPts val="3072"/>
              </a:lnSpc>
            </a:pPr>
            <a:r>
              <a:rPr lang="en-US" sz="3200">
                <a:solidFill>
                  <a:srgbClr val="737373"/>
                </a:solidFill>
                <a:latin typeface="Aileron Heavy"/>
              </a:rPr>
              <a:t>Then, use the Page List dropdown menu to navigate to the required page(s). </a:t>
            </a:r>
          </a:p>
        </p:txBody>
      </p:sp>
      <p:sp>
        <p:nvSpPr>
          <p:cNvPr name="TextBox 9" id="9"/>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737373"/>
                </a:solidFill>
                <a:latin typeface="Aileron Heavy"/>
              </a:rPr>
              <a:t>To read documents or pages in eHRAF:</a:t>
            </a:r>
          </a:p>
        </p:txBody>
      </p:sp>
      <p:sp>
        <p:nvSpPr>
          <p:cNvPr name="TextBox 10" id="10"/>
          <p:cNvSpPr txBox="true"/>
          <p:nvPr/>
        </p:nvSpPr>
        <p:spPr>
          <a:xfrm rot="0">
            <a:off x="2355312" y="3345769"/>
            <a:ext cx="550108" cy="411543"/>
          </a:xfrm>
          <a:prstGeom prst="rect">
            <a:avLst/>
          </a:prstGeom>
        </p:spPr>
        <p:txBody>
          <a:bodyPr anchor="t" rtlCol="false" tIns="0" lIns="0" bIns="0" rIns="0">
            <a:spAutoFit/>
          </a:bodyPr>
          <a:lstStyle/>
          <a:p>
            <a:pPr>
              <a:lnSpc>
                <a:spcPts val="3072"/>
              </a:lnSpc>
            </a:pPr>
            <a:r>
              <a:rPr lang="en-US" sz="3200">
                <a:solidFill>
                  <a:srgbClr val="737373"/>
                </a:solidFill>
                <a:ea typeface="Aileron Heavy"/>
              </a:rPr>
              <a:t>🌐</a:t>
            </a:r>
          </a:p>
        </p:txBody>
      </p:sp>
      <p:pic>
        <p:nvPicPr>
          <p:cNvPr name="Picture 11" id="11"/>
          <p:cNvPicPr>
            <a:picLocks noChangeAspect="true"/>
          </p:cNvPicPr>
          <p:nvPr/>
        </p:nvPicPr>
        <p:blipFill>
          <a:blip r:embed="rId2"/>
          <a:srcRect l="0" t="0" r="0" b="24508"/>
          <a:stretch>
            <a:fillRect/>
          </a:stretch>
        </p:blipFill>
        <p:spPr>
          <a:xfrm flipH="false" flipV="false" rot="0">
            <a:off x="0" y="4974727"/>
            <a:ext cx="18288000" cy="8842417"/>
          </a:xfrm>
          <a:prstGeom prst="rect">
            <a:avLst/>
          </a:prstGeom>
        </p:spPr>
      </p:pic>
      <p:grpSp>
        <p:nvGrpSpPr>
          <p:cNvPr name="Group 12" id="12"/>
          <p:cNvGrpSpPr/>
          <p:nvPr/>
        </p:nvGrpSpPr>
        <p:grpSpPr>
          <a:xfrm rot="-7040951">
            <a:off x="16143041" y="7201730"/>
            <a:ext cx="2232517" cy="543326"/>
            <a:chOff x="0" y="0"/>
            <a:chExt cx="2087362" cy="508000"/>
          </a:xfrm>
        </p:grpSpPr>
        <p:sp>
          <p:nvSpPr>
            <p:cNvPr name="Freeform 13" id="13"/>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4" id="14"/>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0"/>
            <a:ext cx="3995712" cy="1037896"/>
            <a:chOff x="0" y="0"/>
            <a:chExt cx="5327616" cy="1383862"/>
          </a:xfrm>
        </p:grpSpPr>
        <p:sp>
          <p:nvSpPr>
            <p:cNvPr name="AutoShape 3" id="3"/>
            <p:cNvSpPr/>
            <p:nvPr/>
          </p:nvSpPr>
          <p:spPr>
            <a:xfrm rot="0">
              <a:off x="0" y="0"/>
              <a:ext cx="5327616" cy="1383862"/>
            </a:xfrm>
            <a:prstGeom prst="rect">
              <a:avLst/>
            </a:prstGeom>
            <a:solidFill>
              <a:srgbClr val="737373"/>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sp>
        <p:nvSpPr>
          <p:cNvPr name="TextBox 5" id="5"/>
          <p:cNvSpPr txBox="true"/>
          <p:nvPr/>
        </p:nvSpPr>
        <p:spPr>
          <a:xfrm rot="0">
            <a:off x="1232198" y="1131043"/>
            <a:ext cx="15092163" cy="1353185"/>
          </a:xfrm>
          <a:prstGeom prst="rect">
            <a:avLst/>
          </a:prstGeom>
        </p:spPr>
        <p:txBody>
          <a:bodyPr anchor="t" rtlCol="false" tIns="0" lIns="0" bIns="0" rIns="0">
            <a:spAutoFit/>
          </a:bodyPr>
          <a:lstStyle/>
          <a:p>
            <a:pPr>
              <a:lnSpc>
                <a:spcPts val="3520"/>
              </a:lnSpc>
            </a:pPr>
            <a:r>
              <a:rPr lang="en-US" sz="3200">
                <a:solidFill>
                  <a:srgbClr val="737373"/>
                </a:solidFill>
                <a:latin typeface="Aileron Regular"/>
              </a:rPr>
              <a:t>Follow these steps if you are having trouble with permalinks from off campus while using a proxy or VPN service, or if you have been provided with a HRAF-issued username and password.</a:t>
            </a:r>
          </a:p>
        </p:txBody>
      </p:sp>
      <p:sp>
        <p:nvSpPr>
          <p:cNvPr name="TextBox 6" id="6"/>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737373"/>
                </a:solidFill>
                <a:latin typeface="Aileron Heavy"/>
              </a:rPr>
              <a:t>Finding documents without permalinks</a:t>
            </a:r>
          </a:p>
        </p:txBody>
      </p:sp>
      <p:sp>
        <p:nvSpPr>
          <p:cNvPr name="TextBox 7" id="7"/>
          <p:cNvSpPr txBox="true"/>
          <p:nvPr/>
        </p:nvSpPr>
        <p:spPr>
          <a:xfrm rot="0">
            <a:off x="1232198" y="2764478"/>
            <a:ext cx="15364529"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737373"/>
                </a:solidFill>
                <a:latin typeface="Aileron Heavy"/>
              </a:rPr>
              <a:t>Sign in via your library proxy or VPN, or using the HRAF-issued credentials.</a:t>
            </a:r>
          </a:p>
        </p:txBody>
      </p:sp>
      <p:sp>
        <p:nvSpPr>
          <p:cNvPr name="TextBox 8" id="8"/>
          <p:cNvSpPr txBox="true"/>
          <p:nvPr/>
        </p:nvSpPr>
        <p:spPr>
          <a:xfrm rot="0">
            <a:off x="1232198" y="4780724"/>
            <a:ext cx="15490435" cy="801751"/>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737373"/>
                </a:solidFill>
                <a:latin typeface="Aileron Heavy"/>
              </a:rPr>
              <a:t>Click on the required title to access the document, then select the page number from the Page List dropdown menu as shown above.</a:t>
            </a:r>
          </a:p>
        </p:txBody>
      </p:sp>
      <p:sp>
        <p:nvSpPr>
          <p:cNvPr name="TextBox 9" id="9"/>
          <p:cNvSpPr txBox="true"/>
          <p:nvPr/>
        </p:nvSpPr>
        <p:spPr>
          <a:xfrm rot="0">
            <a:off x="1232198" y="3436560"/>
            <a:ext cx="12326597"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737373"/>
                </a:solidFill>
                <a:latin typeface="Aileron Heavy"/>
              </a:rPr>
              <a:t>Go to the Browse Documents tab.</a:t>
            </a:r>
          </a:p>
        </p:txBody>
      </p:sp>
      <p:pic>
        <p:nvPicPr>
          <p:cNvPr name="Picture 10" id="10"/>
          <p:cNvPicPr>
            <a:picLocks noChangeAspect="true"/>
          </p:cNvPicPr>
          <p:nvPr/>
        </p:nvPicPr>
        <p:blipFill>
          <a:blip r:embed="rId2"/>
          <a:srcRect l="0" t="0" r="0" b="8955"/>
          <a:stretch>
            <a:fillRect/>
          </a:stretch>
        </p:blipFill>
        <p:spPr>
          <a:xfrm flipH="false" flipV="false" rot="0">
            <a:off x="0" y="5887302"/>
            <a:ext cx="18288000" cy="10664233"/>
          </a:xfrm>
          <a:prstGeom prst="rect">
            <a:avLst/>
          </a:prstGeom>
        </p:spPr>
      </p:pic>
      <p:grpSp>
        <p:nvGrpSpPr>
          <p:cNvPr name="Group 11" id="11"/>
          <p:cNvGrpSpPr/>
          <p:nvPr/>
        </p:nvGrpSpPr>
        <p:grpSpPr>
          <a:xfrm rot="2342102">
            <a:off x="676016" y="8072694"/>
            <a:ext cx="2232517" cy="543326"/>
            <a:chOff x="0" y="0"/>
            <a:chExt cx="2087362" cy="508000"/>
          </a:xfrm>
        </p:grpSpPr>
        <p:sp>
          <p:nvSpPr>
            <p:cNvPr name="Freeform 12" id="12"/>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3" id="13"/>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
        <p:nvSpPr>
          <p:cNvPr name="TextBox 14" id="14"/>
          <p:cNvSpPr txBox="true"/>
          <p:nvPr/>
        </p:nvSpPr>
        <p:spPr>
          <a:xfrm rot="0">
            <a:off x="1232198" y="4111341"/>
            <a:ext cx="15881169" cy="406146"/>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737373"/>
                </a:solidFill>
                <a:latin typeface="Aileron Heavy"/>
              </a:rPr>
              <a:t>Enter the author's name or document title into Search Document List box.</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009" t="0" r="36361" b="0"/>
          <a:stretch>
            <a:fillRect/>
          </a:stretch>
        </p:blipFill>
        <p:spPr>
          <a:xfrm flipH="false" flipV="false" rot="0">
            <a:off x="10023231" y="0"/>
            <a:ext cx="8264769" cy="10287000"/>
          </a:xfrm>
          <a:prstGeom prst="rect">
            <a:avLst/>
          </a:prstGeom>
        </p:spPr>
      </p:pic>
      <p:sp>
        <p:nvSpPr>
          <p:cNvPr name="TextBox 3" id="3"/>
          <p:cNvSpPr txBox="true"/>
          <p:nvPr/>
        </p:nvSpPr>
        <p:spPr>
          <a:xfrm rot="0">
            <a:off x="264132" y="4273616"/>
            <a:ext cx="9460983" cy="4749165"/>
          </a:xfrm>
          <a:prstGeom prst="rect">
            <a:avLst/>
          </a:prstGeom>
        </p:spPr>
        <p:txBody>
          <a:bodyPr anchor="t" rtlCol="false" tIns="0" lIns="0" bIns="0" rIns="0">
            <a:spAutoFit/>
          </a:bodyPr>
          <a:lstStyle/>
          <a:p>
            <a:pPr marL="777240" indent="-388620" lvl="1">
              <a:lnSpc>
                <a:spcPts val="3960"/>
              </a:lnSpc>
              <a:buFont typeface="Arial"/>
              <a:buChar char="•"/>
            </a:pPr>
            <a:r>
              <a:rPr lang="en-US" sz="3600" spc="144">
                <a:solidFill>
                  <a:srgbClr val="737373"/>
                </a:solidFill>
                <a:latin typeface="Aileron Regular"/>
              </a:rPr>
              <a:t>How are race and class interconnected in Bahia society?</a:t>
            </a:r>
          </a:p>
          <a:p>
            <a:pPr marL="777240" indent="-388620" lvl="1">
              <a:lnSpc>
                <a:spcPts val="3960"/>
              </a:lnSpc>
              <a:buFont typeface="Arial"/>
              <a:buChar char="•"/>
            </a:pPr>
            <a:r>
              <a:rPr lang="en-US" sz="3600" spc="144">
                <a:solidFill>
                  <a:srgbClr val="737373"/>
                </a:solidFill>
                <a:latin typeface="Aileron Regular"/>
              </a:rPr>
              <a:t>Can an individual traverse racial and/or class categories in this society? How?</a:t>
            </a:r>
          </a:p>
          <a:p>
            <a:pPr marL="777240" indent="-388620" lvl="1">
              <a:lnSpc>
                <a:spcPts val="4320"/>
              </a:lnSpc>
              <a:buFont typeface="Arial"/>
              <a:buChar char="•"/>
            </a:pPr>
            <a:r>
              <a:rPr lang="en-US" sz="3600" spc="144">
                <a:solidFill>
                  <a:srgbClr val="737373"/>
                </a:solidFill>
                <a:latin typeface="Aileron Regular"/>
              </a:rPr>
              <a:t>In your opinion, is the "cultural situation" described in Brazil a racial one, or is it a class one that simply coincides with racial categories as suggested by the author (p. 224-5)?</a:t>
            </a:r>
          </a:p>
        </p:txBody>
      </p:sp>
      <p:sp>
        <p:nvSpPr>
          <p:cNvPr name="TextBox 4" id="4"/>
          <p:cNvSpPr txBox="true"/>
          <p:nvPr/>
        </p:nvSpPr>
        <p:spPr>
          <a:xfrm rot="0">
            <a:off x="264132" y="786723"/>
            <a:ext cx="9633391" cy="2752725"/>
          </a:xfrm>
          <a:prstGeom prst="rect">
            <a:avLst/>
          </a:prstGeom>
        </p:spPr>
        <p:txBody>
          <a:bodyPr anchor="t" rtlCol="false" tIns="0" lIns="0" bIns="0" rIns="0">
            <a:spAutoFit/>
          </a:bodyPr>
          <a:lstStyle/>
          <a:p>
            <a:pPr>
              <a:lnSpc>
                <a:spcPts val="4320"/>
              </a:lnSpc>
            </a:pPr>
            <a:r>
              <a:rPr lang="en-US" sz="3600" spc="144">
                <a:solidFill>
                  <a:srgbClr val="737373"/>
                </a:solidFill>
                <a:latin typeface="Aileron Regular"/>
              </a:rPr>
              <a:t>Once you have read the culture summary and the document abstract, read </a:t>
            </a:r>
            <a:r>
              <a:rPr lang="en-US" sz="3600" spc="144">
                <a:solidFill>
                  <a:srgbClr val="737373"/>
                </a:solidFill>
                <a:latin typeface="Aileron Regular Bold"/>
              </a:rPr>
              <a:t>pages 218-227 </a:t>
            </a:r>
            <a:r>
              <a:rPr lang="en-US" sz="3600" spc="144">
                <a:solidFill>
                  <a:srgbClr val="737373"/>
                </a:solidFill>
                <a:latin typeface="Aileron Regular"/>
              </a:rPr>
              <a:t>in Pierson &amp; Lantz's (1967). </a:t>
            </a:r>
          </a:p>
          <a:p>
            <a:pPr>
              <a:lnSpc>
                <a:spcPts val="4320"/>
              </a:lnSpc>
            </a:pPr>
          </a:p>
          <a:p>
            <a:pPr>
              <a:lnSpc>
                <a:spcPts val="4320"/>
              </a:lnSpc>
            </a:pPr>
            <a:r>
              <a:rPr lang="en-US" sz="3600" spc="144">
                <a:solidFill>
                  <a:srgbClr val="737373"/>
                </a:solidFill>
                <a:latin typeface="Aileron Regular"/>
              </a:rPr>
              <a:t>Then, answer the following questions.</a:t>
            </a:r>
          </a:p>
        </p:txBody>
      </p:sp>
      <p:grpSp>
        <p:nvGrpSpPr>
          <p:cNvPr name="Group 5" id="5"/>
          <p:cNvGrpSpPr/>
          <p:nvPr/>
        </p:nvGrpSpPr>
        <p:grpSpPr>
          <a:xfrm rot="0">
            <a:off x="14292288" y="0"/>
            <a:ext cx="3995712" cy="1068376"/>
            <a:chOff x="0" y="0"/>
            <a:chExt cx="5327616" cy="1424501"/>
          </a:xfrm>
        </p:grpSpPr>
        <p:sp>
          <p:nvSpPr>
            <p:cNvPr name="AutoShape 6" id="6"/>
            <p:cNvSpPr/>
            <p:nvPr/>
          </p:nvSpPr>
          <p:spPr>
            <a:xfrm rot="0">
              <a:off x="0" y="0"/>
              <a:ext cx="5327616" cy="1424501"/>
            </a:xfrm>
            <a:prstGeom prst="rect">
              <a:avLst/>
            </a:prstGeom>
            <a:solidFill>
              <a:srgbClr val="737373"/>
            </a:solidFill>
          </p:spPr>
        </p:sp>
        <p:sp>
          <p:nvSpPr>
            <p:cNvPr name="TextBox 7" id="7"/>
            <p:cNvSpPr txBox="true"/>
            <p:nvPr/>
          </p:nvSpPr>
          <p:spPr>
            <a:xfrm rot="0">
              <a:off x="530381" y="370621"/>
              <a:ext cx="4266855" cy="626110"/>
            </a:xfrm>
            <a:prstGeom prst="rect">
              <a:avLst/>
            </a:prstGeom>
          </p:spPr>
          <p:txBody>
            <a:bodyPr anchor="t" rtlCol="false" tIns="0" lIns="0" bIns="0" rIns="0">
              <a:spAutoFit/>
            </a:bodyPr>
            <a:lstStyle/>
            <a:p>
              <a:pPr algn="ctr">
                <a:lnSpc>
                  <a:spcPts val="3919"/>
                </a:lnSpc>
              </a:pPr>
              <a:r>
                <a:rPr lang="en-US" sz="2800" spc="224">
                  <a:solidFill>
                    <a:srgbClr val="FFFFFF"/>
                  </a:solidFill>
                  <a:latin typeface="Aileron Heavy Bold"/>
                </a:rPr>
                <a:t>QUESTIONS</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0911" t="0" r="35673" b="0"/>
          <a:stretch>
            <a:fillRect/>
          </a:stretch>
        </p:blipFill>
        <p:spPr>
          <a:xfrm flipH="false" flipV="false" rot="0">
            <a:off x="0" y="0"/>
            <a:ext cx="8264769" cy="10287000"/>
          </a:xfrm>
          <a:prstGeom prst="rect">
            <a:avLst/>
          </a:prstGeom>
        </p:spPr>
      </p:pic>
      <p:grpSp>
        <p:nvGrpSpPr>
          <p:cNvPr name="Group 3" id="3"/>
          <p:cNvGrpSpPr/>
          <p:nvPr/>
        </p:nvGrpSpPr>
        <p:grpSpPr>
          <a:xfrm rot="0">
            <a:off x="0" y="0"/>
            <a:ext cx="3995712" cy="1068376"/>
            <a:chOff x="0" y="0"/>
            <a:chExt cx="5327616" cy="1424501"/>
          </a:xfrm>
        </p:grpSpPr>
        <p:sp>
          <p:nvSpPr>
            <p:cNvPr name="AutoShape 4" id="4"/>
            <p:cNvSpPr/>
            <p:nvPr/>
          </p:nvSpPr>
          <p:spPr>
            <a:xfrm rot="0">
              <a:off x="0" y="0"/>
              <a:ext cx="5327616" cy="1424501"/>
            </a:xfrm>
            <a:prstGeom prst="rect">
              <a:avLst/>
            </a:prstGeom>
            <a:solidFill>
              <a:srgbClr val="737373"/>
            </a:solidFill>
          </p:spPr>
        </p:sp>
        <p:sp>
          <p:nvSpPr>
            <p:cNvPr name="TextBox 5" id="5"/>
            <p:cNvSpPr txBox="true"/>
            <p:nvPr/>
          </p:nvSpPr>
          <p:spPr>
            <a:xfrm rot="0">
              <a:off x="530381" y="370621"/>
              <a:ext cx="4266855" cy="626110"/>
            </a:xfrm>
            <a:prstGeom prst="rect">
              <a:avLst/>
            </a:prstGeom>
          </p:spPr>
          <p:txBody>
            <a:bodyPr anchor="t" rtlCol="false" tIns="0" lIns="0" bIns="0" rIns="0">
              <a:spAutoFit/>
            </a:bodyPr>
            <a:lstStyle/>
            <a:p>
              <a:pPr algn="ctr">
                <a:lnSpc>
                  <a:spcPts val="3919"/>
                </a:lnSpc>
              </a:pPr>
              <a:r>
                <a:rPr lang="en-US" sz="2800" spc="224">
                  <a:solidFill>
                    <a:srgbClr val="FFFFFF"/>
                  </a:solidFill>
                  <a:latin typeface="Aileron Heavy Bold"/>
                </a:rPr>
                <a:t>QUESTIONS</a:t>
              </a:r>
            </a:p>
          </p:txBody>
        </p:sp>
      </p:grpSp>
      <p:sp>
        <p:nvSpPr>
          <p:cNvPr name="TextBox 6" id="6"/>
          <p:cNvSpPr txBox="true"/>
          <p:nvPr/>
        </p:nvSpPr>
        <p:spPr>
          <a:xfrm rot="0">
            <a:off x="8558864" y="808454"/>
            <a:ext cx="9460983" cy="3850005"/>
          </a:xfrm>
          <a:prstGeom prst="rect">
            <a:avLst/>
          </a:prstGeom>
        </p:spPr>
        <p:txBody>
          <a:bodyPr anchor="t" rtlCol="false" tIns="0" lIns="0" bIns="0" rIns="0">
            <a:spAutoFit/>
          </a:bodyPr>
          <a:lstStyle/>
          <a:p>
            <a:pPr marL="777240" indent="-388620" lvl="1">
              <a:lnSpc>
                <a:spcPts val="4320"/>
              </a:lnSpc>
              <a:buFont typeface="Arial"/>
              <a:buChar char="•"/>
            </a:pPr>
            <a:r>
              <a:rPr lang="en-US" sz="3600" spc="144">
                <a:solidFill>
                  <a:srgbClr val="737373"/>
                </a:solidFill>
                <a:latin typeface="Aileron Regular"/>
              </a:rPr>
              <a:t>Describe the attitude of black and white Bahians towards each other (p. 225-6). Do you think these attitudes are based on class or race?</a:t>
            </a:r>
          </a:p>
          <a:p>
            <a:pPr marL="777240" indent="-388620" lvl="1">
              <a:lnSpc>
                <a:spcPts val="4320"/>
              </a:lnSpc>
              <a:buFont typeface="Arial"/>
              <a:buChar char="•"/>
            </a:pPr>
            <a:r>
              <a:rPr lang="en-US" sz="3600" spc="144">
                <a:solidFill>
                  <a:srgbClr val="737373"/>
                </a:solidFill>
                <a:latin typeface="Aileron Regular"/>
              </a:rPr>
              <a:t>What does this quotation from Joāo Varella indicate to you about race, class, and identity in Bahia (p. 227)? </a:t>
            </a:r>
          </a:p>
        </p:txBody>
      </p:sp>
      <p:sp>
        <p:nvSpPr>
          <p:cNvPr name="TextBox 7" id="7"/>
          <p:cNvSpPr txBox="true"/>
          <p:nvPr/>
        </p:nvSpPr>
        <p:spPr>
          <a:xfrm rot="0">
            <a:off x="8558864" y="7518310"/>
            <a:ext cx="9460983" cy="2204085"/>
          </a:xfrm>
          <a:prstGeom prst="rect">
            <a:avLst/>
          </a:prstGeom>
        </p:spPr>
        <p:txBody>
          <a:bodyPr anchor="t" rtlCol="false" tIns="0" lIns="0" bIns="0" rIns="0">
            <a:spAutoFit/>
          </a:bodyPr>
          <a:lstStyle/>
          <a:p>
            <a:pPr marL="777240" indent="-388620" lvl="1">
              <a:lnSpc>
                <a:spcPts val="4320"/>
              </a:lnSpc>
              <a:buFont typeface="Arial"/>
              <a:buChar char="•"/>
            </a:pPr>
            <a:r>
              <a:rPr lang="en-US" sz="3600" spc="144">
                <a:solidFill>
                  <a:srgbClr val="737373"/>
                </a:solidFill>
                <a:latin typeface="Aileron Regular"/>
              </a:rPr>
              <a:t>How does the perception of race, class, and social mobility in Bahian society differ with that of your own society? </a:t>
            </a:r>
          </a:p>
        </p:txBody>
      </p:sp>
      <p:sp>
        <p:nvSpPr>
          <p:cNvPr name="TextBox 8" id="8"/>
          <p:cNvSpPr txBox="true"/>
          <p:nvPr/>
        </p:nvSpPr>
        <p:spPr>
          <a:xfrm rot="0">
            <a:off x="9076087" y="5162550"/>
            <a:ext cx="8943760" cy="1695450"/>
          </a:xfrm>
          <a:prstGeom prst="rect">
            <a:avLst/>
          </a:prstGeom>
        </p:spPr>
        <p:txBody>
          <a:bodyPr anchor="t" rtlCol="false" tIns="0" lIns="0" bIns="0" rIns="0">
            <a:spAutoFit/>
          </a:bodyPr>
          <a:lstStyle/>
          <a:p>
            <a:pPr>
              <a:lnSpc>
                <a:spcPts val="3300"/>
              </a:lnSpc>
            </a:pPr>
            <a:r>
              <a:rPr lang="en-US" sz="3000" spc="120">
                <a:solidFill>
                  <a:srgbClr val="737373"/>
                </a:solidFill>
                <a:latin typeface="Aileron Regular Italics"/>
              </a:rPr>
              <a:t>Of his white father, whom he never saw, </a:t>
            </a:r>
          </a:p>
          <a:p>
            <a:pPr>
              <a:lnSpc>
                <a:spcPts val="3300"/>
              </a:lnSpc>
            </a:pPr>
            <a:r>
              <a:rPr lang="en-US" sz="3000" spc="120">
                <a:solidFill>
                  <a:srgbClr val="737373"/>
                </a:solidFill>
                <a:latin typeface="Aileron Regular Italics"/>
              </a:rPr>
              <a:t>He has a picture in the parlor; </a:t>
            </a:r>
          </a:p>
          <a:p>
            <a:pPr>
              <a:lnSpc>
                <a:spcPts val="3300"/>
              </a:lnSpc>
            </a:pPr>
            <a:r>
              <a:rPr lang="en-US" sz="3000" spc="120">
                <a:solidFill>
                  <a:srgbClr val="737373"/>
                </a:solidFill>
                <a:latin typeface="Aileron Regular Italics"/>
              </a:rPr>
              <a:t>But of the Negro woman who gave him birth </a:t>
            </a:r>
          </a:p>
          <a:p>
            <a:pPr>
              <a:lnSpc>
                <a:spcPts val="3300"/>
              </a:lnSpc>
            </a:pPr>
            <a:r>
              <a:rPr lang="en-US" sz="3000" spc="120">
                <a:solidFill>
                  <a:srgbClr val="737373"/>
                </a:solidFill>
                <a:latin typeface="Aileron Regular Italics"/>
              </a:rPr>
              <a:t>He has no picture, nor does he even speak of her.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737373"/>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9607" t="0" r="28857" b="0"/>
          <a:stretch>
            <a:fillRect/>
          </a:stretch>
        </p:blipFill>
        <p:spPr>
          <a:xfrm flipH="false" flipV="false" rot="0">
            <a:off x="1737804" y="767654"/>
            <a:ext cx="8082996" cy="8751692"/>
          </a:xfrm>
          <a:prstGeom prst="rect">
            <a:avLst/>
          </a:prstGeom>
        </p:spPr>
      </p:pic>
      <p:sp>
        <p:nvSpPr>
          <p:cNvPr name="AutoShape 4" id="4"/>
          <p:cNvSpPr/>
          <p:nvPr/>
        </p:nvSpPr>
        <p:spPr>
          <a:xfrm rot="0">
            <a:off x="861090" y="4454433"/>
            <a:ext cx="1753429" cy="1938326"/>
          </a:xfrm>
          <a:prstGeom prst="rect">
            <a:avLst/>
          </a:prstGeom>
          <a:solidFill>
            <a:srgbClr val="737373"/>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6" id="6"/>
          <p:cNvSpPr txBox="true"/>
          <p:nvPr/>
        </p:nvSpPr>
        <p:spPr>
          <a:xfrm rot="0">
            <a:off x="11236861" y="4356161"/>
            <a:ext cx="6895117" cy="5163185"/>
          </a:xfrm>
          <a:prstGeom prst="rect">
            <a:avLst/>
          </a:prstGeom>
        </p:spPr>
        <p:txBody>
          <a:bodyPr anchor="t" rtlCol="false" tIns="0" lIns="0" bIns="0" rIns="0">
            <a:spAutoFit/>
          </a:bodyPr>
          <a:lstStyle/>
          <a:p>
            <a:pPr marL="528320" indent="-264160" lvl="1">
              <a:lnSpc>
                <a:spcPts val="5120"/>
              </a:lnSpc>
              <a:buFont typeface="Arial"/>
              <a:buChar char="•"/>
            </a:pPr>
            <a:r>
              <a:rPr lang="en-US" sz="3200" spc="32">
                <a:solidFill>
                  <a:srgbClr val="FFFFFF"/>
                </a:solidFill>
                <a:latin typeface="Aileron Regular"/>
              </a:rPr>
              <a:t>Explore the concept of race in anthropology</a:t>
            </a:r>
          </a:p>
          <a:p>
            <a:pPr marL="528320" indent="-264160" lvl="1">
              <a:lnSpc>
                <a:spcPts val="5120"/>
              </a:lnSpc>
              <a:buFont typeface="Arial"/>
              <a:buChar char="•"/>
            </a:pPr>
            <a:r>
              <a:rPr lang="en-US" sz="3200" spc="32">
                <a:solidFill>
                  <a:srgbClr val="FFFFFF"/>
                </a:solidFill>
                <a:latin typeface="Aileron Regular"/>
              </a:rPr>
              <a:t>Learn about the relationship between race and class</a:t>
            </a:r>
          </a:p>
          <a:p>
            <a:pPr marL="528320" indent="-264160" lvl="1">
              <a:lnSpc>
                <a:spcPts val="5120"/>
              </a:lnSpc>
              <a:buFont typeface="Arial"/>
              <a:buChar char="•"/>
            </a:pPr>
            <a:r>
              <a:rPr lang="en-US" sz="3200" spc="32">
                <a:solidFill>
                  <a:srgbClr val="FFFFFF"/>
                </a:solidFill>
                <a:latin typeface="Aileron Regular"/>
              </a:rPr>
              <a:t>Read ethnographic accounts of race and class identity</a:t>
            </a:r>
          </a:p>
          <a:p>
            <a:pPr marL="528320" indent="-264160" lvl="1">
              <a:lnSpc>
                <a:spcPts val="5120"/>
              </a:lnSpc>
              <a:buFont typeface="Arial"/>
              <a:buChar char="•"/>
            </a:pPr>
            <a:r>
              <a:rPr lang="en-US" sz="3200" spc="32">
                <a:solidFill>
                  <a:srgbClr val="FFFFFF"/>
                </a:solidFill>
                <a:latin typeface="Aileron Regular"/>
              </a:rPr>
              <a:t>Conduct research in eHRAF World Cultures</a:t>
            </a:r>
          </a:p>
        </p:txBody>
      </p:sp>
      <p:sp>
        <p:nvSpPr>
          <p:cNvPr name="TextBox 7" id="7"/>
          <p:cNvSpPr txBox="true"/>
          <p:nvPr/>
        </p:nvSpPr>
        <p:spPr>
          <a:xfrm rot="0">
            <a:off x="1737804" y="5114033"/>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7693" r="5244" b="2381"/>
          <a:stretch>
            <a:fillRect/>
          </a:stretch>
        </p:blipFill>
        <p:spPr>
          <a:xfrm flipH="false" flipV="false">
            <a:off x="0" y="0"/>
            <a:ext cx="18288000" cy="10287000"/>
          </a:xfrm>
          <a:prstGeom prst="rect">
            <a:avLst/>
          </a:prstGeom>
        </p:spPr>
      </p:pic>
      <p:grpSp>
        <p:nvGrpSpPr>
          <p:cNvPr name="Group 3" id="3"/>
          <p:cNvGrpSpPr/>
          <p:nvPr/>
        </p:nvGrpSpPr>
        <p:grpSpPr>
          <a:xfrm rot="0">
            <a:off x="3189403" y="3619473"/>
            <a:ext cx="12118707" cy="3048055"/>
            <a:chOff x="0" y="0"/>
            <a:chExt cx="16158275" cy="4064073"/>
          </a:xfrm>
        </p:grpSpPr>
        <p:sp>
          <p:nvSpPr>
            <p:cNvPr name="AutoShape 4" id="4"/>
            <p:cNvSpPr/>
            <p:nvPr/>
          </p:nvSpPr>
          <p:spPr>
            <a:xfrm rot="0">
              <a:off x="0" y="0"/>
              <a:ext cx="16158275" cy="4064073"/>
            </a:xfrm>
            <a:prstGeom prst="rect">
              <a:avLst/>
            </a:prstGeom>
            <a:solidFill>
              <a:srgbClr val="737373"/>
            </a:solidFill>
          </p:spPr>
        </p:sp>
        <p:sp>
          <p:nvSpPr>
            <p:cNvPr name="TextBox 5" id="5"/>
            <p:cNvSpPr txBox="true"/>
            <p:nvPr/>
          </p:nvSpPr>
          <p:spPr>
            <a:xfrm rot="0">
              <a:off x="773114" y="951791"/>
              <a:ext cx="14612047" cy="2189065"/>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Bold"/>
                </a:rPr>
                <a:t>ACTIVITY 2</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9180" t="0" r="29180" b="0"/>
          <a:stretch>
            <a:fillRect/>
          </a:stretch>
        </p:blipFill>
        <p:spPr>
          <a:xfrm flipH="false" flipV="false" rot="0">
            <a:off x="11858758" y="0"/>
            <a:ext cx="6429242" cy="10287000"/>
          </a:xfrm>
          <a:prstGeom prst="rect">
            <a:avLst/>
          </a:prstGeom>
        </p:spPr>
      </p:pic>
      <p:sp>
        <p:nvSpPr>
          <p:cNvPr name="AutoShape 3" id="3"/>
          <p:cNvSpPr/>
          <p:nvPr/>
        </p:nvSpPr>
        <p:spPr>
          <a:xfrm rot="-10800000">
            <a:off x="0" y="0"/>
            <a:ext cx="11858758" cy="10287000"/>
          </a:xfrm>
          <a:prstGeom prst="rect">
            <a:avLst/>
          </a:prstGeom>
          <a:solidFill>
            <a:srgbClr val="737373"/>
          </a:solidFill>
        </p:spPr>
      </p:sp>
      <p:sp>
        <p:nvSpPr>
          <p:cNvPr name="TextBox 4" id="4"/>
          <p:cNvSpPr txBox="true"/>
          <p:nvPr/>
        </p:nvSpPr>
        <p:spPr>
          <a:xfrm rot="0">
            <a:off x="307062" y="1659042"/>
            <a:ext cx="11130255" cy="806386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Now that you have considered similarities and differences between race and class in Bahia Brazil and the United States, </a:t>
            </a:r>
            <a:r>
              <a:rPr lang="en-US" sz="3600" spc="179">
                <a:solidFill>
                  <a:srgbClr val="FFFFFF"/>
                </a:solidFill>
                <a:latin typeface="Aileron Regular Bold"/>
              </a:rPr>
              <a:t>compare race and class</a:t>
            </a:r>
            <a:r>
              <a:rPr lang="en-US" sz="3600" spc="179">
                <a:solidFill>
                  <a:srgbClr val="FFFFFF"/>
                </a:solidFill>
                <a:latin typeface="Aileron Regular"/>
              </a:rPr>
              <a:t> in Bahia Brazil with </a:t>
            </a:r>
            <a:r>
              <a:rPr lang="en-US" sz="3600" spc="179">
                <a:solidFill>
                  <a:srgbClr val="FFFFFF"/>
                </a:solidFill>
                <a:latin typeface="Aileron Regular Bold"/>
              </a:rPr>
              <a:t>one or more additional societies</a:t>
            </a:r>
            <a:r>
              <a:rPr lang="en-US" sz="3600" spc="179">
                <a:solidFill>
                  <a:srgbClr val="FFFFFF"/>
                </a:solidFill>
                <a:latin typeface="Aileron Regular"/>
              </a:rPr>
              <a:t> in eHRAF World Cultures. </a:t>
            </a:r>
          </a:p>
          <a:p>
            <a:pPr>
              <a:lnSpc>
                <a:spcPts val="3960"/>
              </a:lnSpc>
            </a:pPr>
          </a:p>
          <a:p>
            <a:pPr>
              <a:lnSpc>
                <a:spcPts val="3960"/>
              </a:lnSpc>
            </a:pPr>
            <a:r>
              <a:rPr lang="en-US" sz="3600" spc="179">
                <a:solidFill>
                  <a:srgbClr val="FFFFFF"/>
                </a:solidFill>
                <a:latin typeface="Aileron Regular"/>
              </a:rPr>
              <a:t>You may also consider how other social categories intersect with race and class, such as age, gender, occupation, or belief systems. </a:t>
            </a:r>
          </a:p>
          <a:p>
            <a:pPr>
              <a:lnSpc>
                <a:spcPts val="3960"/>
              </a:lnSpc>
            </a:pPr>
          </a:p>
          <a:p>
            <a:pPr>
              <a:lnSpc>
                <a:spcPts val="3960"/>
              </a:lnSpc>
            </a:pPr>
            <a:r>
              <a:rPr lang="en-US" sz="3600" spc="179">
                <a:solidFill>
                  <a:srgbClr val="FFFFFF"/>
                </a:solidFill>
                <a:latin typeface="Aileron Regular"/>
              </a:rPr>
              <a:t>Write an essay of around </a:t>
            </a:r>
            <a:r>
              <a:rPr lang="en-US" sz="3600" spc="179">
                <a:solidFill>
                  <a:srgbClr val="FFFFFF"/>
                </a:solidFill>
                <a:latin typeface="Aileron Regular Bold"/>
              </a:rPr>
              <a:t>1000-1500 words </a:t>
            </a:r>
            <a:r>
              <a:rPr lang="en-US" sz="3600" spc="179">
                <a:solidFill>
                  <a:srgbClr val="FFFFFF"/>
                </a:solidFill>
                <a:latin typeface="Aileron Regular"/>
              </a:rPr>
              <a:t>detailing which aspects of race and identity appear similar or different between the societies and how. Remember to cite your sources from eHRAF and provide quotations from the ethnographic data to support your findings. </a:t>
            </a:r>
          </a:p>
        </p:txBody>
      </p:sp>
      <p:sp>
        <p:nvSpPr>
          <p:cNvPr name="TextBox 5" id="5"/>
          <p:cNvSpPr txBox="true"/>
          <p:nvPr/>
        </p:nvSpPr>
        <p:spPr>
          <a:xfrm rot="0">
            <a:off x="307062" y="662940"/>
            <a:ext cx="7356404" cy="731520"/>
          </a:xfrm>
          <a:prstGeom prst="rect">
            <a:avLst/>
          </a:prstGeom>
        </p:spPr>
        <p:txBody>
          <a:bodyPr anchor="t" rtlCol="false" tIns="0" lIns="0" bIns="0" rIns="0">
            <a:spAutoFit/>
          </a:bodyPr>
          <a:lstStyle/>
          <a:p>
            <a:pPr>
              <a:lnSpc>
                <a:spcPts val="5759"/>
              </a:lnSpc>
            </a:pPr>
            <a:r>
              <a:rPr lang="en-US" sz="4800" spc="192">
                <a:solidFill>
                  <a:srgbClr val="FFFFFF"/>
                </a:solidFill>
                <a:latin typeface="Aileron Regular Bold"/>
              </a:rPr>
              <a:t>Essay Assignment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6429242" y="0"/>
            <a:ext cx="11858758" cy="10287000"/>
          </a:xfrm>
          <a:prstGeom prst="rect">
            <a:avLst/>
          </a:prstGeom>
          <a:solidFill>
            <a:srgbClr val="737373"/>
          </a:solidFill>
        </p:spPr>
      </p:sp>
      <p:sp>
        <p:nvSpPr>
          <p:cNvPr name="TextBox 3" id="3"/>
          <p:cNvSpPr txBox="true"/>
          <p:nvPr/>
        </p:nvSpPr>
        <p:spPr>
          <a:xfrm rot="0">
            <a:off x="6736304" y="1632934"/>
            <a:ext cx="11130255" cy="253174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Use Advanced Search in eHRAF to locate your ethnographic examples. </a:t>
            </a:r>
          </a:p>
          <a:p>
            <a:pPr>
              <a:lnSpc>
                <a:spcPts val="3960"/>
              </a:lnSpc>
            </a:pPr>
          </a:p>
          <a:p>
            <a:pPr>
              <a:lnSpc>
                <a:spcPts val="3960"/>
              </a:lnSpc>
            </a:pPr>
            <a:r>
              <a:rPr lang="en-US" sz="3600" spc="179">
                <a:solidFill>
                  <a:srgbClr val="FFFFFF"/>
                </a:solidFill>
                <a:latin typeface="Aileron Regular"/>
              </a:rPr>
              <a:t>Some OCM subject categories you may wish to use in your search include: </a:t>
            </a:r>
          </a:p>
        </p:txBody>
      </p:sp>
      <p:sp>
        <p:nvSpPr>
          <p:cNvPr name="TextBox 4" id="4"/>
          <p:cNvSpPr txBox="true"/>
          <p:nvPr/>
        </p:nvSpPr>
        <p:spPr>
          <a:xfrm rot="0">
            <a:off x="6736304" y="432009"/>
            <a:ext cx="7356404" cy="731520"/>
          </a:xfrm>
          <a:prstGeom prst="rect">
            <a:avLst/>
          </a:prstGeom>
        </p:spPr>
        <p:txBody>
          <a:bodyPr anchor="t" rtlCol="false" tIns="0" lIns="0" bIns="0" rIns="0">
            <a:spAutoFit/>
          </a:bodyPr>
          <a:lstStyle/>
          <a:p>
            <a:pPr>
              <a:lnSpc>
                <a:spcPts val="5759"/>
              </a:lnSpc>
            </a:pPr>
            <a:r>
              <a:rPr lang="en-US" sz="4800" spc="192">
                <a:solidFill>
                  <a:srgbClr val="FFFFFF"/>
                </a:solidFill>
                <a:latin typeface="Aileron Regular Bold"/>
              </a:rPr>
              <a:t>Advanced Search</a:t>
            </a:r>
          </a:p>
        </p:txBody>
      </p:sp>
      <p:pic>
        <p:nvPicPr>
          <p:cNvPr name="Picture 5" id="5"/>
          <p:cNvPicPr>
            <a:picLocks noChangeAspect="true"/>
          </p:cNvPicPr>
          <p:nvPr/>
        </p:nvPicPr>
        <p:blipFill>
          <a:blip r:embed="rId2"/>
          <a:srcRect l="29282" t="8546" r="32601" b="0"/>
          <a:stretch>
            <a:fillRect/>
          </a:stretch>
        </p:blipFill>
        <p:spPr>
          <a:xfrm flipH="false" flipV="false" rot="0">
            <a:off x="0" y="0"/>
            <a:ext cx="6429242" cy="10287000"/>
          </a:xfrm>
          <a:prstGeom prst="rect">
            <a:avLst/>
          </a:prstGeom>
        </p:spPr>
      </p:pic>
      <p:sp>
        <p:nvSpPr>
          <p:cNvPr name="TextBox 6" id="6"/>
          <p:cNvSpPr txBox="true"/>
          <p:nvPr/>
        </p:nvSpPr>
        <p:spPr>
          <a:xfrm rot="0">
            <a:off x="6736304" y="9012555"/>
            <a:ext cx="11130255" cy="52006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A sample search appears on the next page.</a:t>
            </a:r>
          </a:p>
        </p:txBody>
      </p:sp>
      <p:sp>
        <p:nvSpPr>
          <p:cNvPr name="TextBox 7" id="7"/>
          <p:cNvSpPr txBox="true"/>
          <p:nvPr/>
        </p:nvSpPr>
        <p:spPr>
          <a:xfrm rot="0">
            <a:off x="6736304" y="5071285"/>
            <a:ext cx="11130255" cy="3034665"/>
          </a:xfrm>
          <a:prstGeom prst="rect">
            <a:avLst/>
          </a:prstGeom>
        </p:spPr>
        <p:txBody>
          <a:bodyPr anchor="t" rtlCol="false" tIns="0" lIns="0" bIns="0" rIns="0">
            <a:spAutoFit/>
          </a:bodyPr>
          <a:lstStyle/>
          <a:p>
            <a:pPr marL="777240" indent="-388620" lvl="1">
              <a:lnSpc>
                <a:spcPts val="3960"/>
              </a:lnSpc>
              <a:buFont typeface="Arial"/>
              <a:buChar char="•"/>
            </a:pPr>
            <a:r>
              <a:rPr lang="en-US" sz="3600" spc="179">
                <a:solidFill>
                  <a:srgbClr val="FFFFFF"/>
                </a:solidFill>
                <a:latin typeface="Aileron Regular"/>
              </a:rPr>
              <a:t>For ideas about race, use </a:t>
            </a:r>
            <a:r>
              <a:rPr lang="en-US" sz="3600" spc="179">
                <a:solidFill>
                  <a:srgbClr val="FFFFFF"/>
                </a:solidFill>
                <a:latin typeface="Aileron Regular Bold"/>
              </a:rPr>
              <a:t>Ethnosociology (829)</a:t>
            </a:r>
          </a:p>
          <a:p>
            <a:pPr marL="777240" indent="-388620" lvl="1">
              <a:lnSpc>
                <a:spcPts val="3960"/>
              </a:lnSpc>
              <a:buFont typeface="Arial"/>
              <a:buChar char="•"/>
            </a:pPr>
            <a:r>
              <a:rPr lang="en-US" sz="3600" spc="179">
                <a:solidFill>
                  <a:srgbClr val="FFFFFF"/>
                </a:solidFill>
                <a:latin typeface="Aileron Regular"/>
              </a:rPr>
              <a:t>For racism (discrimination and assimilation, use </a:t>
            </a:r>
            <a:r>
              <a:rPr lang="en-US" sz="3600" spc="179">
                <a:solidFill>
                  <a:srgbClr val="FFFFFF"/>
                </a:solidFill>
                <a:latin typeface="Aileron Regular Bold"/>
              </a:rPr>
              <a:t>Ethnic stratification (563)</a:t>
            </a:r>
          </a:p>
          <a:p>
            <a:pPr marL="777240" indent="-388620" lvl="1">
              <a:lnSpc>
                <a:spcPts val="3960"/>
              </a:lnSpc>
              <a:buFont typeface="Arial"/>
              <a:buChar char="•"/>
            </a:pPr>
            <a:r>
              <a:rPr lang="en-US" sz="3600" spc="179">
                <a:solidFill>
                  <a:srgbClr val="FFFFFF"/>
                </a:solidFill>
                <a:latin typeface="Aileron Regular"/>
              </a:rPr>
              <a:t>For race prejudice or ethnocentrism, use  </a:t>
            </a:r>
            <a:r>
              <a:rPr lang="en-US" sz="3600" spc="179">
                <a:solidFill>
                  <a:srgbClr val="FFFFFF"/>
                </a:solidFill>
                <a:latin typeface="Aileron Regular Bold"/>
              </a:rPr>
              <a:t>Cultural identity and pride (186)</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808" t="0" r="5546" b="19027"/>
          <a:stretch>
            <a:fillRect/>
          </a:stretch>
        </p:blipFill>
        <p:spPr>
          <a:xfrm flipH="false" flipV="false">
            <a:off x="0" y="0"/>
            <a:ext cx="18288000" cy="10287000"/>
          </a:xfrm>
          <a:prstGeom prst="rect">
            <a:avLst/>
          </a:prstGeom>
        </p:spPr>
      </p:pic>
      <p:grpSp>
        <p:nvGrpSpPr>
          <p:cNvPr name="Group 3" id="3"/>
          <p:cNvGrpSpPr/>
          <p:nvPr/>
        </p:nvGrpSpPr>
        <p:grpSpPr>
          <a:xfrm rot="-5911422">
            <a:off x="6981919" y="4461367"/>
            <a:ext cx="2270002" cy="366267"/>
            <a:chOff x="0" y="0"/>
            <a:chExt cx="8091434" cy="1305560"/>
          </a:xfrm>
        </p:grpSpPr>
        <p:sp>
          <p:nvSpPr>
            <p:cNvPr name="Freeform 4" id="4"/>
            <p:cNvSpPr/>
            <p:nvPr/>
          </p:nvSpPr>
          <p:spPr>
            <a:xfrm flipH="false" flipV="false">
              <a:off x="0" y="-27940"/>
              <a:ext cx="8110483" cy="1360170"/>
            </a:xfrm>
            <a:custGeom>
              <a:avLst/>
              <a:gdLst/>
              <a:ahLst/>
              <a:cxnLst/>
              <a:rect r="r" b="b" t="t" l="l"/>
              <a:pathLst>
                <a:path h="1360170" w="8110483">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737373"/>
            </a:solidFill>
          </p:spPr>
        </p:sp>
      </p:grpSp>
      <p:grpSp>
        <p:nvGrpSpPr>
          <p:cNvPr name="Group 5" id="5"/>
          <p:cNvGrpSpPr/>
          <p:nvPr/>
        </p:nvGrpSpPr>
        <p:grpSpPr>
          <a:xfrm rot="0">
            <a:off x="11151298" y="703385"/>
            <a:ext cx="7136702" cy="1037896"/>
            <a:chOff x="0" y="0"/>
            <a:chExt cx="9515602" cy="1383862"/>
          </a:xfrm>
        </p:grpSpPr>
        <p:sp>
          <p:nvSpPr>
            <p:cNvPr name="AutoShape 6" id="6"/>
            <p:cNvSpPr/>
            <p:nvPr/>
          </p:nvSpPr>
          <p:spPr>
            <a:xfrm rot="0">
              <a:off x="0" y="0"/>
              <a:ext cx="9515602" cy="1383862"/>
            </a:xfrm>
            <a:prstGeom prst="rect">
              <a:avLst/>
            </a:prstGeom>
            <a:solidFill>
              <a:srgbClr val="737373"/>
            </a:solidFill>
          </p:spPr>
        </p:sp>
        <p:sp>
          <p:nvSpPr>
            <p:cNvPr name="TextBox 7" id="7"/>
            <p:cNvSpPr txBox="true"/>
            <p:nvPr/>
          </p:nvSpPr>
          <p:spPr>
            <a:xfrm rot="0">
              <a:off x="947307" y="370621"/>
              <a:ext cx="7620987"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SAMPLE ADVANCED SEARCH</a:t>
              </a:r>
            </a:p>
          </p:txBody>
        </p:sp>
      </p:grpSp>
      <p:sp>
        <p:nvSpPr>
          <p:cNvPr name="AutoShape 8" id="8"/>
          <p:cNvSpPr/>
          <p:nvPr/>
        </p:nvSpPr>
        <p:spPr>
          <a:xfrm rot="-10800000">
            <a:off x="6282139" y="6464223"/>
            <a:ext cx="5975291" cy="2060449"/>
          </a:xfrm>
          <a:prstGeom prst="rect">
            <a:avLst/>
          </a:prstGeom>
          <a:solidFill>
            <a:srgbClr val="FFFFFF"/>
          </a:solidFill>
        </p:spPr>
      </p:sp>
      <p:sp>
        <p:nvSpPr>
          <p:cNvPr name="TextBox 9" id="9"/>
          <p:cNvSpPr txBox="true"/>
          <p:nvPr/>
        </p:nvSpPr>
        <p:spPr>
          <a:xfrm rot="0">
            <a:off x="6524293" y="6668449"/>
            <a:ext cx="5595664" cy="1838325"/>
          </a:xfrm>
          <a:prstGeom prst="rect">
            <a:avLst/>
          </a:prstGeom>
        </p:spPr>
        <p:txBody>
          <a:bodyPr anchor="t" rtlCol="false" tIns="0" lIns="0" bIns="0" rIns="0">
            <a:spAutoFit/>
          </a:bodyPr>
          <a:lstStyle/>
          <a:p>
            <a:pPr>
              <a:lnSpc>
                <a:spcPts val="3600"/>
              </a:lnSpc>
            </a:pPr>
            <a:r>
              <a:rPr lang="en-US" sz="3000" spc="30">
                <a:solidFill>
                  <a:srgbClr val="737373"/>
                </a:solidFill>
                <a:latin typeface="Aileron Regular Bold"/>
              </a:rPr>
              <a:t>Add 1 or more subjects: </a:t>
            </a:r>
          </a:p>
          <a:p>
            <a:pPr>
              <a:lnSpc>
                <a:spcPts val="3600"/>
              </a:lnSpc>
            </a:pPr>
            <a:r>
              <a:rPr lang="en-US" sz="3000" spc="30">
                <a:solidFill>
                  <a:srgbClr val="737373"/>
                </a:solidFill>
                <a:latin typeface="Aileron Regular"/>
              </a:rPr>
              <a:t>Cultural identity and pride (186)  </a:t>
            </a:r>
          </a:p>
          <a:p>
            <a:pPr>
              <a:lnSpc>
                <a:spcPts val="3600"/>
              </a:lnSpc>
            </a:pPr>
            <a:r>
              <a:rPr lang="en-US" sz="3000" spc="30">
                <a:solidFill>
                  <a:srgbClr val="737373"/>
                </a:solidFill>
                <a:latin typeface="Aileron Regular"/>
              </a:rPr>
              <a:t>Ethnic stratification (563) Ethnosociology (829)</a:t>
            </a:r>
          </a:p>
        </p:txBody>
      </p:sp>
      <p:grpSp>
        <p:nvGrpSpPr>
          <p:cNvPr name="Group 10" id="10"/>
          <p:cNvGrpSpPr/>
          <p:nvPr/>
        </p:nvGrpSpPr>
        <p:grpSpPr>
          <a:xfrm rot="-5911422">
            <a:off x="13317413" y="4461367"/>
            <a:ext cx="2519144" cy="366267"/>
            <a:chOff x="0" y="0"/>
            <a:chExt cx="8979503" cy="1305560"/>
          </a:xfrm>
        </p:grpSpPr>
        <p:sp>
          <p:nvSpPr>
            <p:cNvPr name="Freeform 11" id="11"/>
            <p:cNvSpPr/>
            <p:nvPr/>
          </p:nvSpPr>
          <p:spPr>
            <a:xfrm flipH="false" flipV="false">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737373"/>
            </a:solidFill>
          </p:spPr>
        </p:sp>
      </p:grpSp>
      <p:grpSp>
        <p:nvGrpSpPr>
          <p:cNvPr name="Group 12" id="12"/>
          <p:cNvGrpSpPr/>
          <p:nvPr/>
        </p:nvGrpSpPr>
        <p:grpSpPr>
          <a:xfrm rot="0">
            <a:off x="12455856" y="6464223"/>
            <a:ext cx="5513428" cy="1864596"/>
            <a:chOff x="0" y="0"/>
            <a:chExt cx="7351238" cy="2486128"/>
          </a:xfrm>
        </p:grpSpPr>
        <p:sp>
          <p:nvSpPr>
            <p:cNvPr name="AutoShape 13" id="13"/>
            <p:cNvSpPr/>
            <p:nvPr/>
          </p:nvSpPr>
          <p:spPr>
            <a:xfrm rot="-10800000">
              <a:off x="0" y="0"/>
              <a:ext cx="7351238" cy="2486128"/>
            </a:xfrm>
            <a:prstGeom prst="rect">
              <a:avLst/>
            </a:prstGeom>
            <a:solidFill>
              <a:srgbClr val="FFFFFF"/>
            </a:solidFill>
          </p:spPr>
        </p:sp>
        <p:sp>
          <p:nvSpPr>
            <p:cNvPr name="TextBox 14" id="14"/>
            <p:cNvSpPr txBox="true"/>
            <p:nvPr/>
          </p:nvSpPr>
          <p:spPr>
            <a:xfrm rot="0">
              <a:off x="434838" y="319139"/>
              <a:ext cx="6621236" cy="1838325"/>
            </a:xfrm>
            <a:prstGeom prst="rect">
              <a:avLst/>
            </a:prstGeom>
          </p:spPr>
          <p:txBody>
            <a:bodyPr anchor="t" rtlCol="false" tIns="0" lIns="0" bIns="0" rIns="0">
              <a:spAutoFit/>
            </a:bodyPr>
            <a:lstStyle/>
            <a:p>
              <a:pPr>
                <a:lnSpc>
                  <a:spcPts val="3600"/>
                </a:lnSpc>
              </a:pPr>
              <a:r>
                <a:rPr lang="en-US" sz="3000" spc="30">
                  <a:solidFill>
                    <a:srgbClr val="737373"/>
                  </a:solidFill>
                  <a:latin typeface="Aileron Regular Bold"/>
                </a:rPr>
                <a:t>Add optional keywords </a:t>
              </a:r>
              <a:r>
                <a:rPr lang="en-US" sz="3000" spc="30">
                  <a:solidFill>
                    <a:srgbClr val="737373"/>
                  </a:solidFill>
                  <a:latin typeface="Aileron Regular"/>
                </a:rPr>
                <a:t>such as</a:t>
              </a:r>
              <a:r>
                <a:rPr lang="en-US" sz="3000" spc="30">
                  <a:solidFill>
                    <a:srgbClr val="737373"/>
                  </a:solidFill>
                  <a:latin typeface="Aileron Regular Bold"/>
                </a:rPr>
                <a:t> </a:t>
              </a:r>
              <a:r>
                <a:rPr lang="en-US" sz="3000" spc="30">
                  <a:solidFill>
                    <a:srgbClr val="737373"/>
                  </a:solidFill>
                  <a:latin typeface="Aileron Regular"/>
                </a:rPr>
                <a:t>race, gender, identity, class, or ethnicity</a:t>
              </a:r>
            </a:p>
          </p:txBody>
        </p:sp>
      </p:grpSp>
    </p:spTree>
  </p:cSld>
  <p:clrMapOvr>
    <a:masterClrMapping/>
  </p:clrMapOvr>
</p:sld>
</file>

<file path=ppt/slides/slide2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737373"/>
                </a:solidFill>
                <a:latin typeface="Aileron Heavy"/>
              </a:rPr>
              <a:t>References</a:t>
            </a:r>
          </a:p>
        </p:txBody>
      </p:sp>
      <p:sp>
        <p:nvSpPr>
          <p:cNvPr name="AutoShape 3" id="3"/>
          <p:cNvSpPr/>
          <p:nvPr/>
        </p:nvSpPr>
        <p:spPr>
          <a:xfrm rot="-10800000">
            <a:off x="3044204" y="0"/>
            <a:ext cx="15243796" cy="10287000"/>
          </a:xfrm>
          <a:prstGeom prst="rect">
            <a:avLst/>
          </a:prstGeom>
          <a:solidFill>
            <a:srgbClr val="737373"/>
          </a:solidFill>
        </p:spPr>
      </p:sp>
      <p:sp>
        <p:nvSpPr>
          <p:cNvPr name="TextBox 4" id="4"/>
          <p:cNvSpPr txBox="true"/>
          <p:nvPr/>
        </p:nvSpPr>
        <p:spPr>
          <a:xfrm rot="0">
            <a:off x="3654487" y="1945368"/>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2. Pierson, Donald, and Herman R. Lantz. 1967. </a:t>
            </a:r>
            <a:r>
              <a:rPr lang="en-US" sz="2800" spc="28">
                <a:solidFill>
                  <a:srgbClr val="FFFFFF"/>
                </a:solidFill>
                <a:latin typeface="Aileron Regular Italics"/>
              </a:rPr>
              <a:t>Negroes in Brazil: A study of race contact at Bahia.</a:t>
            </a:r>
            <a:r>
              <a:rPr lang="en-US" sz="2800" spc="28">
                <a:solidFill>
                  <a:srgbClr val="FFFFFF"/>
                </a:solidFill>
                <a:latin typeface="Aileron Regular"/>
              </a:rPr>
              <a:t> Perspectives In Sociology. Carbondale: Southern Illinois University Press. https://ehrafworldcultures.yale.edu/document?id=so11-004.</a:t>
            </a:r>
          </a:p>
        </p:txBody>
      </p:sp>
      <p:sp>
        <p:nvSpPr>
          <p:cNvPr name="TextBox 5" id="5"/>
          <p:cNvSpPr txBox="true"/>
          <p:nvPr/>
        </p:nvSpPr>
        <p:spPr>
          <a:xfrm rot="0">
            <a:off x="3654487" y="513896"/>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 Beierle, John. 1999. "Culture Summary: Bahia Brazilians." New Haven, Conn.: HRAF. https://ehrafworldcultures.yale.edu/document?id=so11-000.</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489562"/>
            <a:ext cx="9265601" cy="3720465"/>
          </a:xfrm>
          <a:prstGeom prst="rect">
            <a:avLst/>
          </a:prstGeom>
        </p:spPr>
        <p:txBody>
          <a:bodyPr anchor="t" rtlCol="false" tIns="0" lIns="0" bIns="0" rIns="0">
            <a:spAutoFit/>
          </a:bodyPr>
          <a:lstStyle/>
          <a:p>
            <a:pPr algn="ctr">
              <a:lnSpc>
                <a:spcPts val="9600"/>
              </a:lnSpc>
            </a:pPr>
            <a:r>
              <a:rPr lang="en-US" sz="9600">
                <a:solidFill>
                  <a:srgbClr val="737373"/>
                </a:solidFill>
                <a:latin typeface="Aileron Heavy Bold"/>
              </a:rPr>
              <a:t>Race </a:t>
            </a:r>
          </a:p>
          <a:p>
            <a:pPr algn="ctr">
              <a:lnSpc>
                <a:spcPts val="9600"/>
              </a:lnSpc>
            </a:pPr>
            <a:r>
              <a:rPr lang="en-US" sz="9600">
                <a:solidFill>
                  <a:srgbClr val="737373"/>
                </a:solidFill>
                <a:latin typeface="Aileron Heavy Bold"/>
              </a:rPr>
              <a:t>&amp;</a:t>
            </a:r>
          </a:p>
          <a:p>
            <a:pPr algn="ctr">
              <a:lnSpc>
                <a:spcPts val="9600"/>
              </a:lnSpc>
            </a:pPr>
            <a:r>
              <a:rPr lang="en-US" sz="9600">
                <a:solidFill>
                  <a:srgbClr val="737373"/>
                </a:solidFill>
                <a:latin typeface="Aileron Heavy Bold"/>
              </a:rPr>
              <a:t>Class</a:t>
            </a:r>
          </a:p>
        </p:txBody>
      </p:sp>
      <p:sp>
        <p:nvSpPr>
          <p:cNvPr name="TextBox 4" id="4"/>
          <p:cNvSpPr txBox="true"/>
          <p:nvPr/>
        </p:nvSpPr>
        <p:spPr>
          <a:xfrm rot="0">
            <a:off x="4511199" y="6585246"/>
            <a:ext cx="9265601" cy="624840"/>
          </a:xfrm>
          <a:prstGeom prst="rect">
            <a:avLst/>
          </a:prstGeom>
        </p:spPr>
        <p:txBody>
          <a:bodyPr anchor="t" rtlCol="false" tIns="0" lIns="0" bIns="0" rIns="0">
            <a:spAutoFit/>
          </a:bodyPr>
          <a:lstStyle/>
          <a:p>
            <a:pPr algn="ctr">
              <a:lnSpc>
                <a:spcPts val="5040"/>
              </a:lnSpc>
            </a:pPr>
            <a:r>
              <a:rPr lang="en-US" sz="3600" spc="215">
                <a:solidFill>
                  <a:srgbClr val="737373"/>
                </a:solidFill>
                <a:latin typeface="Aileron Regular"/>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737373"/>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737373"/>
                </a:solidFill>
                <a:latin typeface="Aileron Regular Bold"/>
              </a:rPr>
              <a:t>Human Relations Area Files</a:t>
            </a:r>
          </a:p>
          <a:p>
            <a:pPr algn="r">
              <a:lnSpc>
                <a:spcPts val="3080"/>
              </a:lnSpc>
            </a:pPr>
            <a:r>
              <a:rPr lang="en-US" sz="2800" spc="196">
                <a:solidFill>
                  <a:srgbClr val="737373"/>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737373"/>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737373"/>
                </a:solidFill>
                <a:latin typeface="Aileron Regular"/>
                <a:hlinkClick r:id="rId3" tooltip="http://hraf.yale.edu"/>
              </a:rPr>
              <a:t>hraf.yale.edu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5625" r="0" b="0"/>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737373"/>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3"/>
                </a:lnSpc>
              </a:pPr>
              <a:r>
                <a:rPr lang="en-US" sz="5600" spc="100">
                  <a:solidFill>
                    <a:srgbClr val="FFFFFF"/>
                  </a:solidFill>
                  <a:latin typeface="Aileron Regular Bold"/>
                </a:rPr>
                <a:t>ANTHROPOLOGY &amp; RACE</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555079" y="1571625"/>
            <a:ext cx="9934796" cy="8239125"/>
          </a:xfrm>
          <a:prstGeom prst="rect">
            <a:avLst/>
          </a:prstGeom>
        </p:spPr>
        <p:txBody>
          <a:bodyPr anchor="t" rtlCol="false" tIns="0" lIns="0" bIns="0" rIns="0">
            <a:spAutoFit/>
          </a:bodyPr>
          <a:lstStyle/>
          <a:p>
            <a:pPr>
              <a:lnSpc>
                <a:spcPts val="4320"/>
              </a:lnSpc>
            </a:pPr>
            <a:r>
              <a:rPr lang="en-US" sz="3600" spc="215">
                <a:solidFill>
                  <a:srgbClr val="737373"/>
                </a:solidFill>
                <a:latin typeface="Aileron Regular"/>
              </a:rPr>
              <a:t>Are there human races? The history of anthropology and the concept of race is complicated and contradictory. Indeed, early approaches to race in anthropology would serve as a foundation to a so-called science of race. Proposed evolutionary hierarchies of peoples based on physical traits </a:t>
            </a:r>
            <a:r>
              <a:rPr lang="en-US" sz="3600" spc="215">
                <a:solidFill>
                  <a:srgbClr val="737373"/>
                </a:solidFill>
                <a:latin typeface="Aileron Regular"/>
              </a:rPr>
              <a:t>a</a:t>
            </a:r>
            <a:r>
              <a:rPr lang="en-US" sz="3600" spc="215">
                <a:solidFill>
                  <a:srgbClr val="737373"/>
                </a:solidFill>
                <a:latin typeface="Aileron Regular"/>
              </a:rPr>
              <a:t>i</a:t>
            </a:r>
            <a:r>
              <a:rPr lang="en-US" sz="3600" spc="215">
                <a:solidFill>
                  <a:srgbClr val="737373"/>
                </a:solidFill>
                <a:latin typeface="Aileron Regular"/>
              </a:rPr>
              <a:t>d</a:t>
            </a:r>
            <a:r>
              <a:rPr lang="en-US" sz="3600" spc="215">
                <a:solidFill>
                  <a:srgbClr val="737373"/>
                </a:solidFill>
                <a:latin typeface="Aileron Regular"/>
              </a:rPr>
              <a:t>e</a:t>
            </a:r>
            <a:r>
              <a:rPr lang="en-US" sz="3600" spc="215">
                <a:solidFill>
                  <a:srgbClr val="737373"/>
                </a:solidFill>
                <a:latin typeface="Aileron Regular"/>
              </a:rPr>
              <a:t>d</a:t>
            </a:r>
            <a:r>
              <a:rPr lang="en-US" sz="3600" spc="215">
                <a:solidFill>
                  <a:srgbClr val="737373"/>
                </a:solidFill>
                <a:latin typeface="Aileron Regular"/>
              </a:rPr>
              <a:t> in formulating the basis </a:t>
            </a:r>
            <a:r>
              <a:rPr lang="en-US" sz="3600" spc="215">
                <a:solidFill>
                  <a:srgbClr val="737373"/>
                </a:solidFill>
                <a:latin typeface="Aileron Regular"/>
              </a:rPr>
              <a:t>of </a:t>
            </a:r>
            <a:r>
              <a:rPr lang="en-US" sz="3600" spc="215">
                <a:solidFill>
                  <a:srgbClr val="737373"/>
                </a:solidFill>
                <a:latin typeface="Aileron Regular"/>
              </a:rPr>
              <a:t>racist ideologies of difference that persist to this day. Anthr</a:t>
            </a:r>
            <a:r>
              <a:rPr lang="en-US" sz="3600" spc="215">
                <a:solidFill>
                  <a:srgbClr val="737373"/>
                </a:solidFill>
                <a:latin typeface="Aileron Regular"/>
              </a:rPr>
              <a:t>opo</a:t>
            </a:r>
            <a:r>
              <a:rPr lang="en-US" sz="3600" spc="215">
                <a:solidFill>
                  <a:srgbClr val="737373"/>
                </a:solidFill>
                <a:latin typeface="Aileron Regular"/>
              </a:rPr>
              <a:t>logists have since fer</a:t>
            </a:r>
            <a:r>
              <a:rPr lang="en-US" sz="3600" spc="215">
                <a:solidFill>
                  <a:srgbClr val="737373"/>
                </a:solidFill>
                <a:latin typeface="Aileron Regular"/>
              </a:rPr>
              <a:t>vent</a:t>
            </a:r>
            <a:r>
              <a:rPr lang="en-US" sz="3600" spc="215">
                <a:solidFill>
                  <a:srgbClr val="737373"/>
                </a:solidFill>
                <a:latin typeface="Aileron Regular"/>
              </a:rPr>
              <a:t>ly critic</a:t>
            </a:r>
            <a:r>
              <a:rPr lang="en-US" sz="3600" spc="215">
                <a:solidFill>
                  <a:srgbClr val="737373"/>
                </a:solidFill>
                <a:latin typeface="Aileron Regular"/>
              </a:rPr>
              <a:t>iz</a:t>
            </a:r>
            <a:r>
              <a:rPr lang="en-US" sz="3600" spc="215">
                <a:solidFill>
                  <a:srgbClr val="737373"/>
                </a:solidFill>
                <a:latin typeface="Aileron Regular"/>
              </a:rPr>
              <a:t>ed the idea th</a:t>
            </a:r>
            <a:r>
              <a:rPr lang="en-US" sz="3600" spc="215">
                <a:solidFill>
                  <a:srgbClr val="737373"/>
                </a:solidFill>
                <a:latin typeface="Aileron Regular"/>
              </a:rPr>
              <a:t>at</a:t>
            </a:r>
            <a:r>
              <a:rPr lang="en-US" sz="3600" spc="215">
                <a:solidFill>
                  <a:srgbClr val="737373"/>
                </a:solidFill>
                <a:latin typeface="Aileron Regular"/>
              </a:rPr>
              <a:t> bo</a:t>
            </a:r>
            <a:r>
              <a:rPr lang="en-US" sz="3600" spc="215">
                <a:solidFill>
                  <a:srgbClr val="737373"/>
                </a:solidFill>
                <a:latin typeface="Aileron Regular"/>
              </a:rPr>
              <a:t>u</a:t>
            </a:r>
            <a:r>
              <a:rPr lang="en-US" sz="3600" spc="215">
                <a:solidFill>
                  <a:srgbClr val="737373"/>
                </a:solidFill>
                <a:latin typeface="Aileron Regular"/>
              </a:rPr>
              <a:t>nded r</a:t>
            </a:r>
            <a:r>
              <a:rPr lang="en-US" sz="3600" spc="215">
                <a:solidFill>
                  <a:srgbClr val="737373"/>
                </a:solidFill>
                <a:latin typeface="Aileron Regular"/>
              </a:rPr>
              <a:t>ac</a:t>
            </a:r>
            <a:r>
              <a:rPr lang="en-US" sz="3600" spc="215">
                <a:solidFill>
                  <a:srgbClr val="737373"/>
                </a:solidFill>
                <a:latin typeface="Aileron Regular"/>
              </a:rPr>
              <a:t>ial ca</a:t>
            </a:r>
            <a:r>
              <a:rPr lang="en-US" sz="3600" spc="215">
                <a:solidFill>
                  <a:srgbClr val="737373"/>
                </a:solidFill>
                <a:latin typeface="Aileron Regular"/>
              </a:rPr>
              <a:t>tego</a:t>
            </a:r>
            <a:r>
              <a:rPr lang="en-US" sz="3600" spc="215">
                <a:solidFill>
                  <a:srgbClr val="737373"/>
                </a:solidFill>
                <a:latin typeface="Aileron Regular"/>
              </a:rPr>
              <a:t>r</a:t>
            </a:r>
            <a:r>
              <a:rPr lang="en-US" sz="3600" spc="215">
                <a:solidFill>
                  <a:srgbClr val="737373"/>
                </a:solidFill>
                <a:latin typeface="Aileron Regular"/>
              </a:rPr>
              <a:t>i</a:t>
            </a:r>
            <a:r>
              <a:rPr lang="en-US" sz="3600" spc="215">
                <a:solidFill>
                  <a:srgbClr val="737373"/>
                </a:solidFill>
                <a:latin typeface="Aileron Regular"/>
              </a:rPr>
              <a:t>e</a:t>
            </a:r>
            <a:r>
              <a:rPr lang="en-US" sz="3600" spc="215">
                <a:solidFill>
                  <a:srgbClr val="737373"/>
                </a:solidFill>
                <a:latin typeface="Aileron Regular"/>
              </a:rPr>
              <a:t>s</a:t>
            </a:r>
            <a:r>
              <a:rPr lang="en-US" sz="3600" spc="215">
                <a:solidFill>
                  <a:srgbClr val="737373"/>
                </a:solidFill>
                <a:latin typeface="Aileron Regular"/>
              </a:rPr>
              <a:t> corre</a:t>
            </a:r>
            <a:r>
              <a:rPr lang="en-US" sz="3600" spc="215">
                <a:solidFill>
                  <a:srgbClr val="737373"/>
                </a:solidFill>
                <a:latin typeface="Aileron Regular"/>
              </a:rPr>
              <a:t>sp</a:t>
            </a:r>
            <a:r>
              <a:rPr lang="en-US" sz="3600" spc="215">
                <a:solidFill>
                  <a:srgbClr val="737373"/>
                </a:solidFill>
                <a:latin typeface="Aileron Regular"/>
              </a:rPr>
              <a:t>on</a:t>
            </a:r>
            <a:r>
              <a:rPr lang="en-US" sz="3600" spc="215">
                <a:solidFill>
                  <a:srgbClr val="737373"/>
                </a:solidFill>
                <a:latin typeface="Aileron Regular"/>
              </a:rPr>
              <a:t>d</a:t>
            </a:r>
            <a:r>
              <a:rPr lang="en-US" sz="3600" spc="215">
                <a:solidFill>
                  <a:srgbClr val="737373"/>
                </a:solidFill>
                <a:latin typeface="Aileron Regular"/>
              </a:rPr>
              <a:t> to a</a:t>
            </a:r>
            <a:r>
              <a:rPr lang="en-US" sz="3600" spc="215">
                <a:solidFill>
                  <a:srgbClr val="737373"/>
                </a:solidFill>
                <a:latin typeface="Aileron Regular"/>
              </a:rPr>
              <a:t>ny</a:t>
            </a:r>
            <a:r>
              <a:rPr lang="en-US" sz="3600" spc="215">
                <a:solidFill>
                  <a:srgbClr val="737373"/>
                </a:solidFill>
                <a:latin typeface="Aileron Regular"/>
              </a:rPr>
              <a:t> human </a:t>
            </a:r>
            <a:r>
              <a:rPr lang="en-US" sz="3600" spc="215">
                <a:solidFill>
                  <a:srgbClr val="737373"/>
                </a:solidFill>
                <a:latin typeface="Aileron Regular"/>
              </a:rPr>
              <a:t>b</a:t>
            </a:r>
            <a:r>
              <a:rPr lang="en-US" sz="3600" spc="215">
                <a:solidFill>
                  <a:srgbClr val="737373"/>
                </a:solidFill>
                <a:latin typeface="Aileron Regular"/>
              </a:rPr>
              <a:t>io</a:t>
            </a:r>
            <a:r>
              <a:rPr lang="en-US" sz="3600" spc="215">
                <a:solidFill>
                  <a:srgbClr val="737373"/>
                </a:solidFill>
                <a:latin typeface="Aileron Regular"/>
              </a:rPr>
              <a:t>l</a:t>
            </a:r>
            <a:r>
              <a:rPr lang="en-US" sz="3600" spc="215">
                <a:solidFill>
                  <a:srgbClr val="737373"/>
                </a:solidFill>
                <a:latin typeface="Aileron Regular"/>
              </a:rPr>
              <a:t>o</a:t>
            </a:r>
            <a:r>
              <a:rPr lang="en-US" sz="3600" spc="215">
                <a:solidFill>
                  <a:srgbClr val="737373"/>
                </a:solidFill>
                <a:latin typeface="Aileron Regular"/>
              </a:rPr>
              <a:t>gi</a:t>
            </a:r>
            <a:r>
              <a:rPr lang="en-US" sz="3600" spc="215">
                <a:solidFill>
                  <a:srgbClr val="737373"/>
                </a:solidFill>
                <a:latin typeface="Aileron Regular"/>
              </a:rPr>
              <a:t>ca</a:t>
            </a:r>
            <a:r>
              <a:rPr lang="en-US" sz="3600" spc="215">
                <a:solidFill>
                  <a:srgbClr val="737373"/>
                </a:solidFill>
                <a:latin typeface="Aileron Regular"/>
              </a:rPr>
              <a:t>l</a:t>
            </a:r>
            <a:r>
              <a:rPr lang="en-US" sz="3600" spc="215">
                <a:solidFill>
                  <a:srgbClr val="737373"/>
                </a:solidFill>
                <a:latin typeface="Aileron Regular"/>
              </a:rPr>
              <a:t> </a:t>
            </a:r>
            <a:r>
              <a:rPr lang="en-US" sz="3600" spc="215">
                <a:solidFill>
                  <a:srgbClr val="737373"/>
                </a:solidFill>
                <a:latin typeface="Aileron Regular"/>
              </a:rPr>
              <a:t>real</a:t>
            </a:r>
            <a:r>
              <a:rPr lang="en-US" sz="3600" spc="215">
                <a:solidFill>
                  <a:srgbClr val="737373"/>
                </a:solidFill>
                <a:latin typeface="Aileron Regular"/>
              </a:rPr>
              <a:t>i</a:t>
            </a:r>
            <a:r>
              <a:rPr lang="en-US" sz="3600" spc="215">
                <a:solidFill>
                  <a:srgbClr val="737373"/>
                </a:solidFill>
                <a:latin typeface="Aileron Regular"/>
              </a:rPr>
              <a:t>ty. I</a:t>
            </a:r>
            <a:r>
              <a:rPr lang="en-US" sz="3600" spc="215">
                <a:solidFill>
                  <a:srgbClr val="737373"/>
                </a:solidFill>
                <a:latin typeface="Aileron Regular"/>
              </a:rPr>
              <a:t>n essence</a:t>
            </a:r>
            <a:r>
              <a:rPr lang="en-US" sz="3600" spc="215">
                <a:solidFill>
                  <a:srgbClr val="737373"/>
                </a:solidFill>
                <a:latin typeface="Aileron Regular"/>
              </a:rPr>
              <a:t>, </a:t>
            </a:r>
            <a:r>
              <a:rPr lang="en-US" sz="3600" spc="215">
                <a:solidFill>
                  <a:srgbClr val="737373"/>
                </a:solidFill>
                <a:latin typeface="Aileron Regular"/>
              </a:rPr>
              <a:t>t</a:t>
            </a:r>
            <a:r>
              <a:rPr lang="en-US" sz="3600" spc="215">
                <a:solidFill>
                  <a:srgbClr val="737373"/>
                </a:solidFill>
                <a:latin typeface="Aileron Regular"/>
              </a:rPr>
              <a:t>h</a:t>
            </a:r>
            <a:r>
              <a:rPr lang="en-US" sz="3600" spc="215">
                <a:solidFill>
                  <a:srgbClr val="737373"/>
                </a:solidFill>
                <a:latin typeface="Aileron Regular"/>
              </a:rPr>
              <a:t>e</a:t>
            </a:r>
            <a:r>
              <a:rPr lang="en-US" sz="3600" spc="215">
                <a:solidFill>
                  <a:srgbClr val="737373"/>
                </a:solidFill>
                <a:latin typeface="Aileron Regular"/>
              </a:rPr>
              <a:t>y</a:t>
            </a:r>
            <a:r>
              <a:rPr lang="en-US" sz="3600" spc="215">
                <a:solidFill>
                  <a:srgbClr val="737373"/>
                </a:solidFill>
                <a:latin typeface="Aileron Regular"/>
              </a:rPr>
              <a:t> </a:t>
            </a:r>
            <a:r>
              <a:rPr lang="en-US" sz="3600" spc="215">
                <a:solidFill>
                  <a:srgbClr val="737373"/>
                </a:solidFill>
                <a:latin typeface="Aileron Regular"/>
              </a:rPr>
              <a:t>a</a:t>
            </a:r>
            <a:r>
              <a:rPr lang="en-US" sz="3600" spc="215">
                <a:solidFill>
                  <a:srgbClr val="737373"/>
                </a:solidFill>
                <a:latin typeface="Aileron Regular"/>
              </a:rPr>
              <a:t>r</a:t>
            </a:r>
            <a:r>
              <a:rPr lang="en-US" sz="3600" spc="215">
                <a:solidFill>
                  <a:srgbClr val="737373"/>
                </a:solidFill>
                <a:latin typeface="Aileron Regular"/>
              </a:rPr>
              <a:t>gu</a:t>
            </a:r>
            <a:r>
              <a:rPr lang="en-US" sz="3600" spc="215">
                <a:solidFill>
                  <a:srgbClr val="737373"/>
                </a:solidFill>
                <a:latin typeface="Aileron Regular"/>
              </a:rPr>
              <a:t>e that dis</a:t>
            </a:r>
            <a:r>
              <a:rPr lang="en-US" sz="3600" spc="215">
                <a:solidFill>
                  <a:srgbClr val="737373"/>
                </a:solidFill>
                <a:latin typeface="Aileron Regular"/>
              </a:rPr>
              <a:t>tinct</a:t>
            </a:r>
            <a:r>
              <a:rPr lang="en-US" sz="3600" spc="215">
                <a:solidFill>
                  <a:srgbClr val="737373"/>
                </a:solidFill>
                <a:latin typeface="Aileron Regular"/>
              </a:rPr>
              <a:t> </a:t>
            </a:r>
            <a:r>
              <a:rPr lang="en-US" sz="3600" spc="215">
                <a:solidFill>
                  <a:srgbClr val="737373"/>
                </a:solidFill>
                <a:latin typeface="Aileron Regular"/>
              </a:rPr>
              <a:t>b</a:t>
            </a:r>
            <a:r>
              <a:rPr lang="en-US" sz="3600" spc="215">
                <a:solidFill>
                  <a:srgbClr val="737373"/>
                </a:solidFill>
                <a:latin typeface="Aileron Regular"/>
              </a:rPr>
              <a:t>i</a:t>
            </a:r>
            <a:r>
              <a:rPr lang="en-US" sz="3600" spc="215">
                <a:solidFill>
                  <a:srgbClr val="737373"/>
                </a:solidFill>
                <a:latin typeface="Aileron Regular"/>
              </a:rPr>
              <a:t>o</a:t>
            </a:r>
            <a:r>
              <a:rPr lang="en-US" sz="3600" spc="215">
                <a:solidFill>
                  <a:srgbClr val="737373"/>
                </a:solidFill>
                <a:latin typeface="Aileron Regular"/>
              </a:rPr>
              <a:t>logi</a:t>
            </a:r>
            <a:r>
              <a:rPr lang="en-US" sz="3600" spc="215">
                <a:solidFill>
                  <a:srgbClr val="737373"/>
                </a:solidFill>
                <a:latin typeface="Aileron Regular"/>
              </a:rPr>
              <a:t>ca</a:t>
            </a:r>
            <a:r>
              <a:rPr lang="en-US" sz="3600" spc="215">
                <a:solidFill>
                  <a:srgbClr val="737373"/>
                </a:solidFill>
                <a:latin typeface="Aileron Regular"/>
              </a:rPr>
              <a:t>l </a:t>
            </a:r>
            <a:r>
              <a:rPr lang="en-US" sz="3600" spc="215">
                <a:solidFill>
                  <a:srgbClr val="737373"/>
                </a:solidFill>
                <a:latin typeface="Aileron Regular"/>
              </a:rPr>
              <a:t>r</a:t>
            </a:r>
            <a:r>
              <a:rPr lang="en-US" sz="3600" spc="215">
                <a:solidFill>
                  <a:srgbClr val="737373"/>
                </a:solidFill>
                <a:latin typeface="Aileron Regular"/>
              </a:rPr>
              <a:t>aces do</a:t>
            </a:r>
            <a:r>
              <a:rPr lang="en-US" sz="3600" spc="215">
                <a:solidFill>
                  <a:srgbClr val="737373"/>
                </a:solidFill>
                <a:latin typeface="Aileron Regular"/>
              </a:rPr>
              <a:t> n</a:t>
            </a:r>
            <a:r>
              <a:rPr lang="en-US" sz="3600" spc="215">
                <a:solidFill>
                  <a:srgbClr val="737373"/>
                </a:solidFill>
                <a:latin typeface="Aileron Regular"/>
              </a:rPr>
              <a:t>o</a:t>
            </a:r>
            <a:r>
              <a:rPr lang="en-US" sz="3600" spc="215">
                <a:solidFill>
                  <a:srgbClr val="737373"/>
                </a:solidFill>
                <a:latin typeface="Aileron Regular"/>
              </a:rPr>
              <a:t>t exist among humans.</a:t>
            </a:r>
          </a:p>
        </p:txBody>
      </p:sp>
      <p:pic>
        <p:nvPicPr>
          <p:cNvPr name="Picture 3" id="3"/>
          <p:cNvPicPr>
            <a:picLocks noChangeAspect="true"/>
          </p:cNvPicPr>
          <p:nvPr/>
        </p:nvPicPr>
        <p:blipFill>
          <a:blip r:embed="rId2"/>
          <a:srcRect l="30876" t="0" r="28641" b="0"/>
          <a:stretch>
            <a:fillRect/>
          </a:stretch>
        </p:blipFill>
        <p:spPr>
          <a:xfrm flipH="false" flipV="false" rot="0">
            <a:off x="12043476" y="0"/>
            <a:ext cx="6244524" cy="10287000"/>
          </a:xfrm>
          <a:prstGeom prst="rect">
            <a:avLst/>
          </a:prstGeom>
        </p:spPr>
      </p:pic>
      <p:sp>
        <p:nvSpPr>
          <p:cNvPr name="AutoShape 4" id="4"/>
          <p:cNvSpPr/>
          <p:nvPr/>
        </p:nvSpPr>
        <p:spPr>
          <a:xfrm rot="0">
            <a:off x="10652687" y="3974312"/>
            <a:ext cx="2781579" cy="2338376"/>
          </a:xfrm>
          <a:prstGeom prst="rect">
            <a:avLst/>
          </a:prstGeom>
          <a:solidFill>
            <a:srgbClr val="737373"/>
          </a:solidFill>
        </p:spPr>
      </p:sp>
      <p:sp>
        <p:nvSpPr>
          <p:cNvPr name="TextBox 5" id="5"/>
          <p:cNvSpPr txBox="true"/>
          <p:nvPr/>
        </p:nvSpPr>
        <p:spPr>
          <a:xfrm rot="0">
            <a:off x="555079" y="406615"/>
            <a:ext cx="11245579" cy="923925"/>
          </a:xfrm>
          <a:prstGeom prst="rect">
            <a:avLst/>
          </a:prstGeom>
        </p:spPr>
        <p:txBody>
          <a:bodyPr anchor="t" rtlCol="false" tIns="0" lIns="0" bIns="0" rIns="0">
            <a:spAutoFit/>
          </a:bodyPr>
          <a:lstStyle/>
          <a:p>
            <a:pPr>
              <a:lnSpc>
                <a:spcPts val="7200"/>
              </a:lnSpc>
            </a:pPr>
            <a:r>
              <a:rPr lang="en-US" sz="6000" spc="120">
                <a:solidFill>
                  <a:srgbClr val="737373"/>
                </a:solidFill>
                <a:latin typeface="Aileron Heavy"/>
              </a:rPr>
              <a:t>Does race exist?</a:t>
            </a:r>
          </a:p>
        </p:txBody>
      </p:sp>
      <p:sp>
        <p:nvSpPr>
          <p:cNvPr name="TextBox 6" id="6"/>
          <p:cNvSpPr txBox="true"/>
          <p:nvPr/>
        </p:nvSpPr>
        <p:spPr>
          <a:xfrm rot="0">
            <a:off x="11076260" y="4562475"/>
            <a:ext cx="1934433" cy="113347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Did you know?</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5007" t="0" r="28164" b="0"/>
          <a:stretch>
            <a:fillRect/>
          </a:stretch>
        </p:blipFill>
        <p:spPr>
          <a:xfrm flipH="false" flipV="false" rot="0">
            <a:off x="-1985" y="0"/>
            <a:ext cx="7216156" cy="10287000"/>
          </a:xfrm>
          <a:prstGeom prst="rect">
            <a:avLst/>
          </a:prstGeom>
        </p:spPr>
      </p:pic>
      <p:sp>
        <p:nvSpPr>
          <p:cNvPr name="TextBox 3" id="3"/>
          <p:cNvSpPr txBox="true"/>
          <p:nvPr/>
        </p:nvSpPr>
        <p:spPr>
          <a:xfrm rot="0">
            <a:off x="7647072" y="470535"/>
            <a:ext cx="10223316" cy="9336405"/>
          </a:xfrm>
          <a:prstGeom prst="rect">
            <a:avLst/>
          </a:prstGeom>
        </p:spPr>
        <p:txBody>
          <a:bodyPr anchor="t" rtlCol="false" tIns="0" lIns="0" bIns="0" rIns="0">
            <a:spAutoFit/>
          </a:bodyPr>
          <a:lstStyle/>
          <a:p>
            <a:pPr>
              <a:lnSpc>
                <a:spcPts val="4320"/>
              </a:lnSpc>
            </a:pPr>
            <a:r>
              <a:rPr lang="en-US" sz="3600" spc="305">
                <a:solidFill>
                  <a:srgbClr val="737373"/>
                </a:solidFill>
                <a:latin typeface="Aileron Regular"/>
              </a:rPr>
              <a:t>While anthropologists have discredited using racial labels to explain biological variation between human populations, race remains a very real </a:t>
            </a:r>
            <a:r>
              <a:rPr lang="en-US" sz="3600" spc="305">
                <a:solidFill>
                  <a:srgbClr val="737373"/>
                </a:solidFill>
                <a:latin typeface="Aileron Regular Bold"/>
              </a:rPr>
              <a:t>social construct</a:t>
            </a:r>
            <a:r>
              <a:rPr lang="en-US" sz="3600" spc="305">
                <a:solidFill>
                  <a:srgbClr val="737373"/>
                </a:solidFill>
                <a:latin typeface="Aileron Regular"/>
              </a:rPr>
              <a:t>. </a:t>
            </a:r>
          </a:p>
          <a:p>
            <a:pPr>
              <a:lnSpc>
                <a:spcPts val="4320"/>
              </a:lnSpc>
            </a:pPr>
          </a:p>
          <a:p>
            <a:pPr>
              <a:lnSpc>
                <a:spcPts val="4320"/>
              </a:lnSpc>
            </a:pPr>
            <a:r>
              <a:rPr lang="en-US" sz="3600" spc="305">
                <a:solidFill>
                  <a:srgbClr val="737373"/>
                </a:solidFill>
                <a:latin typeface="Aileron Regular"/>
              </a:rPr>
              <a:t>It can be used to justify </a:t>
            </a:r>
            <a:r>
              <a:rPr lang="en-US" sz="3600" spc="305">
                <a:solidFill>
                  <a:srgbClr val="737373"/>
                </a:solidFill>
                <a:latin typeface="Aileron Regular Bold"/>
              </a:rPr>
              <a:t>racism</a:t>
            </a:r>
            <a:r>
              <a:rPr lang="en-US" sz="3600" spc="305">
                <a:solidFill>
                  <a:srgbClr val="737373"/>
                </a:solidFill>
                <a:latin typeface="Aileron Regular"/>
              </a:rPr>
              <a:t>, </a:t>
            </a:r>
            <a:r>
              <a:rPr lang="en-US" sz="3600" spc="305">
                <a:solidFill>
                  <a:srgbClr val="737373"/>
                </a:solidFill>
                <a:latin typeface="Aileron Regular Bold"/>
              </a:rPr>
              <a:t>prejudice</a:t>
            </a:r>
            <a:r>
              <a:rPr lang="en-US" sz="3600" spc="305">
                <a:solidFill>
                  <a:srgbClr val="737373"/>
                </a:solidFill>
                <a:latin typeface="Aileron Regular"/>
              </a:rPr>
              <a:t>, and </a:t>
            </a:r>
            <a:r>
              <a:rPr lang="en-US" sz="3600" spc="305">
                <a:solidFill>
                  <a:srgbClr val="737373"/>
                </a:solidFill>
                <a:latin typeface="Aileron Regular Bold"/>
              </a:rPr>
              <a:t>discrimination</a:t>
            </a:r>
            <a:r>
              <a:rPr lang="en-US" sz="3600" spc="305">
                <a:solidFill>
                  <a:srgbClr val="737373"/>
                </a:solidFill>
                <a:latin typeface="Aileron Regular"/>
              </a:rPr>
              <a:t>, which most certainly exist and fundamentally shape the world in which we live. </a:t>
            </a:r>
          </a:p>
          <a:p>
            <a:pPr>
              <a:lnSpc>
                <a:spcPts val="4320"/>
              </a:lnSpc>
            </a:pPr>
          </a:p>
          <a:p>
            <a:pPr>
              <a:lnSpc>
                <a:spcPts val="4320"/>
              </a:lnSpc>
            </a:pPr>
            <a:r>
              <a:rPr lang="en-US" sz="3600" spc="305">
                <a:solidFill>
                  <a:srgbClr val="737373"/>
                </a:solidFill>
                <a:latin typeface="Aileron Regular"/>
              </a:rPr>
              <a:t>Even detached from an erroneous association with the scientific "facts" of the 19th century, racial stratification is perpetuated by cultural beliefs and practices. These vary from place to place, as do racial definitions that exist around the world today.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4190" t="18579" r="24304" b="0"/>
          <a:stretch>
            <a:fillRect/>
          </a:stretch>
        </p:blipFill>
        <p:spPr>
          <a:xfrm flipH="false" flipV="false" rot="0">
            <a:off x="10422026" y="0"/>
            <a:ext cx="7865974" cy="10287000"/>
          </a:xfrm>
          <a:prstGeom prst="rect">
            <a:avLst/>
          </a:prstGeom>
        </p:spPr>
      </p:pic>
      <p:sp>
        <p:nvSpPr>
          <p:cNvPr name="AutoShape 3" id="3"/>
          <p:cNvSpPr/>
          <p:nvPr/>
        </p:nvSpPr>
        <p:spPr>
          <a:xfrm rot="-10800000">
            <a:off x="0" y="0"/>
            <a:ext cx="10422026" cy="10287000"/>
          </a:xfrm>
          <a:prstGeom prst="rect">
            <a:avLst/>
          </a:prstGeom>
          <a:solidFill>
            <a:srgbClr val="737373"/>
          </a:solidFill>
        </p:spPr>
      </p:sp>
      <p:sp>
        <p:nvSpPr>
          <p:cNvPr name="TextBox 4" id="4"/>
          <p:cNvSpPr txBox="true"/>
          <p:nvPr/>
        </p:nvSpPr>
        <p:spPr>
          <a:xfrm rot="0">
            <a:off x="307062" y="1853288"/>
            <a:ext cx="9807902" cy="353758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According to the American Anthropological Association's statement on race (May 17, 1998):</a:t>
            </a:r>
          </a:p>
          <a:p>
            <a:pPr>
              <a:lnSpc>
                <a:spcPts val="3960"/>
              </a:lnSpc>
            </a:pPr>
          </a:p>
          <a:p>
            <a:pPr>
              <a:lnSpc>
                <a:spcPts val="3960"/>
              </a:lnSpc>
            </a:pPr>
            <a:r>
              <a:rPr lang="en-US" sz="3600" spc="179">
                <a:solidFill>
                  <a:srgbClr val="FFFFFF"/>
                </a:solidFill>
                <a:latin typeface="Aileron Regular"/>
              </a:rPr>
              <a:t>"Physical variations in the human species have no meaning except the social ones that humans put on them". </a:t>
            </a:r>
          </a:p>
        </p:txBody>
      </p:sp>
      <p:sp>
        <p:nvSpPr>
          <p:cNvPr name="TextBox 5" id="5"/>
          <p:cNvSpPr txBox="true"/>
          <p:nvPr/>
        </p:nvSpPr>
        <p:spPr>
          <a:xfrm rot="0">
            <a:off x="307062" y="662940"/>
            <a:ext cx="7356404" cy="731520"/>
          </a:xfrm>
          <a:prstGeom prst="rect">
            <a:avLst/>
          </a:prstGeom>
        </p:spPr>
        <p:txBody>
          <a:bodyPr anchor="t" rtlCol="false" tIns="0" lIns="0" bIns="0" rIns="0">
            <a:spAutoFit/>
          </a:bodyPr>
          <a:lstStyle/>
          <a:p>
            <a:pPr>
              <a:lnSpc>
                <a:spcPts val="5759"/>
              </a:lnSpc>
            </a:pPr>
            <a:r>
              <a:rPr lang="en-US" sz="4800" spc="192">
                <a:solidFill>
                  <a:srgbClr val="FFFFFF"/>
                </a:solidFill>
                <a:latin typeface="Aileron Regular Bold"/>
              </a:rPr>
              <a:t>AAA Statement on Race</a:t>
            </a:r>
          </a:p>
        </p:txBody>
      </p:sp>
      <p:sp>
        <p:nvSpPr>
          <p:cNvPr name="TextBox 6" id="6"/>
          <p:cNvSpPr txBox="true"/>
          <p:nvPr/>
        </p:nvSpPr>
        <p:spPr>
          <a:xfrm rot="0">
            <a:off x="307062" y="5900019"/>
            <a:ext cx="9807902" cy="253174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Race "as an ideology about human differences … became a strategy for dividing, ranking, and controlling … and to justify social, economic, and political inequalities". </a:t>
            </a:r>
          </a:p>
        </p:txBody>
      </p:sp>
      <p:sp>
        <p:nvSpPr>
          <p:cNvPr name="TextBox 7" id="7"/>
          <p:cNvSpPr txBox="true"/>
          <p:nvPr/>
        </p:nvSpPr>
        <p:spPr>
          <a:xfrm rot="0">
            <a:off x="307062" y="9277350"/>
            <a:ext cx="9807902" cy="681990"/>
          </a:xfrm>
          <a:prstGeom prst="rect">
            <a:avLst/>
          </a:prstGeom>
        </p:spPr>
        <p:txBody>
          <a:bodyPr anchor="t" rtlCol="false" tIns="0" lIns="0" bIns="0" rIns="0">
            <a:spAutoFit/>
          </a:bodyPr>
          <a:lstStyle/>
          <a:p>
            <a:pPr>
              <a:lnSpc>
                <a:spcPts val="2640"/>
              </a:lnSpc>
            </a:pPr>
            <a:r>
              <a:rPr lang="en-US" sz="2400" spc="120">
                <a:solidFill>
                  <a:srgbClr val="FFFFFF"/>
                </a:solidFill>
                <a:latin typeface="Aileron Regular"/>
              </a:rPr>
              <a:t>Source: https://www.americananthro.org/ConnectWithAAA/Content.aspx?ItemNumber=2583</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3847" t="0" r="37478"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737373"/>
          </a:solidFill>
        </p:spPr>
      </p:sp>
      <p:sp>
        <p:nvSpPr>
          <p:cNvPr name="TextBox 4" id="4"/>
          <p:cNvSpPr txBox="true"/>
          <p:nvPr/>
        </p:nvSpPr>
        <p:spPr>
          <a:xfrm rot="0">
            <a:off x="8173036" y="1102995"/>
            <a:ext cx="9807902" cy="404050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"How people have been accepted and treated within the context of a given society or culture has a direct impact on how they perform in that society. The "racial" worldview was invented to assign some groups to perpetual low status, while others were permitted access to privilege, power, and wealth."</a:t>
            </a:r>
          </a:p>
        </p:txBody>
      </p:sp>
      <p:sp>
        <p:nvSpPr>
          <p:cNvPr name="TextBox 5" id="5"/>
          <p:cNvSpPr txBox="true"/>
          <p:nvPr/>
        </p:nvSpPr>
        <p:spPr>
          <a:xfrm rot="0">
            <a:off x="8173036" y="5720715"/>
            <a:ext cx="9807902" cy="3537585"/>
          </a:xfrm>
          <a:prstGeom prst="rect">
            <a:avLst/>
          </a:prstGeom>
        </p:spPr>
        <p:txBody>
          <a:bodyPr anchor="t" rtlCol="false" tIns="0" lIns="0" bIns="0" rIns="0">
            <a:spAutoFit/>
          </a:bodyPr>
          <a:lstStyle/>
          <a:p>
            <a:pPr>
              <a:lnSpc>
                <a:spcPts val="3960"/>
              </a:lnSpc>
            </a:pPr>
            <a:r>
              <a:rPr lang="en-US" sz="3600" spc="179">
                <a:solidFill>
                  <a:srgbClr val="FFFFFF"/>
                </a:solidFill>
                <a:latin typeface="Aileron Regular"/>
              </a:rPr>
              <a:t>The AAA concludes that "present-day inequalities between so-called 'racial' groups are </a:t>
            </a:r>
            <a:r>
              <a:rPr lang="en-US" sz="3600" spc="179">
                <a:solidFill>
                  <a:srgbClr val="FFFFFF"/>
                </a:solidFill>
                <a:latin typeface="Aileron Regular Bold"/>
              </a:rPr>
              <a:t>not consequences of their biological inheritance </a:t>
            </a:r>
            <a:r>
              <a:rPr lang="en-US" sz="3600" spc="179">
                <a:solidFill>
                  <a:srgbClr val="FFFFFF"/>
                </a:solidFill>
                <a:latin typeface="Aileron Regular"/>
              </a:rPr>
              <a:t>but products of historical and contemporary social, economic, educational, and political circumstances."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8925" r="0" b="2056"/>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737373"/>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3"/>
                </a:lnSpc>
              </a:pPr>
              <a:r>
                <a:rPr lang="en-US" sz="5600" spc="100">
                  <a:solidFill>
                    <a:srgbClr val="FFFFFF"/>
                  </a:solidFill>
                  <a:latin typeface="Aileron Regular Bold"/>
                </a:rPr>
                <a:t>RACE, CLASS &amp; INEQUALITY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0361" t="0" r="16465" b="0"/>
          <a:stretch>
            <a:fillRect/>
          </a:stretch>
        </p:blipFill>
        <p:spPr>
          <a:xfrm flipH="false" flipV="false" rot="0">
            <a:off x="10077902" y="0"/>
            <a:ext cx="8210098" cy="10287000"/>
          </a:xfrm>
          <a:prstGeom prst="rect">
            <a:avLst/>
          </a:prstGeom>
        </p:spPr>
      </p:pic>
      <p:sp>
        <p:nvSpPr>
          <p:cNvPr name="AutoShape 3" id="3"/>
          <p:cNvSpPr/>
          <p:nvPr/>
        </p:nvSpPr>
        <p:spPr>
          <a:xfrm rot="-10800000">
            <a:off x="0" y="0"/>
            <a:ext cx="10077902" cy="10287000"/>
          </a:xfrm>
          <a:prstGeom prst="rect">
            <a:avLst/>
          </a:prstGeom>
          <a:solidFill>
            <a:srgbClr val="737373"/>
          </a:solidFill>
        </p:spPr>
      </p:sp>
      <p:sp>
        <p:nvSpPr>
          <p:cNvPr name="TextBox 4" id="4"/>
          <p:cNvSpPr txBox="true"/>
          <p:nvPr/>
        </p:nvSpPr>
        <p:spPr>
          <a:xfrm rot="0">
            <a:off x="350148" y="470535"/>
            <a:ext cx="9377606" cy="9336405"/>
          </a:xfrm>
          <a:prstGeom prst="rect">
            <a:avLst/>
          </a:prstGeom>
        </p:spPr>
        <p:txBody>
          <a:bodyPr anchor="t" rtlCol="false" tIns="0" lIns="0" bIns="0" rIns="0">
            <a:spAutoFit/>
          </a:bodyPr>
          <a:lstStyle/>
          <a:p>
            <a:pPr>
              <a:lnSpc>
                <a:spcPts val="4320"/>
              </a:lnSpc>
            </a:pPr>
            <a:r>
              <a:rPr lang="en-US" sz="3600" spc="179">
                <a:solidFill>
                  <a:srgbClr val="FFFFFF"/>
                </a:solidFill>
                <a:latin typeface="Aileron Regular"/>
              </a:rPr>
              <a:t>In societies such as the United States, racial inequities are systemic and pervasive. They impact all areas of life, as highlighted by ongoing protest movements. </a:t>
            </a:r>
          </a:p>
          <a:p>
            <a:pPr>
              <a:lnSpc>
                <a:spcPts val="4320"/>
              </a:lnSpc>
            </a:pPr>
          </a:p>
          <a:p>
            <a:pPr>
              <a:lnSpc>
                <a:spcPts val="4320"/>
              </a:lnSpc>
            </a:pPr>
            <a:r>
              <a:rPr lang="en-US" sz="3600" spc="179">
                <a:solidFill>
                  <a:srgbClr val="FFFFFF"/>
                </a:solidFill>
                <a:latin typeface="Aileron Regular"/>
              </a:rPr>
              <a:t>For example, Black Lives Matter seeks to confront and acknowledge the social, economic and political impacts of white supremacy, and to end police brutality and racially motivated violence against Black people. That this movement has galvanized peoples around the world in the fight against systemic racism speaks to how ideas about race, class, and social inequality intersect well beyond the United States.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DAFhByNUm2A</dc:identifier>
  <dcterms:modified xsi:type="dcterms:W3CDTF">2011-08-01T06:04:30Z</dcterms:modified>
  <cp:revision>1</cp:revision>
  <dc:title>eHRAF Workbook - Race &amp; Class v2</dc:title>
</cp:coreProperties>
</file>