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ileron Heavy" charset="1" panose="00000A00000000000000"/>
      <p:regular r:id="rId14"/>
    </p:embeddedFont>
    <p:embeddedFont>
      <p:font typeface="Aileron Heavy Bold" charset="1" panose="00000A00000000000000"/>
      <p:regular r:id="rId15"/>
    </p:embeddedFont>
    <p:embeddedFont>
      <p:font typeface="Aileron Heavy Italics" charset="1" panose="00000A00000000000000"/>
      <p:regular r:id="rId16"/>
    </p:embeddedFont>
    <p:embeddedFont>
      <p:font typeface="Aileron Heavy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hraf.yale.edu"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803" t="0" r="29652" b="0"/>
          <a:stretch>
            <a:fillRect/>
          </a:stretch>
        </p:blipFill>
        <p:spPr>
          <a:xfrm flipH="false" flipV="false" rot="0">
            <a:off x="0" y="0"/>
            <a:ext cx="8636070" cy="10287000"/>
          </a:xfrm>
          <a:prstGeom prst="rect">
            <a:avLst/>
          </a:prstGeom>
        </p:spPr>
      </p:pic>
      <p:pic>
        <p:nvPicPr>
          <p:cNvPr name="Picture 3" id="3"/>
          <p:cNvPicPr>
            <a:picLocks noChangeAspect="true"/>
          </p:cNvPicPr>
          <p:nvPr/>
        </p:nvPicPr>
        <p:blipFill>
          <a:blip r:embed="rId3">
            <a:alphaModFix amt="4000"/>
          </a:blip>
          <a:srcRect l="0" t="0" r="0" b="0"/>
          <a:stretch>
            <a:fillRect/>
          </a:stretch>
        </p:blipFill>
        <p:spPr>
          <a:xfrm flipH="false" flipV="false" rot="0">
            <a:off x="9815825" y="1389107"/>
            <a:ext cx="7217821" cy="7508786"/>
          </a:xfrm>
          <a:prstGeom prst="rect">
            <a:avLst/>
          </a:prstGeom>
        </p:spPr>
      </p:pic>
      <p:grpSp>
        <p:nvGrpSpPr>
          <p:cNvPr name="Group 4" id="4"/>
          <p:cNvGrpSpPr/>
          <p:nvPr/>
        </p:nvGrpSpPr>
        <p:grpSpPr>
          <a:xfrm rot="0">
            <a:off x="0" y="1028700"/>
            <a:ext cx="7142940" cy="843619"/>
            <a:chOff x="0" y="0"/>
            <a:chExt cx="9523921" cy="1124825"/>
          </a:xfrm>
        </p:grpSpPr>
        <p:sp>
          <p:nvSpPr>
            <p:cNvPr name="AutoShape 5" id="5"/>
            <p:cNvSpPr/>
            <p:nvPr/>
          </p:nvSpPr>
          <p:spPr>
            <a:xfrm rot="0">
              <a:off x="0" y="0"/>
              <a:ext cx="9523921" cy="1124825"/>
            </a:xfrm>
            <a:prstGeom prst="rect">
              <a:avLst/>
            </a:prstGeom>
            <a:solidFill>
              <a:srgbClr val="758E9C"/>
            </a:solidFill>
          </p:spPr>
        </p:sp>
        <p:sp>
          <p:nvSpPr>
            <p:cNvPr name="TextBox 6" id="6"/>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7" id="7"/>
          <p:cNvSpPr txBox="true"/>
          <p:nvPr/>
        </p:nvSpPr>
        <p:spPr>
          <a:xfrm rot="0">
            <a:off x="8791935" y="3533775"/>
            <a:ext cx="9265601" cy="3133725"/>
          </a:xfrm>
          <a:prstGeom prst="rect">
            <a:avLst/>
          </a:prstGeom>
        </p:spPr>
        <p:txBody>
          <a:bodyPr anchor="t" rtlCol="false" tIns="0" lIns="0" bIns="0" rIns="0">
            <a:spAutoFit/>
          </a:bodyPr>
          <a:lstStyle/>
          <a:p>
            <a:pPr algn="ctr">
              <a:lnSpc>
                <a:spcPts val="12480"/>
              </a:lnSpc>
            </a:pPr>
            <a:r>
              <a:rPr lang="en-US" sz="9600">
                <a:solidFill>
                  <a:srgbClr val="758E9C"/>
                </a:solidFill>
                <a:latin typeface="Aileron Heavy Bold"/>
              </a:rPr>
              <a:t>Religion: </a:t>
            </a:r>
          </a:p>
          <a:p>
            <a:pPr algn="ctr">
              <a:lnSpc>
                <a:spcPts val="12480"/>
              </a:lnSpc>
            </a:pPr>
            <a:r>
              <a:rPr lang="en-US" sz="9600">
                <a:solidFill>
                  <a:srgbClr val="758E9C"/>
                </a:solidFill>
                <a:latin typeface="Aileron Heavy Bold"/>
              </a:rPr>
              <a:t>The Afterlife</a:t>
            </a:r>
          </a:p>
        </p:txBody>
      </p:sp>
      <p:sp>
        <p:nvSpPr>
          <p:cNvPr name="TextBox 8" id="8"/>
          <p:cNvSpPr txBox="true"/>
          <p:nvPr/>
        </p:nvSpPr>
        <p:spPr>
          <a:xfrm rot="0">
            <a:off x="8791935" y="7459914"/>
            <a:ext cx="9265601" cy="624840"/>
          </a:xfrm>
          <a:prstGeom prst="rect">
            <a:avLst/>
          </a:prstGeom>
        </p:spPr>
        <p:txBody>
          <a:bodyPr anchor="t" rtlCol="false" tIns="0" lIns="0" bIns="0" rIns="0">
            <a:spAutoFit/>
          </a:bodyPr>
          <a:lstStyle/>
          <a:p>
            <a:pPr algn="ctr">
              <a:lnSpc>
                <a:spcPts val="5040"/>
              </a:lnSpc>
            </a:pPr>
            <a:r>
              <a:rPr lang="en-US" sz="3600" spc="215">
                <a:solidFill>
                  <a:srgbClr val="758E9C"/>
                </a:solidFill>
                <a:latin typeface="Aileron Regular"/>
              </a:rPr>
              <a:t>in eHRAF World Cultures</a:t>
            </a:r>
          </a:p>
        </p:txBody>
      </p:sp>
      <p:sp>
        <p:nvSpPr>
          <p:cNvPr name="TextBox 9" id="9"/>
          <p:cNvSpPr txBox="true"/>
          <p:nvPr/>
        </p:nvSpPr>
        <p:spPr>
          <a:xfrm rot="0">
            <a:off x="11443163" y="9678035"/>
            <a:ext cx="6614374" cy="623570"/>
          </a:xfrm>
          <a:prstGeom prst="rect">
            <a:avLst/>
          </a:prstGeom>
        </p:spPr>
        <p:txBody>
          <a:bodyPr anchor="t" rtlCol="false" tIns="0" lIns="0" bIns="0" rIns="0">
            <a:spAutoFit/>
          </a:bodyPr>
          <a:lstStyle/>
          <a:p>
            <a:pPr algn="r">
              <a:lnSpc>
                <a:spcPts val="2420"/>
              </a:lnSpc>
            </a:pPr>
            <a:r>
              <a:rPr lang="en-US" sz="2200" spc="153">
                <a:solidFill>
                  <a:srgbClr val="000000"/>
                </a:solidFill>
                <a:latin typeface="Aileron Regular"/>
              </a:rPr>
              <a:t>Human Relations Area Files</a:t>
            </a:r>
          </a:p>
          <a:p>
            <a:pPr algn="r">
              <a:lnSpc>
                <a:spcPts val="2420"/>
              </a:lnSpc>
            </a:pPr>
            <a:r>
              <a:rPr lang="en-US" sz="2200" spc="153">
                <a:solidFill>
                  <a:srgbClr val="000000"/>
                </a:solidFill>
                <a:latin typeface="Aileron Regular"/>
              </a:rPr>
              <a:t> at Yale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92288" y="9525"/>
            <a:ext cx="3995712" cy="1037896"/>
            <a:chOff x="0" y="0"/>
            <a:chExt cx="5327616" cy="1383862"/>
          </a:xfrm>
        </p:grpSpPr>
        <p:sp>
          <p:nvSpPr>
            <p:cNvPr name="AutoShape 3" id="3"/>
            <p:cNvSpPr/>
            <p:nvPr/>
          </p:nvSpPr>
          <p:spPr>
            <a:xfrm rot="0">
              <a:off x="0" y="0"/>
              <a:ext cx="5327616" cy="1383862"/>
            </a:xfrm>
            <a:prstGeom prst="rect">
              <a:avLst/>
            </a:prstGeom>
            <a:solidFill>
              <a:srgbClr val="758E9C"/>
            </a:solidFill>
          </p:spPr>
        </p:sp>
        <p:sp>
          <p:nvSpPr>
            <p:cNvPr name="TextBox 4" id="4"/>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sp>
        <p:nvSpPr>
          <p:cNvPr name="TextBox 5" id="5"/>
          <p:cNvSpPr txBox="true"/>
          <p:nvPr/>
        </p:nvSpPr>
        <p:spPr>
          <a:xfrm rot="0">
            <a:off x="1232198" y="2532907"/>
            <a:ext cx="17648215" cy="506730"/>
          </a:xfrm>
          <a:prstGeom prst="rect">
            <a:avLst/>
          </a:prstGeom>
        </p:spPr>
        <p:txBody>
          <a:bodyPr anchor="t" rtlCol="false" tIns="0" lIns="0" bIns="0" rIns="0">
            <a:spAutoFit/>
          </a:bodyPr>
          <a:lstStyle/>
          <a:p>
            <a:pPr>
              <a:lnSpc>
                <a:spcPts val="4000"/>
              </a:lnSpc>
            </a:pPr>
            <a:r>
              <a:rPr lang="en-US" sz="3200" spc="83">
                <a:solidFill>
                  <a:srgbClr val="758E9C"/>
                </a:solidFill>
                <a:latin typeface="Aileron Regular"/>
              </a:rPr>
              <a:t>For example:</a:t>
            </a:r>
          </a:p>
        </p:txBody>
      </p:sp>
      <p:sp>
        <p:nvSpPr>
          <p:cNvPr name="TextBox 6" id="6"/>
          <p:cNvSpPr txBox="true"/>
          <p:nvPr/>
        </p:nvSpPr>
        <p:spPr>
          <a:xfrm rot="0">
            <a:off x="1232198" y="1354563"/>
            <a:ext cx="15092163" cy="906145"/>
          </a:xfrm>
          <a:prstGeom prst="rect">
            <a:avLst/>
          </a:prstGeom>
        </p:spPr>
        <p:txBody>
          <a:bodyPr anchor="t" rtlCol="false" tIns="0" lIns="0" bIns="0" rIns="0">
            <a:spAutoFit/>
          </a:bodyPr>
          <a:lstStyle/>
          <a:p>
            <a:pPr>
              <a:lnSpc>
                <a:spcPts val="3520"/>
              </a:lnSpc>
            </a:pPr>
            <a:r>
              <a:rPr lang="en-US" sz="3200">
                <a:solidFill>
                  <a:srgbClr val="758E9C"/>
                </a:solidFill>
                <a:latin typeface="Aileron Heavy"/>
              </a:rPr>
              <a:t>First, follow the permalinks provided in the activities below to get to the relevant documents.</a:t>
            </a:r>
          </a:p>
        </p:txBody>
      </p:sp>
      <p:sp>
        <p:nvSpPr>
          <p:cNvPr name="TextBox 7" id="7"/>
          <p:cNvSpPr txBox="true"/>
          <p:nvPr/>
        </p:nvSpPr>
        <p:spPr>
          <a:xfrm rot="0">
            <a:off x="3066023" y="3345769"/>
            <a:ext cx="12155954" cy="411543"/>
          </a:xfrm>
          <a:prstGeom prst="rect">
            <a:avLst/>
          </a:prstGeom>
        </p:spPr>
        <p:txBody>
          <a:bodyPr anchor="t" rtlCol="false" tIns="0" lIns="0" bIns="0" rIns="0">
            <a:spAutoFit/>
          </a:bodyPr>
          <a:lstStyle/>
          <a:p>
            <a:pPr>
              <a:lnSpc>
                <a:spcPts val="3072"/>
              </a:lnSpc>
            </a:pPr>
            <a:r>
              <a:rPr lang="en-US" sz="3200" u="sng">
                <a:solidFill>
                  <a:srgbClr val="758E9C"/>
                </a:solidFill>
                <a:latin typeface="Aileron Heavy"/>
              </a:rPr>
              <a:t>https://ehrafworldcultures.yale.edu/document?id=fo04-003</a:t>
            </a:r>
          </a:p>
        </p:txBody>
      </p:sp>
      <p:sp>
        <p:nvSpPr>
          <p:cNvPr name="TextBox 8" id="8"/>
          <p:cNvSpPr txBox="true"/>
          <p:nvPr/>
        </p:nvSpPr>
        <p:spPr>
          <a:xfrm rot="0">
            <a:off x="1232198" y="4187224"/>
            <a:ext cx="17648215" cy="411543"/>
          </a:xfrm>
          <a:prstGeom prst="rect">
            <a:avLst/>
          </a:prstGeom>
        </p:spPr>
        <p:txBody>
          <a:bodyPr anchor="t" rtlCol="false" tIns="0" lIns="0" bIns="0" rIns="0">
            <a:spAutoFit/>
          </a:bodyPr>
          <a:lstStyle/>
          <a:p>
            <a:pPr>
              <a:lnSpc>
                <a:spcPts val="3072"/>
              </a:lnSpc>
            </a:pPr>
            <a:r>
              <a:rPr lang="en-US" sz="3200">
                <a:solidFill>
                  <a:srgbClr val="758E9C"/>
                </a:solidFill>
                <a:latin typeface="Aileron Heavy"/>
              </a:rPr>
              <a:t>Then, use the Page List dropdown menu to navigate to the required page(s). </a:t>
            </a:r>
          </a:p>
        </p:txBody>
      </p:sp>
      <p:sp>
        <p:nvSpPr>
          <p:cNvPr name="TextBox 9" id="9"/>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758E9C"/>
                </a:solidFill>
                <a:latin typeface="Aileron Heavy"/>
              </a:rPr>
              <a:t>To read documents or pages in eHRAF:</a:t>
            </a:r>
          </a:p>
        </p:txBody>
      </p:sp>
      <p:sp>
        <p:nvSpPr>
          <p:cNvPr name="TextBox 10" id="10"/>
          <p:cNvSpPr txBox="true"/>
          <p:nvPr/>
        </p:nvSpPr>
        <p:spPr>
          <a:xfrm rot="0">
            <a:off x="2355312" y="3345769"/>
            <a:ext cx="550108" cy="411543"/>
          </a:xfrm>
          <a:prstGeom prst="rect">
            <a:avLst/>
          </a:prstGeom>
        </p:spPr>
        <p:txBody>
          <a:bodyPr anchor="t" rtlCol="false" tIns="0" lIns="0" bIns="0" rIns="0">
            <a:spAutoFit/>
          </a:bodyPr>
          <a:lstStyle/>
          <a:p>
            <a:pPr>
              <a:lnSpc>
                <a:spcPts val="3072"/>
              </a:lnSpc>
            </a:pPr>
            <a:r>
              <a:rPr lang="en-US" sz="3200">
                <a:solidFill>
                  <a:srgbClr val="5D0E5D"/>
                </a:solidFill>
                <a:ea typeface="Aileron Heavy"/>
              </a:rPr>
              <a:t>🌐</a:t>
            </a:r>
          </a:p>
        </p:txBody>
      </p:sp>
      <p:pic>
        <p:nvPicPr>
          <p:cNvPr name="Picture 11" id="11"/>
          <p:cNvPicPr>
            <a:picLocks noChangeAspect="true"/>
          </p:cNvPicPr>
          <p:nvPr/>
        </p:nvPicPr>
        <p:blipFill>
          <a:blip r:embed="rId2"/>
          <a:srcRect l="0" t="0" r="0" b="24508"/>
          <a:stretch>
            <a:fillRect/>
          </a:stretch>
        </p:blipFill>
        <p:spPr>
          <a:xfrm flipH="false" flipV="false" rot="0">
            <a:off x="0" y="4974727"/>
            <a:ext cx="18288000" cy="8842417"/>
          </a:xfrm>
          <a:prstGeom prst="rect">
            <a:avLst/>
          </a:prstGeom>
        </p:spPr>
      </p:pic>
      <p:grpSp>
        <p:nvGrpSpPr>
          <p:cNvPr name="Group 12" id="12"/>
          <p:cNvGrpSpPr/>
          <p:nvPr/>
        </p:nvGrpSpPr>
        <p:grpSpPr>
          <a:xfrm rot="-7040951">
            <a:off x="16143041" y="7201730"/>
            <a:ext cx="2232517" cy="543326"/>
            <a:chOff x="0" y="0"/>
            <a:chExt cx="2087362" cy="508000"/>
          </a:xfrm>
        </p:grpSpPr>
        <p:sp>
          <p:nvSpPr>
            <p:cNvPr name="Freeform 13" id="13"/>
            <p:cNvSpPr/>
            <p:nvPr/>
          </p:nvSpPr>
          <p:spPr>
            <a:xfrm flipH="false" flipV="false">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14" id="14"/>
            <p:cNvSpPr/>
            <p:nvPr/>
          </p:nvSpPr>
          <p:spPr>
            <a:xfrm flipH="false" flipV="false">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92288" y="0"/>
            <a:ext cx="3995712" cy="1037896"/>
            <a:chOff x="0" y="0"/>
            <a:chExt cx="5327616" cy="1383862"/>
          </a:xfrm>
        </p:grpSpPr>
        <p:sp>
          <p:nvSpPr>
            <p:cNvPr name="AutoShape 3" id="3"/>
            <p:cNvSpPr/>
            <p:nvPr/>
          </p:nvSpPr>
          <p:spPr>
            <a:xfrm rot="0">
              <a:off x="0" y="0"/>
              <a:ext cx="5327616" cy="1383862"/>
            </a:xfrm>
            <a:prstGeom prst="rect">
              <a:avLst/>
            </a:prstGeom>
            <a:solidFill>
              <a:srgbClr val="758E9C"/>
            </a:solidFill>
          </p:spPr>
        </p:sp>
        <p:sp>
          <p:nvSpPr>
            <p:cNvPr name="TextBox 4" id="4"/>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sp>
        <p:nvSpPr>
          <p:cNvPr name="TextBox 5" id="5"/>
          <p:cNvSpPr txBox="true"/>
          <p:nvPr/>
        </p:nvSpPr>
        <p:spPr>
          <a:xfrm rot="0">
            <a:off x="1232198" y="1131043"/>
            <a:ext cx="15092163" cy="1353185"/>
          </a:xfrm>
          <a:prstGeom prst="rect">
            <a:avLst/>
          </a:prstGeom>
        </p:spPr>
        <p:txBody>
          <a:bodyPr anchor="t" rtlCol="false" tIns="0" lIns="0" bIns="0" rIns="0">
            <a:spAutoFit/>
          </a:bodyPr>
          <a:lstStyle/>
          <a:p>
            <a:pPr>
              <a:lnSpc>
                <a:spcPts val="3520"/>
              </a:lnSpc>
            </a:pPr>
            <a:r>
              <a:rPr lang="en-US" sz="3200">
                <a:solidFill>
                  <a:srgbClr val="758E9C"/>
                </a:solidFill>
                <a:latin typeface="Aileron Regular"/>
              </a:rPr>
              <a:t>Follow these steps if you are having trouble with permalinks from off campus while using a proxy or VPN service, or if you have been provided with a HRAF-issued username and password.</a:t>
            </a:r>
          </a:p>
        </p:txBody>
      </p:sp>
      <p:sp>
        <p:nvSpPr>
          <p:cNvPr name="TextBox 6" id="6"/>
          <p:cNvSpPr txBox="true"/>
          <p:nvPr/>
        </p:nvSpPr>
        <p:spPr>
          <a:xfrm rot="0">
            <a:off x="1232198" y="4111341"/>
            <a:ext cx="15881169" cy="406146"/>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758E9C"/>
                </a:solidFill>
                <a:latin typeface="Aileron Heavy"/>
              </a:rPr>
              <a:t>Enter the author's name or document title into Search Document List box.</a:t>
            </a:r>
          </a:p>
        </p:txBody>
      </p:sp>
      <p:sp>
        <p:nvSpPr>
          <p:cNvPr name="TextBox 7" id="7"/>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758E9C"/>
                </a:solidFill>
                <a:latin typeface="Aileron Heavy"/>
              </a:rPr>
              <a:t>Finding documents without permalinks</a:t>
            </a:r>
          </a:p>
        </p:txBody>
      </p:sp>
      <p:sp>
        <p:nvSpPr>
          <p:cNvPr name="TextBox 8" id="8"/>
          <p:cNvSpPr txBox="true"/>
          <p:nvPr/>
        </p:nvSpPr>
        <p:spPr>
          <a:xfrm rot="0">
            <a:off x="1232198" y="2764478"/>
            <a:ext cx="15364529"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758E9C"/>
                </a:solidFill>
                <a:latin typeface="Aileron Heavy"/>
              </a:rPr>
              <a:t>Sign in via your library proxy or VPN, or using the HRAF-issued credentials.</a:t>
            </a:r>
          </a:p>
        </p:txBody>
      </p:sp>
      <p:sp>
        <p:nvSpPr>
          <p:cNvPr name="TextBox 9" id="9"/>
          <p:cNvSpPr txBox="true"/>
          <p:nvPr/>
        </p:nvSpPr>
        <p:spPr>
          <a:xfrm rot="0">
            <a:off x="1232198" y="4780724"/>
            <a:ext cx="15490435" cy="801751"/>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758E9C"/>
                </a:solidFill>
                <a:latin typeface="Aileron Heavy"/>
              </a:rPr>
              <a:t>Click on the required title to access the document, then select the page number from the Page List dropdown menu as shown above.</a:t>
            </a:r>
          </a:p>
        </p:txBody>
      </p:sp>
      <p:sp>
        <p:nvSpPr>
          <p:cNvPr name="TextBox 10" id="10"/>
          <p:cNvSpPr txBox="true"/>
          <p:nvPr/>
        </p:nvSpPr>
        <p:spPr>
          <a:xfrm rot="0">
            <a:off x="1232198" y="3436560"/>
            <a:ext cx="12326597"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758E9C"/>
                </a:solidFill>
                <a:latin typeface="Aileron Heavy"/>
              </a:rPr>
              <a:t>Go to the Browse Documents tab.</a:t>
            </a:r>
          </a:p>
        </p:txBody>
      </p:sp>
      <p:pic>
        <p:nvPicPr>
          <p:cNvPr name="Picture 11" id="11"/>
          <p:cNvPicPr>
            <a:picLocks noChangeAspect="true"/>
          </p:cNvPicPr>
          <p:nvPr/>
        </p:nvPicPr>
        <p:blipFill>
          <a:blip r:embed="rId2"/>
          <a:srcRect l="0" t="0" r="0" b="8955"/>
          <a:stretch>
            <a:fillRect/>
          </a:stretch>
        </p:blipFill>
        <p:spPr>
          <a:xfrm flipH="false" flipV="false" rot="0">
            <a:off x="0" y="5887302"/>
            <a:ext cx="18288000" cy="10664233"/>
          </a:xfrm>
          <a:prstGeom prst="rect">
            <a:avLst/>
          </a:prstGeom>
        </p:spPr>
      </p:pic>
      <p:grpSp>
        <p:nvGrpSpPr>
          <p:cNvPr name="Group 12" id="12"/>
          <p:cNvGrpSpPr/>
          <p:nvPr/>
        </p:nvGrpSpPr>
        <p:grpSpPr>
          <a:xfrm rot="2342102">
            <a:off x="676016" y="8072694"/>
            <a:ext cx="2232517" cy="543326"/>
            <a:chOff x="0" y="0"/>
            <a:chExt cx="2087362" cy="508000"/>
          </a:xfrm>
        </p:grpSpPr>
        <p:sp>
          <p:nvSpPr>
            <p:cNvPr name="Freeform 13" id="13"/>
            <p:cNvSpPr/>
            <p:nvPr/>
          </p:nvSpPr>
          <p:spPr>
            <a:xfrm flipH="false" flipV="false">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14" id="14"/>
            <p:cNvSpPr/>
            <p:nvPr/>
          </p:nvSpPr>
          <p:spPr>
            <a:xfrm flipH="false" flipV="false">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5458"/>
            <a:ext cx="5290317" cy="1037896"/>
            <a:chOff x="0" y="0"/>
            <a:chExt cx="7053756" cy="1383862"/>
          </a:xfrm>
        </p:grpSpPr>
        <p:sp>
          <p:nvSpPr>
            <p:cNvPr name="AutoShape 3" id="3"/>
            <p:cNvSpPr/>
            <p:nvPr/>
          </p:nvSpPr>
          <p:spPr>
            <a:xfrm rot="0">
              <a:off x="0" y="0"/>
              <a:ext cx="7053756" cy="1383862"/>
            </a:xfrm>
            <a:prstGeom prst="rect">
              <a:avLst/>
            </a:prstGeom>
            <a:solidFill>
              <a:srgbClr val="758E9C"/>
            </a:solidFill>
          </p:spPr>
        </p:sp>
        <p:sp>
          <p:nvSpPr>
            <p:cNvPr name="TextBox 4" id="4"/>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THE AFTERLIFE</a:t>
              </a:r>
            </a:p>
          </p:txBody>
        </p:sp>
      </p:grpSp>
      <p:sp>
        <p:nvSpPr>
          <p:cNvPr name="TextBox 5" id="5"/>
          <p:cNvSpPr txBox="true"/>
          <p:nvPr/>
        </p:nvSpPr>
        <p:spPr>
          <a:xfrm rot="0">
            <a:off x="465404" y="556228"/>
            <a:ext cx="7361215" cy="472472"/>
          </a:xfrm>
          <a:prstGeom prst="rect">
            <a:avLst/>
          </a:prstGeom>
        </p:spPr>
        <p:txBody>
          <a:bodyPr anchor="t" rtlCol="false" tIns="0" lIns="0" bIns="0" rIns="0">
            <a:spAutoFit/>
          </a:bodyPr>
          <a:lstStyle/>
          <a:p>
            <a:pPr>
              <a:lnSpc>
                <a:spcPts val="3456"/>
              </a:lnSpc>
            </a:pPr>
            <a:r>
              <a:rPr lang="en-US" sz="3600">
                <a:solidFill>
                  <a:srgbClr val="758E9C"/>
                </a:solidFill>
                <a:latin typeface="Aileron Heavy"/>
              </a:rPr>
              <a:t>Read the following passages:</a:t>
            </a:r>
          </a:p>
        </p:txBody>
      </p:sp>
      <p:grpSp>
        <p:nvGrpSpPr>
          <p:cNvPr name="Group 6" id="6"/>
          <p:cNvGrpSpPr/>
          <p:nvPr/>
        </p:nvGrpSpPr>
        <p:grpSpPr>
          <a:xfrm rot="0">
            <a:off x="754085" y="4622660"/>
            <a:ext cx="16505215" cy="1694246"/>
            <a:chOff x="0" y="0"/>
            <a:chExt cx="22006954" cy="2258995"/>
          </a:xfrm>
        </p:grpSpPr>
        <p:sp>
          <p:nvSpPr>
            <p:cNvPr name="TextBox 7" id="7"/>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Rupert Downe</a:t>
              </a:r>
              <a:r>
                <a:rPr lang="en-US" sz="3000">
                  <a:solidFill>
                    <a:srgbClr val="758E9C"/>
                  </a:solidFill>
                  <a:latin typeface="Aileron Regular"/>
                </a:rPr>
                <a:t>s: </a:t>
              </a:r>
              <a:r>
                <a:rPr lang="en-US" sz="3000">
                  <a:solidFill>
                    <a:srgbClr val="758E9C"/>
                  </a:solidFill>
                  <a:latin typeface="Aileron Regular Italics"/>
                </a:rPr>
                <a:t>Tiv Religion</a:t>
              </a:r>
              <a:r>
                <a:rPr lang="en-US" sz="3000">
                  <a:solidFill>
                    <a:srgbClr val="758E9C"/>
                  </a:solidFill>
                  <a:latin typeface="Aileron Regular"/>
                </a:rPr>
                <a:t> - page 42</a:t>
              </a:r>
            </a:p>
            <a:p>
              <a:pPr>
                <a:lnSpc>
                  <a:spcPts val="4200"/>
                </a:lnSpc>
              </a:pPr>
              <a:r>
                <a:rPr lang="en-US" sz="3000" spc="78">
                  <a:solidFill>
                    <a:srgbClr val="758E9C"/>
                  </a:solidFill>
                  <a:ea typeface="Aileron Regular"/>
                </a:rPr>
                <a:t>🌐 https://ehrafworldcultures.yale.edu/document?id=ff57-035</a:t>
              </a:r>
            </a:p>
          </p:txBody>
        </p:sp>
        <p:sp>
          <p:nvSpPr>
            <p:cNvPr name="TextBox 8" id="8"/>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758E9C"/>
                  </a:solidFill>
                  <a:latin typeface="Aileron Regular Bold"/>
                </a:rPr>
                <a:t>Tiv (FF57)</a:t>
              </a:r>
            </a:p>
          </p:txBody>
        </p:sp>
      </p:grpSp>
      <p:grpSp>
        <p:nvGrpSpPr>
          <p:cNvPr name="Group 9" id="9"/>
          <p:cNvGrpSpPr/>
          <p:nvPr/>
        </p:nvGrpSpPr>
        <p:grpSpPr>
          <a:xfrm rot="0">
            <a:off x="754085" y="2370719"/>
            <a:ext cx="16505215" cy="1663861"/>
            <a:chOff x="0" y="0"/>
            <a:chExt cx="22006954" cy="2218482"/>
          </a:xfrm>
        </p:grpSpPr>
        <p:sp>
          <p:nvSpPr>
            <p:cNvPr name="TextBox 10" id="10"/>
            <p:cNvSpPr txBox="true"/>
            <p:nvPr/>
          </p:nvSpPr>
          <p:spPr>
            <a:xfrm rot="0">
              <a:off x="0" y="831007"/>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D.</a:t>
              </a:r>
              <a:r>
                <a:rPr lang="en-US" sz="3000">
                  <a:solidFill>
                    <a:srgbClr val="758E9C"/>
                  </a:solidFill>
                  <a:latin typeface="Aileron Regular"/>
                </a:rPr>
                <a:t> N. Levine: </a:t>
              </a:r>
              <a:r>
                <a:rPr lang="en-US" sz="3000">
                  <a:solidFill>
                    <a:srgbClr val="758E9C"/>
                  </a:solidFill>
                  <a:latin typeface="Aileron Regular Italics"/>
                </a:rPr>
                <a:t>Wax &amp; gold: Tradition and innovation in Ethiopian culture</a:t>
              </a:r>
              <a:r>
                <a:rPr lang="en-US" sz="3000">
                  <a:solidFill>
                    <a:srgbClr val="758E9C"/>
                  </a:solidFill>
                  <a:latin typeface="Aileron Regular"/>
                </a:rPr>
                <a:t> - pages 65 and 67 </a:t>
              </a:r>
            </a:p>
            <a:p>
              <a:pPr>
                <a:lnSpc>
                  <a:spcPts val="4200"/>
                </a:lnSpc>
              </a:pPr>
              <a:r>
                <a:rPr lang="en-US" sz="3000" spc="78">
                  <a:solidFill>
                    <a:srgbClr val="758E9C"/>
                  </a:solidFill>
                  <a:ea typeface="Aileron Regular"/>
                </a:rPr>
                <a:t>🌐 https://ehrafworldcultures.yale.edu/document?id=mp05-011</a:t>
              </a:r>
            </a:p>
          </p:txBody>
        </p:sp>
        <p:sp>
          <p:nvSpPr>
            <p:cNvPr name="TextBox 11" id="11"/>
            <p:cNvSpPr txBox="true"/>
            <p:nvPr/>
          </p:nvSpPr>
          <p:spPr>
            <a:xfrm rot="0">
              <a:off x="0" y="76200"/>
              <a:ext cx="17028554" cy="574125"/>
            </a:xfrm>
            <a:prstGeom prst="rect">
              <a:avLst/>
            </a:prstGeom>
          </p:spPr>
          <p:txBody>
            <a:bodyPr anchor="t" rtlCol="false" tIns="0" lIns="0" bIns="0" rIns="0">
              <a:spAutoFit/>
            </a:bodyPr>
            <a:lstStyle/>
            <a:p>
              <a:pPr>
                <a:lnSpc>
                  <a:spcPts val="3072"/>
                </a:lnSpc>
              </a:pPr>
              <a:r>
                <a:rPr lang="en-US" sz="3200">
                  <a:solidFill>
                    <a:srgbClr val="758E9C"/>
                  </a:solidFill>
                  <a:latin typeface="Aileron Regular Bold"/>
                </a:rPr>
                <a:t>Amhara (MP05)</a:t>
              </a:r>
            </a:p>
          </p:txBody>
        </p:sp>
      </p:grpSp>
      <p:grpSp>
        <p:nvGrpSpPr>
          <p:cNvPr name="Group 12" id="12"/>
          <p:cNvGrpSpPr/>
          <p:nvPr/>
        </p:nvGrpSpPr>
        <p:grpSpPr>
          <a:xfrm rot="0">
            <a:off x="754085" y="6904986"/>
            <a:ext cx="16505215" cy="1663861"/>
            <a:chOff x="0" y="0"/>
            <a:chExt cx="22006954" cy="2218482"/>
          </a:xfrm>
        </p:grpSpPr>
        <p:sp>
          <p:nvSpPr>
            <p:cNvPr name="TextBox 13" id="13"/>
            <p:cNvSpPr txBox="true"/>
            <p:nvPr/>
          </p:nvSpPr>
          <p:spPr>
            <a:xfrm rot="0">
              <a:off x="0" y="831007"/>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Lor</a:t>
              </a:r>
              <a:r>
                <a:rPr lang="en-US" sz="3000">
                  <a:solidFill>
                    <a:srgbClr val="758E9C"/>
                  </a:solidFill>
                  <a:latin typeface="Aileron Regular"/>
                </a:rPr>
                <a:t>na Marshall: "The !Kung Bushmen of the Kalahari Desert" - page 269</a:t>
              </a:r>
            </a:p>
            <a:p>
              <a:pPr>
                <a:lnSpc>
                  <a:spcPts val="4200"/>
                </a:lnSpc>
              </a:pPr>
              <a:r>
                <a:rPr lang="en-US" sz="3000" spc="78">
                  <a:solidFill>
                    <a:srgbClr val="758E9C"/>
                  </a:solidFill>
                  <a:ea typeface="Aileron Regular"/>
                </a:rPr>
                <a:t>🌐 https://ehrafworldcultures.yale.edu/document?id=fx10-015</a:t>
              </a:r>
            </a:p>
          </p:txBody>
        </p:sp>
        <p:sp>
          <p:nvSpPr>
            <p:cNvPr name="TextBox 14" id="14"/>
            <p:cNvSpPr txBox="true"/>
            <p:nvPr/>
          </p:nvSpPr>
          <p:spPr>
            <a:xfrm rot="0">
              <a:off x="0" y="76200"/>
              <a:ext cx="17028554" cy="574125"/>
            </a:xfrm>
            <a:prstGeom prst="rect">
              <a:avLst/>
            </a:prstGeom>
          </p:spPr>
          <p:txBody>
            <a:bodyPr anchor="t" rtlCol="false" tIns="0" lIns="0" bIns="0" rIns="0">
              <a:spAutoFit/>
            </a:bodyPr>
            <a:lstStyle/>
            <a:p>
              <a:pPr>
                <a:lnSpc>
                  <a:spcPts val="3072"/>
                </a:lnSpc>
              </a:pPr>
              <a:r>
                <a:rPr lang="en-US" sz="3200">
                  <a:solidFill>
                    <a:srgbClr val="758E9C"/>
                  </a:solidFill>
                  <a:latin typeface="Aileron Regular Bold"/>
                </a:rPr>
                <a:t>San (FX10)</a:t>
              </a:r>
            </a:p>
          </p:txBody>
        </p:sp>
      </p:gr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5458"/>
            <a:ext cx="5290317" cy="1037896"/>
            <a:chOff x="0" y="0"/>
            <a:chExt cx="7053756" cy="1383862"/>
          </a:xfrm>
        </p:grpSpPr>
        <p:sp>
          <p:nvSpPr>
            <p:cNvPr name="AutoShape 3" id="3"/>
            <p:cNvSpPr/>
            <p:nvPr/>
          </p:nvSpPr>
          <p:spPr>
            <a:xfrm rot="0">
              <a:off x="0" y="0"/>
              <a:ext cx="7053756" cy="1383862"/>
            </a:xfrm>
            <a:prstGeom prst="rect">
              <a:avLst/>
            </a:prstGeom>
            <a:solidFill>
              <a:srgbClr val="758E9C"/>
            </a:solidFill>
          </p:spPr>
        </p:sp>
        <p:sp>
          <p:nvSpPr>
            <p:cNvPr name="TextBox 4" id="4"/>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THE AFTERLIFE</a:t>
              </a:r>
            </a:p>
          </p:txBody>
        </p:sp>
      </p:grpSp>
      <p:sp>
        <p:nvSpPr>
          <p:cNvPr name="TextBox 5" id="5"/>
          <p:cNvSpPr txBox="true"/>
          <p:nvPr/>
        </p:nvSpPr>
        <p:spPr>
          <a:xfrm rot="0">
            <a:off x="465404" y="556228"/>
            <a:ext cx="7361215" cy="472472"/>
          </a:xfrm>
          <a:prstGeom prst="rect">
            <a:avLst/>
          </a:prstGeom>
        </p:spPr>
        <p:txBody>
          <a:bodyPr anchor="t" rtlCol="false" tIns="0" lIns="0" bIns="0" rIns="0">
            <a:spAutoFit/>
          </a:bodyPr>
          <a:lstStyle/>
          <a:p>
            <a:pPr>
              <a:lnSpc>
                <a:spcPts val="3456"/>
              </a:lnSpc>
            </a:pPr>
            <a:r>
              <a:rPr lang="en-US" sz="3600">
                <a:solidFill>
                  <a:srgbClr val="758E9C"/>
                </a:solidFill>
                <a:latin typeface="Aileron Heavy"/>
              </a:rPr>
              <a:t>Read the following passages:</a:t>
            </a:r>
          </a:p>
        </p:txBody>
      </p:sp>
      <p:grpSp>
        <p:nvGrpSpPr>
          <p:cNvPr name="Group 6" id="6"/>
          <p:cNvGrpSpPr/>
          <p:nvPr/>
        </p:nvGrpSpPr>
        <p:grpSpPr>
          <a:xfrm rot="0">
            <a:off x="754085" y="4622660"/>
            <a:ext cx="16505215" cy="1694246"/>
            <a:chOff x="0" y="0"/>
            <a:chExt cx="22006954" cy="2258995"/>
          </a:xfrm>
        </p:grpSpPr>
        <p:sp>
          <p:nvSpPr>
            <p:cNvPr name="TextBox 7" id="7"/>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Marine Carrin-Bouez</a:t>
              </a:r>
              <a:r>
                <a:rPr lang="en-US" sz="3000">
                  <a:solidFill>
                    <a:srgbClr val="758E9C"/>
                  </a:solidFill>
                  <a:latin typeface="Aileron Regular"/>
                </a:rPr>
                <a:t>: "Culture Summary: Santal" – page 10</a:t>
              </a:r>
            </a:p>
            <a:p>
              <a:pPr>
                <a:lnSpc>
                  <a:spcPts val="4200"/>
                </a:lnSpc>
              </a:pPr>
              <a:r>
                <a:rPr lang="en-US" sz="3000" spc="78">
                  <a:solidFill>
                    <a:srgbClr val="758E9C"/>
                  </a:solidFill>
                  <a:ea typeface="Aileron Regular"/>
                </a:rPr>
                <a:t>🌐 https://ehrafworldcultures.yale.edu/document?id=aw42-000</a:t>
              </a:r>
            </a:p>
          </p:txBody>
        </p:sp>
        <p:sp>
          <p:nvSpPr>
            <p:cNvPr name="TextBox 8" id="8"/>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758E9C"/>
                  </a:solidFill>
                  <a:latin typeface="Aileron Regular Bold"/>
                </a:rPr>
                <a:t>Santal (AW42)</a:t>
              </a:r>
            </a:p>
          </p:txBody>
        </p:sp>
      </p:grpSp>
      <p:grpSp>
        <p:nvGrpSpPr>
          <p:cNvPr name="Group 9" id="9"/>
          <p:cNvGrpSpPr/>
          <p:nvPr/>
        </p:nvGrpSpPr>
        <p:grpSpPr>
          <a:xfrm rot="0">
            <a:off x="754085" y="2370719"/>
            <a:ext cx="16505215" cy="1663861"/>
            <a:chOff x="0" y="0"/>
            <a:chExt cx="22006954" cy="2218482"/>
          </a:xfrm>
        </p:grpSpPr>
        <p:sp>
          <p:nvSpPr>
            <p:cNvPr name="TextBox 10" id="10"/>
            <p:cNvSpPr txBox="true"/>
            <p:nvPr/>
          </p:nvSpPr>
          <p:spPr>
            <a:xfrm rot="0">
              <a:off x="0" y="831007"/>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Chr</a:t>
              </a:r>
              <a:r>
                <a:rPr lang="en-US" sz="3000">
                  <a:solidFill>
                    <a:srgbClr val="758E9C"/>
                  </a:solidFill>
                  <a:latin typeface="Aileron Regular"/>
                </a:rPr>
                <a:t>istopher Vecsey: "</a:t>
              </a:r>
              <a:r>
                <a:rPr lang="en-US" sz="3000">
                  <a:solidFill>
                    <a:srgbClr val="758E9C"/>
                  </a:solidFill>
                  <a:latin typeface="Aileron Regular"/>
                </a:rPr>
                <a:t>Tradition</a:t>
              </a:r>
              <a:r>
                <a:rPr lang="en-US" sz="3000">
                  <a:solidFill>
                    <a:srgbClr val="758E9C"/>
                  </a:solidFill>
                  <a:latin typeface="Aileron Regular"/>
                </a:rPr>
                <a:t>al</a:t>
              </a:r>
              <a:r>
                <a:rPr lang="en-US" sz="3000">
                  <a:solidFill>
                    <a:srgbClr val="758E9C"/>
                  </a:solidFill>
                  <a:latin typeface="Aileron Regular"/>
                </a:rPr>
                <a:t> </a:t>
              </a:r>
              <a:r>
                <a:rPr lang="en-US" sz="3000">
                  <a:solidFill>
                    <a:srgbClr val="758E9C"/>
                  </a:solidFill>
                  <a:latin typeface="Aileron Regular"/>
                </a:rPr>
                <a:t>Ojibw</a:t>
              </a:r>
              <a:r>
                <a:rPr lang="en-US" sz="3000">
                  <a:solidFill>
                    <a:srgbClr val="758E9C"/>
                  </a:solidFill>
                  <a:latin typeface="Aileron Regular"/>
                </a:rPr>
                <a:t>a </a:t>
              </a:r>
              <a:r>
                <a:rPr lang="en-US" sz="3000">
                  <a:solidFill>
                    <a:srgbClr val="758E9C"/>
                  </a:solidFill>
                  <a:latin typeface="Aileron Regular"/>
                </a:rPr>
                <a:t>Rel</a:t>
              </a:r>
              <a:r>
                <a:rPr lang="en-US" sz="3000">
                  <a:solidFill>
                    <a:srgbClr val="758E9C"/>
                  </a:solidFill>
                  <a:latin typeface="Aileron Regular"/>
                </a:rPr>
                <a:t>i</a:t>
              </a:r>
              <a:r>
                <a:rPr lang="en-US" sz="3000">
                  <a:solidFill>
                    <a:srgbClr val="758E9C"/>
                  </a:solidFill>
                  <a:latin typeface="Aileron Regular"/>
                </a:rPr>
                <a:t>g</a:t>
              </a:r>
              <a:r>
                <a:rPr lang="en-US" sz="3000">
                  <a:solidFill>
                    <a:srgbClr val="758E9C"/>
                  </a:solidFill>
                  <a:latin typeface="Aileron Regular"/>
                </a:rPr>
                <a:t>ion </a:t>
              </a:r>
              <a:r>
                <a:rPr lang="en-US" sz="3000">
                  <a:solidFill>
                    <a:srgbClr val="758E9C"/>
                  </a:solidFill>
                  <a:latin typeface="Aileron Regular"/>
                </a:rPr>
                <a:t>a</a:t>
              </a:r>
              <a:r>
                <a:rPr lang="en-US" sz="3000">
                  <a:solidFill>
                    <a:srgbClr val="758E9C"/>
                  </a:solidFill>
                  <a:latin typeface="Aileron Regular"/>
                </a:rPr>
                <a:t>n</a:t>
              </a:r>
              <a:r>
                <a:rPr lang="en-US" sz="3000">
                  <a:solidFill>
                    <a:srgbClr val="758E9C"/>
                  </a:solidFill>
                  <a:latin typeface="Aileron Regular"/>
                </a:rPr>
                <a:t>d</a:t>
              </a:r>
              <a:r>
                <a:rPr lang="en-US" sz="3000">
                  <a:solidFill>
                    <a:srgbClr val="758E9C"/>
                  </a:solidFill>
                  <a:latin typeface="Aileron Regular"/>
                </a:rPr>
                <a:t> </a:t>
              </a:r>
              <a:r>
                <a:rPr lang="en-US" sz="3000">
                  <a:solidFill>
                    <a:srgbClr val="758E9C"/>
                  </a:solidFill>
                  <a:latin typeface="Aileron Regular"/>
                </a:rPr>
                <a:t>I</a:t>
              </a:r>
              <a:r>
                <a:rPr lang="en-US" sz="3000">
                  <a:solidFill>
                    <a:srgbClr val="758E9C"/>
                  </a:solidFill>
                  <a:latin typeface="Aileron Regular"/>
                </a:rPr>
                <a:t>t</a:t>
              </a:r>
              <a:r>
                <a:rPr lang="en-US" sz="3000">
                  <a:solidFill>
                    <a:srgbClr val="758E9C"/>
                  </a:solidFill>
                  <a:latin typeface="Aileron Regular"/>
                </a:rPr>
                <a:t>s H</a:t>
              </a:r>
              <a:r>
                <a:rPr lang="en-US" sz="3000">
                  <a:solidFill>
                    <a:srgbClr val="758E9C"/>
                  </a:solidFill>
                  <a:latin typeface="Aileron Regular"/>
                </a:rPr>
                <a:t>i</a:t>
              </a:r>
              <a:r>
                <a:rPr lang="en-US" sz="3000">
                  <a:solidFill>
                    <a:srgbClr val="758E9C"/>
                  </a:solidFill>
                  <a:latin typeface="Aileron Regular"/>
                </a:rPr>
                <a:t>st</a:t>
              </a:r>
              <a:r>
                <a:rPr lang="en-US" sz="3000">
                  <a:solidFill>
                    <a:srgbClr val="758E9C"/>
                  </a:solidFill>
                  <a:latin typeface="Aileron Regular"/>
                </a:rPr>
                <a:t>o</a:t>
              </a:r>
              <a:r>
                <a:rPr lang="en-US" sz="3000">
                  <a:solidFill>
                    <a:srgbClr val="758E9C"/>
                  </a:solidFill>
                  <a:latin typeface="Aileron Regular"/>
                </a:rPr>
                <a:t>r</a:t>
              </a:r>
              <a:r>
                <a:rPr lang="en-US" sz="3000">
                  <a:solidFill>
                    <a:srgbClr val="758E9C"/>
                  </a:solidFill>
                  <a:latin typeface="Aileron Regular"/>
                </a:rPr>
                <a:t>ic</a:t>
              </a:r>
              <a:r>
                <a:rPr lang="en-US" sz="3000">
                  <a:solidFill>
                    <a:srgbClr val="758E9C"/>
                  </a:solidFill>
                  <a:latin typeface="Aileron Regular"/>
                </a:rPr>
                <a:t>a</a:t>
              </a:r>
              <a:r>
                <a:rPr lang="en-US" sz="3000">
                  <a:solidFill>
                    <a:srgbClr val="758E9C"/>
                  </a:solidFill>
                  <a:latin typeface="Aileron Regular"/>
                </a:rPr>
                <a:t>l</a:t>
              </a:r>
              <a:r>
                <a:rPr lang="en-US" sz="3000">
                  <a:solidFill>
                    <a:srgbClr val="758E9C"/>
                  </a:solidFill>
                  <a:latin typeface="Aileron Regular"/>
                </a:rPr>
                <a:t> Chang</a:t>
              </a:r>
              <a:r>
                <a:rPr lang="en-US" sz="3000">
                  <a:solidFill>
                    <a:srgbClr val="758E9C"/>
                  </a:solidFill>
                  <a:latin typeface="Aileron Regular"/>
                </a:rPr>
                <a:t>e</a:t>
              </a:r>
              <a:r>
                <a:rPr lang="en-US" sz="3000">
                  <a:solidFill>
                    <a:srgbClr val="758E9C"/>
                  </a:solidFill>
                  <a:latin typeface="Aileron Regular"/>
                </a:rPr>
                <a:t>s" – pages 63-65</a:t>
              </a:r>
            </a:p>
            <a:p>
              <a:pPr>
                <a:lnSpc>
                  <a:spcPts val="4200"/>
                </a:lnSpc>
              </a:pPr>
              <a:r>
                <a:rPr lang="en-US" sz="3000" spc="78">
                  <a:solidFill>
                    <a:srgbClr val="758E9C"/>
                  </a:solidFill>
                  <a:ea typeface="Aileron Regular"/>
                </a:rPr>
                <a:t>🌐 https://ehrafworldcultures.yale.edu/document?id=ng06-041</a:t>
              </a:r>
            </a:p>
          </p:txBody>
        </p:sp>
        <p:sp>
          <p:nvSpPr>
            <p:cNvPr name="TextBox 11" id="11"/>
            <p:cNvSpPr txBox="true"/>
            <p:nvPr/>
          </p:nvSpPr>
          <p:spPr>
            <a:xfrm rot="0">
              <a:off x="0" y="76200"/>
              <a:ext cx="17028554" cy="574125"/>
            </a:xfrm>
            <a:prstGeom prst="rect">
              <a:avLst/>
            </a:prstGeom>
          </p:spPr>
          <p:txBody>
            <a:bodyPr anchor="t" rtlCol="false" tIns="0" lIns="0" bIns="0" rIns="0">
              <a:spAutoFit/>
            </a:bodyPr>
            <a:lstStyle/>
            <a:p>
              <a:pPr>
                <a:lnSpc>
                  <a:spcPts val="3072"/>
                </a:lnSpc>
              </a:pPr>
              <a:r>
                <a:rPr lang="en-US" sz="3200">
                  <a:solidFill>
                    <a:srgbClr val="758E9C"/>
                  </a:solidFill>
                  <a:latin typeface="Aileron Regular Bold"/>
                </a:rPr>
                <a:t>Ojibwa (NG06)</a:t>
              </a:r>
            </a:p>
          </p:txBody>
        </p:sp>
      </p:grpSp>
      <p:grpSp>
        <p:nvGrpSpPr>
          <p:cNvPr name="Group 12" id="12"/>
          <p:cNvGrpSpPr/>
          <p:nvPr/>
        </p:nvGrpSpPr>
        <p:grpSpPr>
          <a:xfrm rot="0">
            <a:off x="754085" y="6904986"/>
            <a:ext cx="16505215" cy="1663861"/>
            <a:chOff x="0" y="0"/>
            <a:chExt cx="22006954" cy="2218482"/>
          </a:xfrm>
        </p:grpSpPr>
        <p:sp>
          <p:nvSpPr>
            <p:cNvPr name="TextBox 13" id="13"/>
            <p:cNvSpPr txBox="true"/>
            <p:nvPr/>
          </p:nvSpPr>
          <p:spPr>
            <a:xfrm rot="0">
              <a:off x="0" y="831007"/>
              <a:ext cx="22006954" cy="1387475"/>
            </a:xfrm>
            <a:prstGeom prst="rect">
              <a:avLst/>
            </a:prstGeom>
          </p:spPr>
          <p:txBody>
            <a:bodyPr anchor="t" rtlCol="false" tIns="0" lIns="0" bIns="0" rIns="0">
              <a:spAutoFit/>
            </a:bodyPr>
            <a:lstStyle/>
            <a:p>
              <a:pPr>
                <a:lnSpc>
                  <a:spcPts val="4200"/>
                </a:lnSpc>
              </a:pPr>
              <a:r>
                <a:rPr lang="en-US" sz="3000">
                  <a:solidFill>
                    <a:srgbClr val="758E9C"/>
                  </a:solidFill>
                  <a:latin typeface="Aileron Regular"/>
                </a:rPr>
                <a:t>Ger</a:t>
              </a:r>
              <a:r>
                <a:rPr lang="en-US" sz="3000">
                  <a:solidFill>
                    <a:srgbClr val="758E9C"/>
                  </a:solidFill>
                  <a:latin typeface="Aileron Regular"/>
                </a:rPr>
                <a:t>ardo Reichel-Dolmatoff: "The Loom of Life: A Kogi Principle of Integration" – pages 20-21</a:t>
              </a:r>
            </a:p>
            <a:p>
              <a:pPr>
                <a:lnSpc>
                  <a:spcPts val="4200"/>
                </a:lnSpc>
              </a:pPr>
              <a:r>
                <a:rPr lang="en-US" sz="3000" spc="78">
                  <a:solidFill>
                    <a:srgbClr val="758E9C"/>
                  </a:solidFill>
                  <a:ea typeface="Aileron Regular"/>
                </a:rPr>
                <a:t>🌐 https://ehrafworldcultures.yale.edu/document?id=sc07-012</a:t>
              </a:r>
            </a:p>
          </p:txBody>
        </p:sp>
        <p:sp>
          <p:nvSpPr>
            <p:cNvPr name="TextBox 14" id="14"/>
            <p:cNvSpPr txBox="true"/>
            <p:nvPr/>
          </p:nvSpPr>
          <p:spPr>
            <a:xfrm rot="0">
              <a:off x="0" y="76200"/>
              <a:ext cx="17028554" cy="574125"/>
            </a:xfrm>
            <a:prstGeom prst="rect">
              <a:avLst/>
            </a:prstGeom>
          </p:spPr>
          <p:txBody>
            <a:bodyPr anchor="t" rtlCol="false" tIns="0" lIns="0" bIns="0" rIns="0">
              <a:spAutoFit/>
            </a:bodyPr>
            <a:lstStyle/>
            <a:p>
              <a:pPr>
                <a:lnSpc>
                  <a:spcPts val="3072"/>
                </a:lnSpc>
              </a:pPr>
              <a:r>
                <a:rPr lang="en-US" sz="3200">
                  <a:solidFill>
                    <a:srgbClr val="758E9C"/>
                  </a:solidFill>
                  <a:latin typeface="Aileron Regular Bold"/>
                </a:rPr>
                <a:t>Kogi (SC07)</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5048" t="0" r="15153" b="0"/>
          <a:stretch>
            <a:fillRect/>
          </a:stretch>
        </p:blipFill>
        <p:spPr>
          <a:xfrm flipH="false" flipV="false" rot="0">
            <a:off x="0" y="0"/>
            <a:ext cx="7865974" cy="10287000"/>
          </a:xfrm>
          <a:prstGeom prst="rect">
            <a:avLst/>
          </a:prstGeom>
        </p:spPr>
      </p:pic>
      <p:sp>
        <p:nvSpPr>
          <p:cNvPr name="AutoShape 3" id="3"/>
          <p:cNvSpPr/>
          <p:nvPr/>
        </p:nvSpPr>
        <p:spPr>
          <a:xfrm rot="-10800000">
            <a:off x="7865974" y="0"/>
            <a:ext cx="10422026" cy="10287000"/>
          </a:xfrm>
          <a:prstGeom prst="rect">
            <a:avLst/>
          </a:prstGeom>
          <a:solidFill>
            <a:srgbClr val="758E9C"/>
          </a:solidFill>
        </p:spPr>
      </p:sp>
      <p:sp>
        <p:nvSpPr>
          <p:cNvPr name="TextBox 4" id="4"/>
          <p:cNvSpPr txBox="true"/>
          <p:nvPr/>
        </p:nvSpPr>
        <p:spPr>
          <a:xfrm rot="0">
            <a:off x="8354725" y="2004424"/>
            <a:ext cx="9758793" cy="220408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For each society, determine if belief in an afterlife is present. Then, compare and contrast the societies' description of the afterlife. Answer the following questions:</a:t>
            </a:r>
          </a:p>
        </p:txBody>
      </p:sp>
      <p:grpSp>
        <p:nvGrpSpPr>
          <p:cNvPr name="Group 5" id="5"/>
          <p:cNvGrpSpPr/>
          <p:nvPr/>
        </p:nvGrpSpPr>
        <p:grpSpPr>
          <a:xfrm rot="0">
            <a:off x="0" y="-9196"/>
            <a:ext cx="5604586" cy="1037896"/>
            <a:chOff x="0" y="0"/>
            <a:chExt cx="7472781" cy="1383862"/>
          </a:xfrm>
        </p:grpSpPr>
        <p:sp>
          <p:nvSpPr>
            <p:cNvPr name="AutoShape 6" id="6"/>
            <p:cNvSpPr/>
            <p:nvPr/>
          </p:nvSpPr>
          <p:spPr>
            <a:xfrm rot="0">
              <a:off x="0" y="0"/>
              <a:ext cx="7472781" cy="1383862"/>
            </a:xfrm>
            <a:prstGeom prst="rect">
              <a:avLst/>
            </a:prstGeom>
            <a:solidFill>
              <a:srgbClr val="758E9C"/>
            </a:solidFill>
          </p:spPr>
        </p:sp>
        <p:sp>
          <p:nvSpPr>
            <p:cNvPr name="TextBox 7" id="7"/>
            <p:cNvSpPr txBox="true"/>
            <p:nvPr/>
          </p:nvSpPr>
          <p:spPr>
            <a:xfrm rot="0">
              <a:off x="743938" y="370621"/>
              <a:ext cx="5984904"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COMPARE &amp; CONTRAST</a:t>
              </a:r>
            </a:p>
          </p:txBody>
        </p:sp>
      </p:grpSp>
      <p:sp>
        <p:nvSpPr>
          <p:cNvPr name="TextBox 8" id="8"/>
          <p:cNvSpPr txBox="true"/>
          <p:nvPr/>
        </p:nvSpPr>
        <p:spPr>
          <a:xfrm rot="0">
            <a:off x="9144000" y="321967"/>
            <a:ext cx="8625309" cy="1152525"/>
          </a:xfrm>
          <a:prstGeom prst="rect">
            <a:avLst/>
          </a:prstGeom>
        </p:spPr>
        <p:txBody>
          <a:bodyPr anchor="t" rtlCol="false" tIns="0" lIns="0" bIns="0" rIns="0">
            <a:spAutoFit/>
          </a:bodyPr>
          <a:lstStyle/>
          <a:p>
            <a:pPr algn="r">
              <a:lnSpc>
                <a:spcPts val="9000"/>
              </a:lnSpc>
            </a:pPr>
            <a:r>
              <a:rPr lang="en-US" sz="7500" spc="150">
                <a:solidFill>
                  <a:srgbClr val="FFFFFF"/>
                </a:solidFill>
                <a:latin typeface="Aileron Heavy Bold"/>
              </a:rPr>
              <a:t>Part 1</a:t>
            </a:r>
          </a:p>
        </p:txBody>
      </p:sp>
      <p:sp>
        <p:nvSpPr>
          <p:cNvPr name="TextBox 9" id="9"/>
          <p:cNvSpPr txBox="true"/>
          <p:nvPr/>
        </p:nvSpPr>
        <p:spPr>
          <a:xfrm rot="0">
            <a:off x="8010516" y="4845964"/>
            <a:ext cx="9758793" cy="4947285"/>
          </a:xfrm>
          <a:prstGeom prst="rect">
            <a:avLst/>
          </a:prstGeom>
        </p:spPr>
        <p:txBody>
          <a:bodyPr anchor="t" rtlCol="false" tIns="0" lIns="0" bIns="0" rIns="0">
            <a:spAutoFit/>
          </a:bodyPr>
          <a:lstStyle/>
          <a:p>
            <a:pPr marL="777240" indent="-388620" lvl="1">
              <a:lnSpc>
                <a:spcPts val="4320"/>
              </a:lnSpc>
              <a:buFont typeface="Arial"/>
              <a:buChar char="•"/>
            </a:pPr>
            <a:r>
              <a:rPr lang="en-US" sz="3600" spc="36">
                <a:solidFill>
                  <a:srgbClr val="FFFFFF"/>
                </a:solidFill>
                <a:latin typeface="Aileron Regular"/>
              </a:rPr>
              <a:t>Is the afterlife described as a specific place? </a:t>
            </a:r>
          </a:p>
          <a:p>
            <a:pPr marL="777240" indent="-388620" lvl="1">
              <a:lnSpc>
                <a:spcPts val="4320"/>
              </a:lnSpc>
              <a:buFont typeface="Arial"/>
              <a:buChar char="•"/>
            </a:pPr>
            <a:r>
              <a:rPr lang="en-US" sz="3600" spc="36">
                <a:solidFill>
                  <a:srgbClr val="FFFFFF"/>
                </a:solidFill>
                <a:latin typeface="Aileron Regular"/>
              </a:rPr>
              <a:t>Is there punishment or reward after death? </a:t>
            </a:r>
          </a:p>
          <a:p>
            <a:pPr marL="777240" indent="-388620" lvl="1">
              <a:lnSpc>
                <a:spcPts val="4320"/>
              </a:lnSpc>
              <a:buFont typeface="Arial"/>
              <a:buChar char="•"/>
            </a:pPr>
            <a:r>
              <a:rPr lang="en-US" sz="3600" spc="36">
                <a:solidFill>
                  <a:srgbClr val="FFFFFF"/>
                </a:solidFill>
                <a:latin typeface="Aileron Regular"/>
              </a:rPr>
              <a:t>Do actions in this life affect your experience in the next life? </a:t>
            </a:r>
          </a:p>
          <a:p>
            <a:pPr marL="777240" indent="-388620" lvl="1">
              <a:lnSpc>
                <a:spcPts val="4320"/>
              </a:lnSpc>
              <a:buFont typeface="Arial"/>
              <a:buChar char="•"/>
            </a:pPr>
            <a:r>
              <a:rPr lang="en-US" sz="3600" spc="36">
                <a:solidFill>
                  <a:srgbClr val="FFFFFF"/>
                </a:solidFill>
                <a:latin typeface="Aileron Regular"/>
              </a:rPr>
              <a:t>Does a supernatural being determine where one goes after death? </a:t>
            </a:r>
          </a:p>
          <a:p>
            <a:pPr marL="777240" indent="-388620" lvl="1">
              <a:lnSpc>
                <a:spcPts val="4320"/>
              </a:lnSpc>
              <a:buFont typeface="Arial"/>
              <a:buChar char="•"/>
            </a:pPr>
            <a:r>
              <a:rPr lang="en-US" sz="3600" spc="36">
                <a:solidFill>
                  <a:srgbClr val="FFFFFF"/>
                </a:solidFill>
                <a:latin typeface="Aileron Regular"/>
              </a:rPr>
              <a:t>Any other differences?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3120" t="0" r="35922" b="0"/>
          <a:stretch>
            <a:fillRect/>
          </a:stretch>
        </p:blipFill>
        <p:spPr>
          <a:xfrm flipH="false" flipV="false" rot="0">
            <a:off x="10422026" y="0"/>
            <a:ext cx="7865974" cy="10287000"/>
          </a:xfrm>
          <a:prstGeom prst="rect">
            <a:avLst/>
          </a:prstGeom>
        </p:spPr>
      </p:pic>
      <p:sp>
        <p:nvSpPr>
          <p:cNvPr name="AutoShape 3" id="3"/>
          <p:cNvSpPr/>
          <p:nvPr/>
        </p:nvSpPr>
        <p:spPr>
          <a:xfrm rot="-10800000">
            <a:off x="0" y="0"/>
            <a:ext cx="10422026" cy="10287000"/>
          </a:xfrm>
          <a:prstGeom prst="rect">
            <a:avLst/>
          </a:prstGeom>
          <a:solidFill>
            <a:srgbClr val="758E9C"/>
          </a:solidFill>
        </p:spPr>
      </p:sp>
      <p:grpSp>
        <p:nvGrpSpPr>
          <p:cNvPr name="Group 4" id="4"/>
          <p:cNvGrpSpPr/>
          <p:nvPr/>
        </p:nvGrpSpPr>
        <p:grpSpPr>
          <a:xfrm rot="0">
            <a:off x="11321583" y="-9196"/>
            <a:ext cx="6966417" cy="1037896"/>
            <a:chOff x="0" y="0"/>
            <a:chExt cx="9288556" cy="1383862"/>
          </a:xfrm>
        </p:grpSpPr>
        <p:sp>
          <p:nvSpPr>
            <p:cNvPr name="AutoShape 5" id="5"/>
            <p:cNvSpPr/>
            <p:nvPr/>
          </p:nvSpPr>
          <p:spPr>
            <a:xfrm rot="0">
              <a:off x="0" y="0"/>
              <a:ext cx="9288556" cy="1383862"/>
            </a:xfrm>
            <a:prstGeom prst="rect">
              <a:avLst/>
            </a:prstGeom>
            <a:solidFill>
              <a:srgbClr val="758E9C"/>
            </a:solidFill>
          </p:spPr>
        </p:sp>
        <p:sp>
          <p:nvSpPr>
            <p:cNvPr name="TextBox 6" id="6"/>
            <p:cNvSpPr txBox="true"/>
            <p:nvPr/>
          </p:nvSpPr>
          <p:spPr>
            <a:xfrm rot="0">
              <a:off x="924704" y="370621"/>
              <a:ext cx="7439148"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CROSS-CULTURAL FINDINGS</a:t>
              </a:r>
            </a:p>
          </p:txBody>
        </p:sp>
      </p:grpSp>
      <p:sp>
        <p:nvSpPr>
          <p:cNvPr name="TextBox 7" id="7"/>
          <p:cNvSpPr txBox="true"/>
          <p:nvPr/>
        </p:nvSpPr>
        <p:spPr>
          <a:xfrm rot="0">
            <a:off x="331617" y="1779236"/>
            <a:ext cx="9758793" cy="494728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Do these descriptions fit the cross-cultural finding that societies supporting fewer people per unit of land (e.g., hunter-gatherers) are likely to lack the idea that where you go in the afterlife reflects a reward or punishment for behavior, whereas societies that support more people (with more agriculture, particularly intensive agriculture) are likely to have such beliefs?</a:t>
            </a:r>
          </a:p>
        </p:txBody>
      </p:sp>
      <p:sp>
        <p:nvSpPr>
          <p:cNvPr name="TextBox 8" id="8"/>
          <p:cNvSpPr txBox="true"/>
          <p:nvPr/>
        </p:nvSpPr>
        <p:spPr>
          <a:xfrm rot="0">
            <a:off x="331617" y="321967"/>
            <a:ext cx="8625309" cy="1152525"/>
          </a:xfrm>
          <a:prstGeom prst="rect">
            <a:avLst/>
          </a:prstGeom>
        </p:spPr>
        <p:txBody>
          <a:bodyPr anchor="t" rtlCol="false" tIns="0" lIns="0" bIns="0" rIns="0">
            <a:spAutoFit/>
          </a:bodyPr>
          <a:lstStyle/>
          <a:p>
            <a:pPr algn="just">
              <a:lnSpc>
                <a:spcPts val="9000"/>
              </a:lnSpc>
            </a:pPr>
            <a:r>
              <a:rPr lang="en-US" sz="7500" spc="150">
                <a:solidFill>
                  <a:srgbClr val="FFFFFF"/>
                </a:solidFill>
                <a:latin typeface="Aileron Heavy Bold"/>
              </a:rPr>
              <a:t>Part 2</a:t>
            </a:r>
          </a:p>
        </p:txBody>
      </p:sp>
      <p:sp>
        <p:nvSpPr>
          <p:cNvPr name="TextBox 9" id="9"/>
          <p:cNvSpPr txBox="true"/>
          <p:nvPr/>
        </p:nvSpPr>
        <p:spPr>
          <a:xfrm rot="0">
            <a:off x="144543" y="7086600"/>
            <a:ext cx="9758793" cy="2034540"/>
          </a:xfrm>
          <a:prstGeom prst="rect">
            <a:avLst/>
          </a:prstGeom>
        </p:spPr>
        <p:txBody>
          <a:bodyPr anchor="t" rtlCol="false" tIns="0" lIns="0" bIns="0" rIns="0">
            <a:spAutoFit/>
          </a:bodyPr>
          <a:lstStyle/>
          <a:p>
            <a:pPr marL="777240" indent="-388620" lvl="1">
              <a:lnSpc>
                <a:spcPts val="5400"/>
              </a:lnSpc>
              <a:buFont typeface="Arial"/>
              <a:buChar char="•"/>
            </a:pPr>
            <a:r>
              <a:rPr lang="en-US" sz="3600" spc="53">
                <a:solidFill>
                  <a:srgbClr val="FFFFFF"/>
                </a:solidFill>
                <a:latin typeface="Aileron Regular Bold"/>
              </a:rPr>
              <a:t>Intensive Agriculturalists</a:t>
            </a:r>
            <a:r>
              <a:rPr lang="en-US" sz="3600" spc="53">
                <a:solidFill>
                  <a:srgbClr val="FFFFFF"/>
                </a:solidFill>
                <a:latin typeface="Aileron Regular"/>
              </a:rPr>
              <a:t>: Amhara, Santal</a:t>
            </a:r>
          </a:p>
          <a:p>
            <a:pPr marL="777240" indent="-388620" lvl="1">
              <a:lnSpc>
                <a:spcPts val="5400"/>
              </a:lnSpc>
              <a:buFont typeface="Arial"/>
              <a:buChar char="•"/>
            </a:pPr>
            <a:r>
              <a:rPr lang="en-US" sz="3600" spc="53">
                <a:solidFill>
                  <a:srgbClr val="FFFFFF"/>
                </a:solidFill>
                <a:latin typeface="Aileron Regular Bold"/>
              </a:rPr>
              <a:t>Horticulturalists</a:t>
            </a:r>
            <a:r>
              <a:rPr lang="en-US" sz="3600" spc="53">
                <a:solidFill>
                  <a:srgbClr val="FFFFFF"/>
                </a:solidFill>
                <a:latin typeface="Aileron Regular"/>
              </a:rPr>
              <a:t>: Tiv, Kogi</a:t>
            </a:r>
          </a:p>
          <a:p>
            <a:pPr marL="777240" indent="-388620" lvl="1">
              <a:lnSpc>
                <a:spcPts val="5400"/>
              </a:lnSpc>
              <a:buFont typeface="Arial"/>
              <a:buChar char="•"/>
            </a:pPr>
            <a:r>
              <a:rPr lang="en-US" sz="3600" spc="53">
                <a:solidFill>
                  <a:srgbClr val="FFFFFF"/>
                </a:solidFill>
                <a:latin typeface="Aileron Regular Bold"/>
              </a:rPr>
              <a:t>Hunter-Gatherers</a:t>
            </a:r>
            <a:r>
              <a:rPr lang="en-US" sz="3600" spc="53">
                <a:solidFill>
                  <a:srgbClr val="FFFFFF"/>
                </a:solidFill>
                <a:latin typeface="Aileron Regular"/>
              </a:rPr>
              <a:t>: San, Ojibwa</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549" t="0" r="31101" b="0"/>
          <a:stretch>
            <a:fillRect/>
          </a:stretch>
        </p:blipFill>
        <p:spPr>
          <a:xfrm flipH="false" flipV="false" rot="0">
            <a:off x="0" y="0"/>
            <a:ext cx="7865974" cy="10287000"/>
          </a:xfrm>
          <a:prstGeom prst="rect">
            <a:avLst/>
          </a:prstGeom>
        </p:spPr>
      </p:pic>
      <p:sp>
        <p:nvSpPr>
          <p:cNvPr name="AutoShape 3" id="3"/>
          <p:cNvSpPr/>
          <p:nvPr/>
        </p:nvSpPr>
        <p:spPr>
          <a:xfrm rot="-10800000">
            <a:off x="7865974" y="0"/>
            <a:ext cx="10422026" cy="10287000"/>
          </a:xfrm>
          <a:prstGeom prst="rect">
            <a:avLst/>
          </a:prstGeom>
          <a:solidFill>
            <a:srgbClr val="758E9C"/>
          </a:solidFill>
        </p:spPr>
      </p:sp>
      <p:grpSp>
        <p:nvGrpSpPr>
          <p:cNvPr name="Group 4" id="4"/>
          <p:cNvGrpSpPr/>
          <p:nvPr/>
        </p:nvGrpSpPr>
        <p:grpSpPr>
          <a:xfrm rot="0">
            <a:off x="0" y="-9196"/>
            <a:ext cx="5604586" cy="1037896"/>
            <a:chOff x="0" y="0"/>
            <a:chExt cx="7472781" cy="1383862"/>
          </a:xfrm>
        </p:grpSpPr>
        <p:sp>
          <p:nvSpPr>
            <p:cNvPr name="AutoShape 5" id="5"/>
            <p:cNvSpPr/>
            <p:nvPr/>
          </p:nvSpPr>
          <p:spPr>
            <a:xfrm rot="0">
              <a:off x="0" y="0"/>
              <a:ext cx="7472781" cy="1383862"/>
            </a:xfrm>
            <a:prstGeom prst="rect">
              <a:avLst/>
            </a:prstGeom>
            <a:solidFill>
              <a:srgbClr val="758E9C"/>
            </a:solidFill>
          </p:spPr>
        </p:sp>
        <p:sp>
          <p:nvSpPr>
            <p:cNvPr name="TextBox 6" id="6"/>
            <p:cNvSpPr txBox="true"/>
            <p:nvPr/>
          </p:nvSpPr>
          <p:spPr>
            <a:xfrm rot="0">
              <a:off x="743938" y="370621"/>
              <a:ext cx="5984904"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REFLECTIONS</a:t>
              </a:r>
            </a:p>
          </p:txBody>
        </p:sp>
      </p:grpSp>
      <p:sp>
        <p:nvSpPr>
          <p:cNvPr name="TextBox 7" id="7"/>
          <p:cNvSpPr txBox="true"/>
          <p:nvPr/>
        </p:nvSpPr>
        <p:spPr>
          <a:xfrm rot="0">
            <a:off x="8354725" y="2718720"/>
            <a:ext cx="9758793" cy="165544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How are these examples different from ideas about the afterlife in the religions of industrial societies like the United States?</a:t>
            </a:r>
          </a:p>
        </p:txBody>
      </p:sp>
      <p:sp>
        <p:nvSpPr>
          <p:cNvPr name="TextBox 8" id="8"/>
          <p:cNvSpPr txBox="true"/>
          <p:nvPr/>
        </p:nvSpPr>
        <p:spPr>
          <a:xfrm rot="0">
            <a:off x="9144000" y="803846"/>
            <a:ext cx="8625309" cy="1152525"/>
          </a:xfrm>
          <a:prstGeom prst="rect">
            <a:avLst/>
          </a:prstGeom>
        </p:spPr>
        <p:txBody>
          <a:bodyPr anchor="t" rtlCol="false" tIns="0" lIns="0" bIns="0" rIns="0">
            <a:spAutoFit/>
          </a:bodyPr>
          <a:lstStyle/>
          <a:p>
            <a:pPr algn="r">
              <a:lnSpc>
                <a:spcPts val="9000"/>
              </a:lnSpc>
            </a:pPr>
            <a:r>
              <a:rPr lang="en-US" sz="7500" spc="150">
                <a:solidFill>
                  <a:srgbClr val="FFFFFF"/>
                </a:solidFill>
                <a:latin typeface="Aileron Heavy Bold"/>
              </a:rPr>
              <a:t>Part 3</a:t>
            </a:r>
          </a:p>
        </p:txBody>
      </p:sp>
      <p:sp>
        <p:nvSpPr>
          <p:cNvPr name="TextBox 9" id="9"/>
          <p:cNvSpPr txBox="true"/>
          <p:nvPr/>
        </p:nvSpPr>
        <p:spPr>
          <a:xfrm rot="0">
            <a:off x="9144000" y="5133975"/>
            <a:ext cx="8625309" cy="1152525"/>
          </a:xfrm>
          <a:prstGeom prst="rect">
            <a:avLst/>
          </a:prstGeom>
        </p:spPr>
        <p:txBody>
          <a:bodyPr anchor="t" rtlCol="false" tIns="0" lIns="0" bIns="0" rIns="0">
            <a:spAutoFit/>
          </a:bodyPr>
          <a:lstStyle/>
          <a:p>
            <a:pPr algn="r">
              <a:lnSpc>
                <a:spcPts val="9000"/>
              </a:lnSpc>
            </a:pPr>
            <a:r>
              <a:rPr lang="en-US" sz="7500" spc="150">
                <a:solidFill>
                  <a:srgbClr val="FFFFFF"/>
                </a:solidFill>
                <a:latin typeface="Aileron Heavy Bold"/>
              </a:rPr>
              <a:t>Part 4</a:t>
            </a:r>
          </a:p>
        </p:txBody>
      </p:sp>
      <p:sp>
        <p:nvSpPr>
          <p:cNvPr name="TextBox 10" id="10"/>
          <p:cNvSpPr txBox="true"/>
          <p:nvPr/>
        </p:nvSpPr>
        <p:spPr>
          <a:xfrm rot="0">
            <a:off x="8354725" y="6806153"/>
            <a:ext cx="9758793" cy="1655445"/>
          </a:xfrm>
          <a:prstGeom prst="rect">
            <a:avLst/>
          </a:prstGeom>
        </p:spPr>
        <p:txBody>
          <a:bodyPr anchor="t" rtlCol="false" tIns="0" lIns="0" bIns="0" rIns="0">
            <a:spAutoFit/>
          </a:bodyPr>
          <a:lstStyle/>
          <a:p>
            <a:pPr>
              <a:lnSpc>
                <a:spcPts val="4320"/>
              </a:lnSpc>
            </a:pPr>
            <a:r>
              <a:rPr lang="en-US" sz="3600" spc="36">
                <a:solidFill>
                  <a:srgbClr val="FFFFFF"/>
                </a:solidFill>
                <a:latin typeface="Aileron Regular"/>
              </a:rPr>
              <a:t>Reflect on how your own ideas about gods and the afterlife are different from the experiences of people in other societies.</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758E9C"/>
                </a:solidFill>
                <a:latin typeface="Aileron Heavy Bold"/>
              </a:rPr>
              <a:t>References</a:t>
            </a:r>
          </a:p>
        </p:txBody>
      </p:sp>
      <p:sp>
        <p:nvSpPr>
          <p:cNvPr name="AutoShape 3" id="3"/>
          <p:cNvSpPr/>
          <p:nvPr/>
        </p:nvSpPr>
        <p:spPr>
          <a:xfrm rot="-10800000">
            <a:off x="3044204" y="0"/>
            <a:ext cx="15243796" cy="10287000"/>
          </a:xfrm>
          <a:prstGeom prst="rect">
            <a:avLst/>
          </a:prstGeom>
          <a:solidFill>
            <a:srgbClr val="758E9C"/>
          </a:solidFill>
        </p:spPr>
      </p:sp>
      <p:sp>
        <p:nvSpPr>
          <p:cNvPr name="TextBox 4" id="4"/>
          <p:cNvSpPr txBox="true"/>
          <p:nvPr/>
        </p:nvSpPr>
        <p:spPr>
          <a:xfrm rot="0">
            <a:off x="3780194" y="708685"/>
            <a:ext cx="13479106"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Carrin-Bouez, Marine. 1998. “Culture Sum</a:t>
            </a:r>
            <a:r>
              <a:rPr lang="en-US" sz="2800" spc="28" u="none">
                <a:solidFill>
                  <a:srgbClr val="FFFFFF"/>
                </a:solidFill>
                <a:latin typeface="Aileron Regular"/>
              </a:rPr>
              <a:t>ma</a:t>
            </a:r>
            <a:r>
              <a:rPr lang="en-US" sz="2800" spc="28">
                <a:solidFill>
                  <a:srgbClr val="FFFFFF"/>
                </a:solidFill>
                <a:latin typeface="Aileron Regular"/>
              </a:rPr>
              <a:t>r</a:t>
            </a:r>
            <a:r>
              <a:rPr lang="en-US" sz="2800" spc="28" u="none">
                <a:solidFill>
                  <a:srgbClr val="FFFFFF"/>
                </a:solidFill>
                <a:latin typeface="Aileron Regular"/>
              </a:rPr>
              <a:t>y:</a:t>
            </a:r>
            <a:r>
              <a:rPr lang="en-US" sz="2800" spc="28">
                <a:solidFill>
                  <a:srgbClr val="FFFFFF"/>
                </a:solidFill>
                <a:latin typeface="Aileron Regular"/>
              </a:rPr>
              <a:t> Santal.” New Haven, Conn.: HRAF. https://ehrafworldcultures.yale.edu/document?id=aw42-000.</a:t>
            </a:r>
          </a:p>
        </p:txBody>
      </p:sp>
      <p:sp>
        <p:nvSpPr>
          <p:cNvPr name="TextBox 5" id="5"/>
          <p:cNvSpPr txBox="true"/>
          <p:nvPr/>
        </p:nvSpPr>
        <p:spPr>
          <a:xfrm rot="0">
            <a:off x="3780194" y="2269985"/>
            <a:ext cx="13479106"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Downes, Rupert Major. 1971. Tiv Religion. [Ibadan, </a:t>
            </a:r>
            <a:r>
              <a:rPr lang="en-US" sz="2800" spc="28" u="none">
                <a:solidFill>
                  <a:srgbClr val="FFFFFF"/>
                </a:solidFill>
                <a:latin typeface="Aileron Regular"/>
              </a:rPr>
              <a:t>N</a:t>
            </a:r>
            <a:r>
              <a:rPr lang="en-US" sz="2800" spc="28">
                <a:solidFill>
                  <a:srgbClr val="FFFFFF"/>
                </a:solidFill>
                <a:latin typeface="Aileron Regular"/>
              </a:rPr>
              <a:t>i</a:t>
            </a:r>
            <a:r>
              <a:rPr lang="en-US" sz="2800" spc="28" u="none">
                <a:solidFill>
                  <a:srgbClr val="FFFFFF"/>
                </a:solidFill>
                <a:latin typeface="Aileron Regular"/>
              </a:rPr>
              <a:t>g</a:t>
            </a:r>
            <a:r>
              <a:rPr lang="en-US" sz="2800" spc="28">
                <a:solidFill>
                  <a:srgbClr val="FFFFFF"/>
                </a:solidFill>
                <a:latin typeface="Aileron Regular"/>
              </a:rPr>
              <a:t>eria]: Ibadan University Press. https://ehrafworldcultures.yale.edu/document?id=ff57-035.</a:t>
            </a:r>
          </a:p>
        </p:txBody>
      </p:sp>
      <p:sp>
        <p:nvSpPr>
          <p:cNvPr name="TextBox 6" id="6"/>
          <p:cNvSpPr txBox="true"/>
          <p:nvPr/>
        </p:nvSpPr>
        <p:spPr>
          <a:xfrm rot="0">
            <a:off x="3780194" y="3831285"/>
            <a:ext cx="13479106"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Glazier, Stephen D. and Carol R. Ember. 2018. “Religion” in C. R. Ember, editor and compiler. Explaining Human Culture. New Haven, CT: Human Relations Area Files https://hraf.yale.edu/ehc/summaries/religion</a:t>
            </a:r>
          </a:p>
        </p:txBody>
      </p:sp>
      <p:sp>
        <p:nvSpPr>
          <p:cNvPr name="TextBox 7" id="7"/>
          <p:cNvSpPr txBox="true"/>
          <p:nvPr/>
        </p:nvSpPr>
        <p:spPr>
          <a:xfrm rot="0">
            <a:off x="3780194" y="5854865"/>
            <a:ext cx="13479106"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Levine, Donald Nathan. 1965. Wax &amp; Gold: Tradition and Innovation in Ethiopian Culture. Chicago: University of Chicago Press. https://ehrafworldcultures.yale.edu/document?id=mp05-011.</a:t>
            </a:r>
          </a:p>
        </p:txBody>
      </p:sp>
      <p:sp>
        <p:nvSpPr>
          <p:cNvPr name="TextBox 8" id="8"/>
          <p:cNvSpPr txBox="true"/>
          <p:nvPr/>
        </p:nvSpPr>
        <p:spPr>
          <a:xfrm rot="0">
            <a:off x="3780194" y="7878445"/>
            <a:ext cx="13479106"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Marshall, Lorna. 1965. “The !Kung Bushmen of the Kalahari Desert.” In Peoples of Africa, 243–78. New York: Holt, Rinehart and Winston. https://ehrafworldcultures.yale.edu/document?id=fx10-015.</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758E9C"/>
                </a:solidFill>
                <a:latin typeface="Aileron Heavy Bold"/>
              </a:rPr>
              <a:t>References</a:t>
            </a:r>
          </a:p>
        </p:txBody>
      </p:sp>
      <p:sp>
        <p:nvSpPr>
          <p:cNvPr name="AutoShape 3" id="3"/>
          <p:cNvSpPr/>
          <p:nvPr/>
        </p:nvSpPr>
        <p:spPr>
          <a:xfrm rot="-10800000">
            <a:off x="3044204" y="0"/>
            <a:ext cx="15243796" cy="10287000"/>
          </a:xfrm>
          <a:prstGeom prst="rect">
            <a:avLst/>
          </a:prstGeom>
          <a:solidFill>
            <a:srgbClr val="758E9C"/>
          </a:solidFill>
        </p:spPr>
      </p:sp>
      <p:sp>
        <p:nvSpPr>
          <p:cNvPr name="TextBox 4" id="4"/>
          <p:cNvSpPr txBox="true"/>
          <p:nvPr/>
        </p:nvSpPr>
        <p:spPr>
          <a:xfrm rot="0">
            <a:off x="3780194" y="2951731"/>
            <a:ext cx="13479106"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Vecsey, Christopher. 1983. “Traditional Ojibwa Religion and Its Historical Changes.” In Memoirs, vol. 152:x, 233. Philadelphia: American Philosophical Society. https://ehrafworldcultures.yale.edu/document?id=ng06-041.</a:t>
            </a:r>
          </a:p>
        </p:txBody>
      </p:sp>
      <p:sp>
        <p:nvSpPr>
          <p:cNvPr name="TextBox 5" id="5"/>
          <p:cNvSpPr txBox="true"/>
          <p:nvPr/>
        </p:nvSpPr>
        <p:spPr>
          <a:xfrm rot="0">
            <a:off x="3780194" y="1000125"/>
            <a:ext cx="13479106"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Reichel-Dolmatoff, Gerardo. 1978. “The Loom of Life: A Kogi Principle of Integration.” Journal of Latin American Lore Vol. 4 (no. 1): 5–27. https://ehrafworldcultures.yale.edu/document?id=sc07-012.</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000"/>
          </a:blip>
          <a:srcRect l="0" t="0" r="0" b="0"/>
          <a:stretch>
            <a:fillRect/>
          </a:stretch>
        </p:blipFill>
        <p:spPr>
          <a:xfrm flipH="false" flipV="false" rot="0">
            <a:off x="5535090" y="504914"/>
            <a:ext cx="7217821" cy="7508786"/>
          </a:xfrm>
          <a:prstGeom prst="rect">
            <a:avLst/>
          </a:prstGeom>
        </p:spPr>
      </p:pic>
      <p:sp>
        <p:nvSpPr>
          <p:cNvPr name="TextBox 3" id="3"/>
          <p:cNvSpPr txBox="true"/>
          <p:nvPr/>
        </p:nvSpPr>
        <p:spPr>
          <a:xfrm rot="0">
            <a:off x="4511199" y="2649582"/>
            <a:ext cx="9265601" cy="3133725"/>
          </a:xfrm>
          <a:prstGeom prst="rect">
            <a:avLst/>
          </a:prstGeom>
        </p:spPr>
        <p:txBody>
          <a:bodyPr anchor="t" rtlCol="false" tIns="0" lIns="0" bIns="0" rIns="0">
            <a:spAutoFit/>
          </a:bodyPr>
          <a:lstStyle/>
          <a:p>
            <a:pPr algn="ctr">
              <a:lnSpc>
                <a:spcPts val="12480"/>
              </a:lnSpc>
            </a:pPr>
            <a:r>
              <a:rPr lang="en-US" sz="9600">
                <a:solidFill>
                  <a:srgbClr val="758E9C"/>
                </a:solidFill>
                <a:latin typeface="Aileron Heavy Bold"/>
              </a:rPr>
              <a:t>Religion: </a:t>
            </a:r>
          </a:p>
          <a:p>
            <a:pPr algn="ctr">
              <a:lnSpc>
                <a:spcPts val="12480"/>
              </a:lnSpc>
            </a:pPr>
            <a:r>
              <a:rPr lang="en-US" sz="9600">
                <a:solidFill>
                  <a:srgbClr val="758E9C"/>
                </a:solidFill>
                <a:latin typeface="Aileron Heavy Bold"/>
              </a:rPr>
              <a:t>The Afterlife</a:t>
            </a:r>
          </a:p>
        </p:txBody>
      </p:sp>
      <p:sp>
        <p:nvSpPr>
          <p:cNvPr name="TextBox 4" id="4"/>
          <p:cNvSpPr txBox="true"/>
          <p:nvPr/>
        </p:nvSpPr>
        <p:spPr>
          <a:xfrm rot="0">
            <a:off x="4511199" y="6575721"/>
            <a:ext cx="9265601" cy="624840"/>
          </a:xfrm>
          <a:prstGeom prst="rect">
            <a:avLst/>
          </a:prstGeom>
        </p:spPr>
        <p:txBody>
          <a:bodyPr anchor="t" rtlCol="false" tIns="0" lIns="0" bIns="0" rIns="0">
            <a:spAutoFit/>
          </a:bodyPr>
          <a:lstStyle/>
          <a:p>
            <a:pPr algn="ctr">
              <a:lnSpc>
                <a:spcPts val="5040"/>
              </a:lnSpc>
            </a:pPr>
            <a:r>
              <a:rPr lang="en-US" sz="3600" spc="215">
                <a:solidFill>
                  <a:srgbClr val="758E9C"/>
                </a:solidFill>
                <a:latin typeface="Aileron Regular"/>
              </a:rPr>
              <a:t>in eHRAF World Cultures</a:t>
            </a:r>
          </a:p>
        </p:txBody>
      </p:sp>
      <p:grpSp>
        <p:nvGrpSpPr>
          <p:cNvPr name="Group 5" id="5"/>
          <p:cNvGrpSpPr/>
          <p:nvPr/>
        </p:nvGrpSpPr>
        <p:grpSpPr>
          <a:xfrm rot="0">
            <a:off x="398074" y="8623131"/>
            <a:ext cx="6878657" cy="843619"/>
            <a:chOff x="0" y="0"/>
            <a:chExt cx="9171543" cy="1124825"/>
          </a:xfrm>
        </p:grpSpPr>
        <p:sp>
          <p:nvSpPr>
            <p:cNvPr name="AutoShape 6" id="6"/>
            <p:cNvSpPr/>
            <p:nvPr/>
          </p:nvSpPr>
          <p:spPr>
            <a:xfrm rot="0">
              <a:off x="0" y="0"/>
              <a:ext cx="9171543" cy="1124825"/>
            </a:xfrm>
            <a:prstGeom prst="rect">
              <a:avLst/>
            </a:prstGeom>
            <a:solidFill>
              <a:srgbClr val="758E9C"/>
            </a:solidFill>
          </p:spPr>
        </p:sp>
        <p:sp>
          <p:nvSpPr>
            <p:cNvPr name="TextBox 7" id="7"/>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8" id="8"/>
          <p:cNvSpPr txBox="true"/>
          <p:nvPr/>
        </p:nvSpPr>
        <p:spPr>
          <a:xfrm rot="0">
            <a:off x="8147136" y="8468995"/>
            <a:ext cx="9715159" cy="789305"/>
          </a:xfrm>
          <a:prstGeom prst="rect">
            <a:avLst/>
          </a:prstGeom>
        </p:spPr>
        <p:txBody>
          <a:bodyPr anchor="t" rtlCol="false" tIns="0" lIns="0" bIns="0" rIns="0">
            <a:spAutoFit/>
          </a:bodyPr>
          <a:lstStyle/>
          <a:p>
            <a:pPr algn="r">
              <a:lnSpc>
                <a:spcPts val="3080"/>
              </a:lnSpc>
            </a:pPr>
            <a:r>
              <a:rPr lang="en-US" sz="2800" spc="196">
                <a:solidFill>
                  <a:srgbClr val="758E9C"/>
                </a:solidFill>
                <a:latin typeface="Aileron Regular Bold"/>
              </a:rPr>
              <a:t>Human Relations Area Files</a:t>
            </a:r>
          </a:p>
          <a:p>
            <a:pPr algn="r">
              <a:lnSpc>
                <a:spcPts val="3080"/>
              </a:lnSpc>
            </a:pPr>
            <a:r>
              <a:rPr lang="en-US" sz="2800" spc="196">
                <a:solidFill>
                  <a:srgbClr val="758E9C"/>
                </a:solidFill>
                <a:latin typeface="Aileron Regular"/>
              </a:rPr>
              <a:t>at Yale University</a:t>
            </a:r>
          </a:p>
        </p:txBody>
      </p:sp>
      <p:sp>
        <p:nvSpPr>
          <p:cNvPr name="TextBox 9" id="9"/>
          <p:cNvSpPr txBox="true"/>
          <p:nvPr/>
        </p:nvSpPr>
        <p:spPr>
          <a:xfrm rot="0">
            <a:off x="15375318" y="8042275"/>
            <a:ext cx="2486977" cy="398145"/>
          </a:xfrm>
          <a:prstGeom prst="rect">
            <a:avLst/>
          </a:prstGeom>
        </p:spPr>
        <p:txBody>
          <a:bodyPr anchor="t" rtlCol="false" tIns="0" lIns="0" bIns="0" rIns="0">
            <a:spAutoFit/>
          </a:bodyPr>
          <a:lstStyle/>
          <a:p>
            <a:pPr algn="r">
              <a:lnSpc>
                <a:spcPts val="3080"/>
              </a:lnSpc>
            </a:pPr>
            <a:r>
              <a:rPr lang="en-US" sz="2800" spc="196">
                <a:solidFill>
                  <a:srgbClr val="758E9C"/>
                </a:solidFill>
                <a:latin typeface="Aileron Regular"/>
              </a:rPr>
              <a:t>Produced by</a:t>
            </a:r>
          </a:p>
        </p:txBody>
      </p:sp>
      <p:sp>
        <p:nvSpPr>
          <p:cNvPr name="TextBox 10" id="10"/>
          <p:cNvSpPr txBox="true"/>
          <p:nvPr/>
        </p:nvSpPr>
        <p:spPr>
          <a:xfrm rot="0">
            <a:off x="15375318" y="9281964"/>
            <a:ext cx="2486977" cy="398145"/>
          </a:xfrm>
          <a:prstGeom prst="rect">
            <a:avLst/>
          </a:prstGeom>
        </p:spPr>
        <p:txBody>
          <a:bodyPr anchor="t" rtlCol="false" tIns="0" lIns="0" bIns="0" rIns="0">
            <a:spAutoFit/>
          </a:bodyPr>
          <a:lstStyle/>
          <a:p>
            <a:pPr algn="r">
              <a:lnSpc>
                <a:spcPts val="3080"/>
              </a:lnSpc>
            </a:pPr>
            <a:r>
              <a:rPr lang="en-US" sz="2800" spc="196" u="sng">
                <a:solidFill>
                  <a:srgbClr val="758E9C"/>
                </a:solidFill>
                <a:latin typeface="Aileron Regular"/>
                <a:hlinkClick r:id="rId3" tooltip="http://hraf.yale.edu"/>
              </a:rPr>
              <a:t>hraf.yale.edu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58E9C"/>
        </a:solidFill>
      </p:bgPr>
    </p:bg>
    <p:spTree>
      <p:nvGrpSpPr>
        <p:cNvPr id="1" name=""/>
        <p:cNvGrpSpPr/>
        <p:nvPr/>
      </p:nvGrpSpPr>
      <p:grpSpPr>
        <a:xfrm>
          <a:off x="0" y="0"/>
          <a:ext cx="0" cy="0"/>
          <a:chOff x="0" y="0"/>
          <a:chExt cx="0" cy="0"/>
        </a:xfrm>
      </p:grpSpPr>
      <p:sp>
        <p:nvSpPr>
          <p:cNvPr name="AutoShape 2" id="2"/>
          <p:cNvSpPr/>
          <p:nvPr/>
        </p:nvSpPr>
        <p:spPr>
          <a:xfrm rot="0">
            <a:off x="0" y="0"/>
            <a:ext cx="11130697" cy="10287000"/>
          </a:xfrm>
          <a:prstGeom prst="rect">
            <a:avLst/>
          </a:prstGeom>
          <a:solidFill>
            <a:srgbClr val="FFFFFF"/>
          </a:solidFill>
        </p:spPr>
      </p:sp>
      <p:pic>
        <p:nvPicPr>
          <p:cNvPr name="Picture 3" id="3"/>
          <p:cNvPicPr>
            <a:picLocks noChangeAspect="true"/>
          </p:cNvPicPr>
          <p:nvPr/>
        </p:nvPicPr>
        <p:blipFill>
          <a:blip r:embed="rId2"/>
          <a:srcRect l="6795" t="0" r="28405" b="0"/>
          <a:stretch>
            <a:fillRect/>
          </a:stretch>
        </p:blipFill>
        <p:spPr>
          <a:xfrm flipH="false" flipV="false" rot="0">
            <a:off x="1444487" y="767654"/>
            <a:ext cx="8543924" cy="8751692"/>
          </a:xfrm>
          <a:prstGeom prst="rect">
            <a:avLst/>
          </a:prstGeom>
        </p:spPr>
      </p:pic>
      <p:sp>
        <p:nvSpPr>
          <p:cNvPr name="AutoShape 4" id="4"/>
          <p:cNvSpPr/>
          <p:nvPr/>
        </p:nvSpPr>
        <p:spPr>
          <a:xfrm rot="0">
            <a:off x="525870" y="4561090"/>
            <a:ext cx="1753429" cy="1938326"/>
          </a:xfrm>
          <a:prstGeom prst="rect">
            <a:avLst/>
          </a:prstGeom>
          <a:solidFill>
            <a:srgbClr val="758E9C"/>
          </a:solidFill>
        </p:spPr>
      </p:sp>
      <p:sp>
        <p:nvSpPr>
          <p:cNvPr name="TextBox 5" id="5"/>
          <p:cNvSpPr txBox="true"/>
          <p:nvPr/>
        </p:nvSpPr>
        <p:spPr>
          <a:xfrm rot="0">
            <a:off x="12507613" y="1019175"/>
            <a:ext cx="5024054" cy="2447925"/>
          </a:xfrm>
          <a:prstGeom prst="rect">
            <a:avLst/>
          </a:prstGeom>
        </p:spPr>
        <p:txBody>
          <a:bodyPr anchor="t" rtlCol="false" tIns="0" lIns="0" bIns="0" rIns="0">
            <a:spAutoFit/>
          </a:bodyPr>
          <a:lstStyle/>
          <a:p>
            <a:pPr algn="r">
              <a:lnSpc>
                <a:spcPts val="9600"/>
              </a:lnSpc>
            </a:pPr>
            <a:r>
              <a:rPr lang="en-US" sz="8000" spc="160">
                <a:solidFill>
                  <a:srgbClr val="FFFFFF"/>
                </a:solidFill>
                <a:latin typeface="Aileron Heavy Bold"/>
              </a:rPr>
              <a:t>In this activity</a:t>
            </a:r>
          </a:p>
        </p:txBody>
      </p:sp>
      <p:sp>
        <p:nvSpPr>
          <p:cNvPr name="TextBox 6" id="6"/>
          <p:cNvSpPr txBox="true"/>
          <p:nvPr/>
        </p:nvSpPr>
        <p:spPr>
          <a:xfrm rot="0">
            <a:off x="11564806" y="4999733"/>
            <a:ext cx="6576535" cy="4512945"/>
          </a:xfrm>
          <a:prstGeom prst="rect">
            <a:avLst/>
          </a:prstGeom>
        </p:spPr>
        <p:txBody>
          <a:bodyPr anchor="t" rtlCol="false" tIns="0" lIns="0" bIns="0" rIns="0">
            <a:spAutoFit/>
          </a:bodyPr>
          <a:lstStyle/>
          <a:p>
            <a:pPr marL="528320" indent="-264160" lvl="1">
              <a:lnSpc>
                <a:spcPts val="5120"/>
              </a:lnSpc>
              <a:buFont typeface="Arial"/>
              <a:buChar char="•"/>
            </a:pPr>
            <a:r>
              <a:rPr lang="en-US" sz="3200" spc="32">
                <a:solidFill>
                  <a:srgbClr val="FFFFFF"/>
                </a:solidFill>
                <a:latin typeface="Aileron Regular"/>
              </a:rPr>
              <a:t>Learn about how religious beliefs vary across cultures</a:t>
            </a:r>
          </a:p>
          <a:p>
            <a:pPr marL="528320" indent="-264160" lvl="1">
              <a:lnSpc>
                <a:spcPts val="5120"/>
              </a:lnSpc>
              <a:buFont typeface="Arial"/>
              <a:buChar char="•"/>
            </a:pPr>
            <a:r>
              <a:rPr lang="en-US" sz="3200" spc="32">
                <a:solidFill>
                  <a:srgbClr val="FFFFFF"/>
                </a:solidFill>
                <a:latin typeface="Aileron Regular"/>
              </a:rPr>
              <a:t>Compare and contrast notions of the afterlife</a:t>
            </a:r>
          </a:p>
          <a:p>
            <a:pPr marL="528320" indent="-264160" lvl="1">
              <a:lnSpc>
                <a:spcPts val="5120"/>
              </a:lnSpc>
              <a:buFont typeface="Arial"/>
              <a:buChar char="•"/>
            </a:pPr>
            <a:r>
              <a:rPr lang="en-US" sz="3200" spc="32">
                <a:solidFill>
                  <a:srgbClr val="FFFFFF"/>
                </a:solidFill>
                <a:latin typeface="Aileron Regular"/>
              </a:rPr>
              <a:t>Read and interpret ethnographic data in eHRAF World Cultures</a:t>
            </a:r>
          </a:p>
        </p:txBody>
      </p:sp>
      <p:sp>
        <p:nvSpPr>
          <p:cNvPr name="TextBox 7" id="7"/>
          <p:cNvSpPr txBox="true"/>
          <p:nvPr/>
        </p:nvSpPr>
        <p:spPr>
          <a:xfrm rot="0">
            <a:off x="1402584" y="5239741"/>
            <a:ext cx="5084955" cy="571500"/>
          </a:xfrm>
          <a:prstGeom prst="rect">
            <a:avLst/>
          </a:prstGeom>
        </p:spPr>
        <p:txBody>
          <a:bodyPr anchor="t" rtlCol="false" tIns="0" lIns="0" bIns="0" rIns="0">
            <a:spAutoFit/>
          </a:bodyPr>
          <a:lstStyle/>
          <a:p>
            <a:pPr>
              <a:lnSpc>
                <a:spcPts val="4440"/>
              </a:lnSpc>
            </a:pPr>
            <a:r>
              <a:rPr lang="en-US" sz="3700" spc="136">
                <a:solidFill>
                  <a:srgbClr val="FFFFFF"/>
                </a:solidFill>
                <a:latin typeface="Aileron Regular Bold"/>
              </a:rPr>
              <a:t>Topics We'll Cover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3189403" y="4024701"/>
            <a:ext cx="12118707" cy="2237598"/>
            <a:chOff x="0" y="0"/>
            <a:chExt cx="16158275" cy="2983464"/>
          </a:xfrm>
        </p:grpSpPr>
        <p:sp>
          <p:nvSpPr>
            <p:cNvPr name="AutoShape 4" id="4"/>
            <p:cNvSpPr/>
            <p:nvPr/>
          </p:nvSpPr>
          <p:spPr>
            <a:xfrm rot="0">
              <a:off x="0" y="0"/>
              <a:ext cx="16158275" cy="2983464"/>
            </a:xfrm>
            <a:prstGeom prst="rect">
              <a:avLst/>
            </a:prstGeom>
            <a:solidFill>
              <a:srgbClr val="758E9C"/>
            </a:solidFill>
          </p:spPr>
        </p:sp>
        <p:sp>
          <p:nvSpPr>
            <p:cNvPr name="TextBox 5" id="5"/>
            <p:cNvSpPr txBox="true"/>
            <p:nvPr/>
          </p:nvSpPr>
          <p:spPr>
            <a:xfrm rot="0">
              <a:off x="773114" y="951791"/>
              <a:ext cx="14612047" cy="1108456"/>
            </a:xfrm>
            <a:prstGeom prst="rect">
              <a:avLst/>
            </a:prstGeom>
          </p:spPr>
          <p:txBody>
            <a:bodyPr anchor="t" rtlCol="false" tIns="0" lIns="0" bIns="0" rIns="0">
              <a:spAutoFit/>
            </a:bodyPr>
            <a:lstStyle/>
            <a:p>
              <a:pPr algn="ctr">
                <a:lnSpc>
                  <a:spcPts val="6383"/>
                </a:lnSpc>
              </a:pPr>
              <a:r>
                <a:rPr lang="en-US" sz="5600" spc="100">
                  <a:solidFill>
                    <a:srgbClr val="FFFFFF"/>
                  </a:solidFill>
                  <a:latin typeface="Aileron Regular Bold"/>
                </a:rPr>
                <a:t>RELIGION</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4033" t="0" r="19720" b="0"/>
          <a:stretch>
            <a:fillRect/>
          </a:stretch>
        </p:blipFill>
        <p:spPr>
          <a:xfrm flipH="false" flipV="false" rot="0">
            <a:off x="0" y="0"/>
            <a:ext cx="8743922" cy="10287000"/>
          </a:xfrm>
          <a:prstGeom prst="rect">
            <a:avLst/>
          </a:prstGeom>
        </p:spPr>
      </p:pic>
      <p:grpSp>
        <p:nvGrpSpPr>
          <p:cNvPr name="Group 3" id="3"/>
          <p:cNvGrpSpPr/>
          <p:nvPr/>
        </p:nvGrpSpPr>
        <p:grpSpPr>
          <a:xfrm rot="0">
            <a:off x="1217837" y="4106146"/>
            <a:ext cx="6708326" cy="2074708"/>
            <a:chOff x="0" y="0"/>
            <a:chExt cx="8944435" cy="2766278"/>
          </a:xfrm>
        </p:grpSpPr>
        <p:sp>
          <p:nvSpPr>
            <p:cNvPr name="AutoShape 4" id="4"/>
            <p:cNvSpPr/>
            <p:nvPr/>
          </p:nvSpPr>
          <p:spPr>
            <a:xfrm rot="0">
              <a:off x="0" y="0"/>
              <a:ext cx="8944435" cy="2766278"/>
            </a:xfrm>
            <a:prstGeom prst="rect">
              <a:avLst/>
            </a:prstGeom>
            <a:solidFill>
              <a:srgbClr val="758E9C"/>
            </a:solidFill>
          </p:spPr>
        </p:sp>
        <p:sp>
          <p:nvSpPr>
            <p:cNvPr name="TextBox 5" id="5"/>
            <p:cNvSpPr txBox="true"/>
            <p:nvPr/>
          </p:nvSpPr>
          <p:spPr>
            <a:xfrm rot="0">
              <a:off x="545591" y="642094"/>
              <a:ext cx="7853252" cy="1472565"/>
            </a:xfrm>
            <a:prstGeom prst="rect">
              <a:avLst/>
            </a:prstGeom>
          </p:spPr>
          <p:txBody>
            <a:bodyPr anchor="t" rtlCol="false" tIns="0" lIns="0" bIns="0" rIns="0">
              <a:spAutoFit/>
            </a:bodyPr>
            <a:lstStyle/>
            <a:p>
              <a:pPr algn="ctr">
                <a:lnSpc>
                  <a:spcPts val="4320"/>
                </a:lnSpc>
              </a:pPr>
              <a:r>
                <a:rPr lang="en-US" sz="3600" spc="133">
                  <a:solidFill>
                    <a:srgbClr val="FFFFFF"/>
                  </a:solidFill>
                  <a:latin typeface="Aileron Regular Bold"/>
                </a:rPr>
                <a:t>http</a:t>
              </a:r>
              <a:r>
                <a:rPr lang="en-US" sz="3600" spc="133">
                  <a:solidFill>
                    <a:srgbClr val="FFFFFF"/>
                  </a:solidFill>
                  <a:latin typeface="Aileron Regular Bold"/>
                </a:rPr>
                <a:t>s://hraf.yale.edu/ehc/summaries/religion</a:t>
              </a:r>
            </a:p>
          </p:txBody>
        </p:sp>
      </p:grpSp>
      <p:sp>
        <p:nvSpPr>
          <p:cNvPr name="TextBox 6" id="6"/>
          <p:cNvSpPr txBox="true"/>
          <p:nvPr/>
        </p:nvSpPr>
        <p:spPr>
          <a:xfrm rot="0">
            <a:off x="9144000" y="1155301"/>
            <a:ext cx="9128086" cy="2295525"/>
          </a:xfrm>
          <a:prstGeom prst="rect">
            <a:avLst/>
          </a:prstGeom>
        </p:spPr>
        <p:txBody>
          <a:bodyPr anchor="t" rtlCol="false" tIns="0" lIns="0" bIns="0" rIns="0">
            <a:spAutoFit/>
          </a:bodyPr>
          <a:lstStyle/>
          <a:p>
            <a:pPr>
              <a:lnSpc>
                <a:spcPts val="6000"/>
              </a:lnSpc>
            </a:pPr>
            <a:r>
              <a:rPr lang="en-US" sz="5000" spc="100">
                <a:solidFill>
                  <a:srgbClr val="758E9C"/>
                </a:solidFill>
                <a:latin typeface="Aileron Regular"/>
              </a:rPr>
              <a:t>This workbook is based on the</a:t>
            </a:r>
            <a:r>
              <a:rPr lang="en-US" sz="5000" spc="100">
                <a:solidFill>
                  <a:srgbClr val="758E9C"/>
                </a:solidFill>
                <a:latin typeface="Aileron Regular Bold"/>
              </a:rPr>
              <a:t> Explaining Human Culture (EHC) </a:t>
            </a:r>
            <a:r>
              <a:rPr lang="en-US" sz="5000" spc="100">
                <a:solidFill>
                  <a:srgbClr val="758E9C"/>
                </a:solidFill>
                <a:latin typeface="Aileron Regular"/>
              </a:rPr>
              <a:t>summary on</a:t>
            </a:r>
            <a:r>
              <a:rPr lang="en-US" sz="5000" spc="100">
                <a:solidFill>
                  <a:srgbClr val="758E9C"/>
                </a:solidFill>
                <a:latin typeface="Aileron Regular Bold"/>
              </a:rPr>
              <a:t> Religion</a:t>
            </a:r>
          </a:p>
        </p:txBody>
      </p:sp>
      <p:sp>
        <p:nvSpPr>
          <p:cNvPr name="TextBox 7" id="7"/>
          <p:cNvSpPr txBox="true"/>
          <p:nvPr/>
        </p:nvSpPr>
        <p:spPr>
          <a:xfrm rot="0">
            <a:off x="9479220" y="6236970"/>
            <a:ext cx="8457646" cy="3021330"/>
          </a:xfrm>
          <a:prstGeom prst="rect">
            <a:avLst/>
          </a:prstGeom>
        </p:spPr>
        <p:txBody>
          <a:bodyPr anchor="t" rtlCol="false" tIns="0" lIns="0" bIns="0" rIns="0">
            <a:spAutoFit/>
          </a:bodyPr>
          <a:lstStyle/>
          <a:p>
            <a:pPr>
              <a:lnSpc>
                <a:spcPts val="4800"/>
              </a:lnSpc>
            </a:pPr>
            <a:r>
              <a:rPr lang="en-US" sz="3200" spc="32">
                <a:solidFill>
                  <a:srgbClr val="758E9C"/>
                </a:solidFill>
                <a:latin typeface="Aileron Regular"/>
              </a:rPr>
              <a:t>You may wish to read the EHC summary to learn more about religion, gods and spirits, ancestor worship, the afterlife, and ritual, before beginning the exercises in this workbook.</a:t>
            </a:r>
          </a:p>
        </p:txBody>
      </p:sp>
      <p:sp>
        <p:nvSpPr>
          <p:cNvPr name="TextBox 8" id="8"/>
          <p:cNvSpPr txBox="true"/>
          <p:nvPr/>
        </p:nvSpPr>
        <p:spPr>
          <a:xfrm rot="0">
            <a:off x="9024496" y="3879462"/>
            <a:ext cx="9367094" cy="1123950"/>
          </a:xfrm>
          <a:prstGeom prst="rect">
            <a:avLst/>
          </a:prstGeom>
        </p:spPr>
        <p:txBody>
          <a:bodyPr anchor="t" rtlCol="false" tIns="0" lIns="0" bIns="0" rIns="0">
            <a:spAutoFit/>
          </a:bodyPr>
          <a:lstStyle/>
          <a:p>
            <a:pPr algn="ctr">
              <a:lnSpc>
                <a:spcPts val="4500"/>
              </a:lnSpc>
            </a:pPr>
            <a:r>
              <a:rPr lang="en-US" sz="3000" spc="30">
                <a:solidFill>
                  <a:srgbClr val="758E9C"/>
                </a:solidFill>
                <a:latin typeface="Aileron Regular Bold"/>
              </a:rPr>
              <a:t>by </a:t>
            </a:r>
          </a:p>
          <a:p>
            <a:pPr algn="ctr">
              <a:lnSpc>
                <a:spcPts val="4500"/>
              </a:lnSpc>
            </a:pPr>
            <a:r>
              <a:rPr lang="en-US" sz="3000" spc="30">
                <a:solidFill>
                  <a:srgbClr val="758E9C"/>
                </a:solidFill>
                <a:latin typeface="Aileron Regular"/>
              </a:rPr>
              <a:t>Stephen D. Glazier and Carol R. Ember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1017" y="280178"/>
            <a:ext cx="10148285" cy="9650444"/>
          </a:xfrm>
          <a:prstGeom prst="rect">
            <a:avLst/>
          </a:prstGeom>
        </p:spPr>
        <p:txBody>
          <a:bodyPr anchor="t" rtlCol="false" tIns="0" lIns="0" bIns="0" rIns="0">
            <a:spAutoFit/>
          </a:bodyPr>
          <a:lstStyle/>
          <a:p>
            <a:pPr>
              <a:lnSpc>
                <a:spcPts val="5076"/>
              </a:lnSpc>
            </a:pPr>
            <a:r>
              <a:rPr lang="en-US" sz="3600" spc="431">
                <a:solidFill>
                  <a:srgbClr val="758E9C"/>
                </a:solidFill>
                <a:latin typeface="Aileron Regular"/>
              </a:rPr>
              <a:t>Religion may be defined as any set of attitudes, beliefs, and practices pertaining to </a:t>
            </a:r>
            <a:r>
              <a:rPr lang="en-US" sz="3600" spc="431">
                <a:solidFill>
                  <a:srgbClr val="758E9C"/>
                </a:solidFill>
                <a:latin typeface="Aileron Regular Bold"/>
              </a:rPr>
              <a:t>supernatural power</a:t>
            </a:r>
            <a:r>
              <a:rPr lang="en-US" sz="3600" spc="431">
                <a:solidFill>
                  <a:srgbClr val="758E9C"/>
                </a:solidFill>
                <a:latin typeface="Aileron Regular"/>
              </a:rPr>
              <a:t>, whether that power be forces, gods, spirits, ghosts, or demons.</a:t>
            </a:r>
          </a:p>
          <a:p>
            <a:pPr>
              <a:lnSpc>
                <a:spcPts val="5076"/>
              </a:lnSpc>
            </a:pPr>
          </a:p>
          <a:p>
            <a:pPr>
              <a:lnSpc>
                <a:spcPts val="5076"/>
              </a:lnSpc>
            </a:pPr>
            <a:r>
              <a:rPr lang="en-US" sz="3600" spc="431">
                <a:solidFill>
                  <a:srgbClr val="758E9C"/>
                </a:solidFill>
                <a:latin typeface="Aileron Regular"/>
              </a:rPr>
              <a:t>Religious </a:t>
            </a:r>
            <a:r>
              <a:rPr lang="en-US" sz="3600" spc="431">
                <a:solidFill>
                  <a:srgbClr val="758E9C"/>
                </a:solidFill>
                <a:latin typeface="Aileron Regular"/>
              </a:rPr>
              <a:t>belief</a:t>
            </a:r>
            <a:r>
              <a:rPr lang="en-US" sz="3600" spc="431">
                <a:solidFill>
                  <a:srgbClr val="758E9C"/>
                </a:solidFill>
                <a:latin typeface="Aileron Regular"/>
              </a:rPr>
              <a:t>s a</a:t>
            </a:r>
            <a:r>
              <a:rPr lang="en-US" sz="3600" spc="431">
                <a:solidFill>
                  <a:srgbClr val="758E9C"/>
                </a:solidFill>
                <a:latin typeface="Aileron Regular"/>
              </a:rPr>
              <a:t>nd p</a:t>
            </a:r>
            <a:r>
              <a:rPr lang="en-US" sz="3600" spc="431">
                <a:solidFill>
                  <a:srgbClr val="758E9C"/>
                </a:solidFill>
                <a:latin typeface="Aileron Regular"/>
              </a:rPr>
              <a:t>ractices vary widely from society to society and change over time. Different societies not only have varying types of gods, spirits, and supernatural forces, they have different types and numbe</a:t>
            </a:r>
            <a:r>
              <a:rPr lang="en-US" sz="3600" spc="431">
                <a:solidFill>
                  <a:srgbClr val="758E9C"/>
                </a:solidFill>
                <a:latin typeface="Aileron Regular"/>
              </a:rPr>
              <a:t>rs of</a:t>
            </a:r>
            <a:r>
              <a:rPr lang="en-US" sz="3600" spc="431">
                <a:solidFill>
                  <a:srgbClr val="758E9C"/>
                </a:solidFill>
                <a:latin typeface="Aileron Regular"/>
              </a:rPr>
              <a:t> religious practitioners, </a:t>
            </a:r>
            <a:r>
              <a:rPr lang="en-US" sz="3600" spc="431">
                <a:solidFill>
                  <a:srgbClr val="758E9C"/>
                </a:solidFill>
                <a:latin typeface="Aileron Regular"/>
              </a:rPr>
              <a:t>diffe</a:t>
            </a:r>
            <a:r>
              <a:rPr lang="en-US" sz="3600" spc="431">
                <a:solidFill>
                  <a:srgbClr val="758E9C"/>
                </a:solidFill>
                <a:latin typeface="Aileron Regular"/>
              </a:rPr>
              <a:t>rent t</a:t>
            </a:r>
            <a:r>
              <a:rPr lang="en-US" sz="3600" spc="431">
                <a:solidFill>
                  <a:srgbClr val="758E9C"/>
                </a:solidFill>
                <a:latin typeface="Aileron Regular"/>
              </a:rPr>
              <a:t>yp</a:t>
            </a:r>
            <a:r>
              <a:rPr lang="en-US" sz="3600" spc="431">
                <a:solidFill>
                  <a:srgbClr val="758E9C"/>
                </a:solidFill>
                <a:latin typeface="Aileron Regular"/>
              </a:rPr>
              <a:t>es of ritual, and different ways of interacting </a:t>
            </a:r>
            <a:r>
              <a:rPr lang="en-US" sz="3600" spc="431">
                <a:solidFill>
                  <a:srgbClr val="758E9C"/>
                </a:solidFill>
                <a:latin typeface="Aileron Regular"/>
              </a:rPr>
              <a:t>wi</a:t>
            </a:r>
            <a:r>
              <a:rPr lang="en-US" sz="3600" spc="431">
                <a:solidFill>
                  <a:srgbClr val="758E9C"/>
                </a:solidFill>
                <a:latin typeface="Aileron Regular"/>
              </a:rPr>
              <a:t>t</a:t>
            </a:r>
            <a:r>
              <a:rPr lang="en-US" sz="3600" spc="431">
                <a:solidFill>
                  <a:srgbClr val="758E9C"/>
                </a:solidFill>
                <a:latin typeface="Aileron Regular"/>
              </a:rPr>
              <a:t>h</a:t>
            </a:r>
            <a:r>
              <a:rPr lang="en-US" sz="3600" spc="431">
                <a:solidFill>
                  <a:srgbClr val="758E9C"/>
                </a:solidFill>
                <a:latin typeface="Aileron Regular"/>
              </a:rPr>
              <a:t> supernatural forces.</a:t>
            </a:r>
          </a:p>
        </p:txBody>
      </p:sp>
      <p:pic>
        <p:nvPicPr>
          <p:cNvPr name="Picture 3" id="3"/>
          <p:cNvPicPr>
            <a:picLocks noChangeAspect="true"/>
          </p:cNvPicPr>
          <p:nvPr/>
        </p:nvPicPr>
        <p:blipFill>
          <a:blip r:embed="rId2"/>
          <a:srcRect l="30841" t="0" r="30841" b="0"/>
          <a:stretch>
            <a:fillRect/>
          </a:stretch>
        </p:blipFill>
        <p:spPr>
          <a:xfrm flipH="false" flipV="false" rot="0">
            <a:off x="12373188" y="0"/>
            <a:ext cx="5914812" cy="10287000"/>
          </a:xfrm>
          <a:prstGeom prst="rect">
            <a:avLst/>
          </a:prstGeom>
        </p:spPr>
      </p:pic>
      <p:sp>
        <p:nvSpPr>
          <p:cNvPr name="AutoShape 4" id="4"/>
          <p:cNvSpPr/>
          <p:nvPr/>
        </p:nvSpPr>
        <p:spPr>
          <a:xfrm rot="0">
            <a:off x="10982399" y="3974312"/>
            <a:ext cx="2781579" cy="2338376"/>
          </a:xfrm>
          <a:prstGeom prst="rect">
            <a:avLst/>
          </a:prstGeom>
          <a:solidFill>
            <a:srgbClr val="758E9C"/>
          </a:solidFill>
        </p:spPr>
      </p:sp>
      <p:sp>
        <p:nvSpPr>
          <p:cNvPr name="TextBox 5" id="5"/>
          <p:cNvSpPr txBox="true"/>
          <p:nvPr/>
        </p:nvSpPr>
        <p:spPr>
          <a:xfrm rot="0">
            <a:off x="11405971" y="4572000"/>
            <a:ext cx="1934433" cy="113347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Did you know?</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758E9C"/>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6917" t="0" r="28228" b="0"/>
          <a:stretch>
            <a:fillRect/>
          </a:stretch>
        </p:blipFill>
        <p:spPr>
          <a:xfrm flipH="false" flipV="false" rot="0">
            <a:off x="0" y="0"/>
            <a:ext cx="7167722" cy="10287000"/>
          </a:xfrm>
          <a:prstGeom prst="rect">
            <a:avLst/>
          </a:prstGeom>
        </p:spPr>
      </p:pic>
      <p:sp>
        <p:nvSpPr>
          <p:cNvPr name="TextBox 3" id="3"/>
          <p:cNvSpPr txBox="true"/>
          <p:nvPr/>
        </p:nvSpPr>
        <p:spPr>
          <a:xfrm rot="0">
            <a:off x="7461040" y="1019175"/>
            <a:ext cx="10565755" cy="8239125"/>
          </a:xfrm>
          <a:prstGeom prst="rect">
            <a:avLst/>
          </a:prstGeom>
        </p:spPr>
        <p:txBody>
          <a:bodyPr anchor="t" rtlCol="false" tIns="0" lIns="0" bIns="0" rIns="0">
            <a:spAutoFit/>
          </a:bodyPr>
          <a:lstStyle/>
          <a:p>
            <a:pPr>
              <a:lnSpc>
                <a:spcPts val="4320"/>
              </a:lnSpc>
            </a:pPr>
            <a:r>
              <a:rPr lang="en-US" sz="3600" spc="359">
                <a:solidFill>
                  <a:srgbClr val="FFFFFF"/>
                </a:solidFill>
                <a:latin typeface="Aileron Regular"/>
              </a:rPr>
              <a:t>Regardless of </a:t>
            </a:r>
            <a:r>
              <a:rPr lang="en-US" sz="3600" spc="359">
                <a:solidFill>
                  <a:srgbClr val="FFFFFF"/>
                </a:solidFill>
                <a:latin typeface="Aileron Regular"/>
              </a:rPr>
              <a:t>the ma</a:t>
            </a:r>
            <a:r>
              <a:rPr lang="en-US" sz="3600" spc="359">
                <a:solidFill>
                  <a:srgbClr val="FFFFFF"/>
                </a:solidFill>
                <a:latin typeface="Aileron Regular"/>
              </a:rPr>
              <a:t>ny societal dif</a:t>
            </a:r>
            <a:r>
              <a:rPr lang="en-US" sz="3600" spc="359">
                <a:solidFill>
                  <a:srgbClr val="FFFFFF"/>
                </a:solidFill>
                <a:latin typeface="Aileron Regular"/>
              </a:rPr>
              <a:t>fer</a:t>
            </a:r>
            <a:r>
              <a:rPr lang="en-US" sz="3600" spc="359">
                <a:solidFill>
                  <a:srgbClr val="FFFFFF"/>
                </a:solidFill>
                <a:latin typeface="Aileron Regular"/>
              </a:rPr>
              <a:t>ences in how relig</a:t>
            </a:r>
            <a:r>
              <a:rPr lang="en-US" sz="3600" spc="359">
                <a:solidFill>
                  <a:srgbClr val="FFFFFF"/>
                </a:solidFill>
                <a:latin typeface="Aileron Regular"/>
              </a:rPr>
              <a:t>i</a:t>
            </a:r>
            <a:r>
              <a:rPr lang="en-US" sz="3600" spc="359">
                <a:solidFill>
                  <a:srgbClr val="FFFFFF"/>
                </a:solidFill>
                <a:latin typeface="Aileron Regular"/>
              </a:rPr>
              <a:t>o</a:t>
            </a:r>
            <a:r>
              <a:rPr lang="en-US" sz="3600" spc="359">
                <a:solidFill>
                  <a:srgbClr val="FFFFFF"/>
                </a:solidFill>
                <a:latin typeface="Aileron Regular"/>
              </a:rPr>
              <a:t>n</a:t>
            </a:r>
            <a:r>
              <a:rPr lang="en-US" sz="3600" spc="359">
                <a:solidFill>
                  <a:srgbClr val="FFFFFF"/>
                </a:solidFill>
                <a:latin typeface="Aileron Regular"/>
              </a:rPr>
              <a:t> is structure</a:t>
            </a:r>
            <a:r>
              <a:rPr lang="en-US" sz="3600" spc="359">
                <a:solidFill>
                  <a:srgbClr val="FFFFFF"/>
                </a:solidFill>
                <a:latin typeface="Aileron Regular"/>
              </a:rPr>
              <a:t>d</a:t>
            </a:r>
            <a:r>
              <a:rPr lang="en-US" sz="3600" spc="359">
                <a:solidFill>
                  <a:srgbClr val="FFFFFF"/>
                </a:solidFill>
                <a:latin typeface="Aileron Regular"/>
              </a:rPr>
              <a:t> </a:t>
            </a:r>
            <a:r>
              <a:rPr lang="en-US" sz="3600" spc="359">
                <a:solidFill>
                  <a:srgbClr val="FFFFFF"/>
                </a:solidFill>
                <a:latin typeface="Aileron Regular"/>
              </a:rPr>
              <a:t>a</a:t>
            </a:r>
            <a:r>
              <a:rPr lang="en-US" sz="3600" spc="359">
                <a:solidFill>
                  <a:srgbClr val="FFFFFF"/>
                </a:solidFill>
                <a:latin typeface="Aileron Regular"/>
              </a:rPr>
              <a:t>nd practice</a:t>
            </a:r>
            <a:r>
              <a:rPr lang="en-US" sz="3600" spc="359">
                <a:solidFill>
                  <a:srgbClr val="FFFFFF"/>
                </a:solidFill>
                <a:latin typeface="Aileron Regular"/>
              </a:rPr>
              <a:t>d,</a:t>
            </a:r>
            <a:r>
              <a:rPr lang="en-US" sz="3600" spc="359">
                <a:solidFill>
                  <a:srgbClr val="FFFFFF"/>
                </a:solidFill>
                <a:latin typeface="Aileron Regular"/>
              </a:rPr>
              <a:t> </a:t>
            </a:r>
            <a:r>
              <a:rPr lang="en-US" sz="3600" spc="359">
                <a:solidFill>
                  <a:srgbClr val="FFFFFF"/>
                </a:solidFill>
                <a:latin typeface="Aileron Regular"/>
              </a:rPr>
              <a:t>r</a:t>
            </a:r>
            <a:r>
              <a:rPr lang="en-US" sz="3600" spc="359">
                <a:solidFill>
                  <a:srgbClr val="FFFFFF"/>
                </a:solidFill>
                <a:latin typeface="Aileron Regular"/>
              </a:rPr>
              <a:t>e</a:t>
            </a:r>
            <a:r>
              <a:rPr lang="en-US" sz="3600" spc="359">
                <a:solidFill>
                  <a:srgbClr val="FFFFFF"/>
                </a:solidFill>
                <a:latin typeface="Aileron Regular"/>
              </a:rPr>
              <a:t>l</a:t>
            </a:r>
            <a:r>
              <a:rPr lang="en-US" sz="3600" spc="359">
                <a:solidFill>
                  <a:srgbClr val="FFFFFF"/>
                </a:solidFill>
                <a:latin typeface="Aileron Regular"/>
              </a:rPr>
              <a:t>igi</a:t>
            </a:r>
            <a:r>
              <a:rPr lang="en-US" sz="3600" spc="359">
                <a:solidFill>
                  <a:srgbClr val="FFFFFF"/>
                </a:solidFill>
                <a:latin typeface="Aileron Regular"/>
              </a:rPr>
              <a:t>on</a:t>
            </a:r>
            <a:r>
              <a:rPr lang="en-US" sz="3600" spc="359">
                <a:solidFill>
                  <a:srgbClr val="FFFFFF"/>
                </a:solidFill>
                <a:latin typeface="Aileron Regular"/>
              </a:rPr>
              <a:t> has </a:t>
            </a:r>
            <a:r>
              <a:rPr lang="en-US" sz="3600" spc="359">
                <a:solidFill>
                  <a:srgbClr val="FFFFFF"/>
                </a:solidFill>
                <a:latin typeface="Aileron Regular"/>
              </a:rPr>
              <a:t>b</a:t>
            </a:r>
            <a:r>
              <a:rPr lang="en-US" sz="3600" spc="359">
                <a:solidFill>
                  <a:srgbClr val="FFFFFF"/>
                </a:solidFill>
                <a:latin typeface="Aileron Regular"/>
              </a:rPr>
              <a:t>een identi</a:t>
            </a:r>
            <a:r>
              <a:rPr lang="en-US" sz="3600" spc="359">
                <a:solidFill>
                  <a:srgbClr val="FFFFFF"/>
                </a:solidFill>
                <a:latin typeface="Aileron Regular"/>
              </a:rPr>
              <a:t>fied</a:t>
            </a:r>
            <a:r>
              <a:rPr lang="en-US" sz="3600" spc="359">
                <a:solidFill>
                  <a:srgbClr val="FFFFFF"/>
                </a:solidFill>
                <a:latin typeface="Aileron Regular"/>
              </a:rPr>
              <a:t> in all studied cu</a:t>
            </a:r>
            <a:r>
              <a:rPr lang="en-US" sz="3600" spc="359">
                <a:solidFill>
                  <a:srgbClr val="FFFFFF"/>
                </a:solidFill>
                <a:latin typeface="Aileron Regular"/>
              </a:rPr>
              <a:t>l</a:t>
            </a:r>
            <a:r>
              <a:rPr lang="en-US" sz="3600" spc="359">
                <a:solidFill>
                  <a:srgbClr val="FFFFFF"/>
                </a:solidFill>
                <a:latin typeface="Aileron Regular"/>
              </a:rPr>
              <a:t>t</a:t>
            </a:r>
            <a:r>
              <a:rPr lang="en-US" sz="3600" spc="359">
                <a:solidFill>
                  <a:srgbClr val="FFFFFF"/>
                </a:solidFill>
                <a:latin typeface="Aileron Regular"/>
              </a:rPr>
              <a:t>ur</a:t>
            </a:r>
            <a:r>
              <a:rPr lang="en-US" sz="3600" spc="359">
                <a:solidFill>
                  <a:srgbClr val="FFFFFF"/>
                </a:solidFill>
                <a:latin typeface="Aileron Regular"/>
              </a:rPr>
              <a:t>es</a:t>
            </a:r>
            <a:r>
              <a:rPr lang="en-US" sz="3600" spc="359">
                <a:solidFill>
                  <a:srgbClr val="FFFFFF"/>
                </a:solidFill>
                <a:latin typeface="Aileron Regular"/>
              </a:rPr>
              <a:t>. Why</a:t>
            </a:r>
            <a:r>
              <a:rPr lang="en-US" sz="3600" spc="359">
                <a:solidFill>
                  <a:srgbClr val="FFFFFF"/>
                </a:solidFill>
                <a:latin typeface="Aileron Regular"/>
              </a:rPr>
              <a:t> </a:t>
            </a:r>
            <a:r>
              <a:rPr lang="en-US" sz="3600" spc="359">
                <a:solidFill>
                  <a:srgbClr val="FFFFFF"/>
                </a:solidFill>
                <a:latin typeface="Aileron Regular"/>
              </a:rPr>
              <a:t>r</a:t>
            </a:r>
            <a:r>
              <a:rPr lang="en-US" sz="3600" spc="359">
                <a:solidFill>
                  <a:srgbClr val="FFFFFF"/>
                </a:solidFill>
                <a:latin typeface="Aileron Regular"/>
              </a:rPr>
              <a:t>e</a:t>
            </a:r>
            <a:r>
              <a:rPr lang="en-US" sz="3600" spc="359">
                <a:solidFill>
                  <a:srgbClr val="FFFFFF"/>
                </a:solidFill>
                <a:latin typeface="Aileron Regular"/>
              </a:rPr>
              <a:t>l</a:t>
            </a:r>
            <a:r>
              <a:rPr lang="en-US" sz="3600" spc="359">
                <a:solidFill>
                  <a:srgbClr val="FFFFFF"/>
                </a:solidFill>
                <a:latin typeface="Aileron Regular"/>
              </a:rPr>
              <a:t>i</a:t>
            </a:r>
            <a:r>
              <a:rPr lang="en-US" sz="3600" spc="359">
                <a:solidFill>
                  <a:srgbClr val="FFFFFF"/>
                </a:solidFill>
                <a:latin typeface="Aileron Regular"/>
              </a:rPr>
              <a:t>g</a:t>
            </a:r>
            <a:r>
              <a:rPr lang="en-US" sz="3600" spc="359">
                <a:solidFill>
                  <a:srgbClr val="FFFFFF"/>
                </a:solidFill>
                <a:latin typeface="Aileron Regular"/>
              </a:rPr>
              <a:t>ion is universa</a:t>
            </a:r>
            <a:r>
              <a:rPr lang="en-US" sz="3600" spc="359">
                <a:solidFill>
                  <a:srgbClr val="FFFFFF"/>
                </a:solidFill>
                <a:latin typeface="Aileron Regular"/>
              </a:rPr>
              <a:t>l</a:t>
            </a:r>
            <a:r>
              <a:rPr lang="en-US" sz="3600" spc="359">
                <a:solidFill>
                  <a:srgbClr val="FFFFFF"/>
                </a:solidFill>
                <a:latin typeface="Aileron Regular"/>
              </a:rPr>
              <a:t> has been the s</a:t>
            </a:r>
            <a:r>
              <a:rPr lang="en-US" sz="3600" spc="359">
                <a:solidFill>
                  <a:srgbClr val="FFFFFF"/>
                </a:solidFill>
                <a:latin typeface="Aileron Regular"/>
              </a:rPr>
              <a:t>ubject</a:t>
            </a:r>
            <a:r>
              <a:rPr lang="en-US" sz="3600" spc="359">
                <a:solidFill>
                  <a:srgbClr val="FFFFFF"/>
                </a:solidFill>
                <a:latin typeface="Aileron Regular"/>
              </a:rPr>
              <a:t> o</a:t>
            </a:r>
            <a:r>
              <a:rPr lang="en-US" sz="3600" spc="359">
                <a:solidFill>
                  <a:srgbClr val="FFFFFF"/>
                </a:solidFill>
                <a:latin typeface="Aileron Regular"/>
              </a:rPr>
              <a:t>f</a:t>
            </a:r>
            <a:r>
              <a:rPr lang="en-US" sz="3600" spc="359">
                <a:solidFill>
                  <a:srgbClr val="FFFFFF"/>
                </a:solidFill>
                <a:latin typeface="Aileron Regular"/>
              </a:rPr>
              <a:t> considera</a:t>
            </a:r>
            <a:r>
              <a:rPr lang="en-US" sz="3600" spc="359">
                <a:solidFill>
                  <a:srgbClr val="FFFFFF"/>
                </a:solidFill>
                <a:latin typeface="Aileron Regular"/>
              </a:rPr>
              <a:t>b</a:t>
            </a:r>
            <a:r>
              <a:rPr lang="en-US" sz="3600" spc="359">
                <a:solidFill>
                  <a:srgbClr val="FFFFFF"/>
                </a:solidFill>
                <a:latin typeface="Aileron Regular"/>
              </a:rPr>
              <a:t>le scholarly discussion.</a:t>
            </a:r>
          </a:p>
          <a:p>
            <a:pPr>
              <a:lnSpc>
                <a:spcPts val="4320"/>
              </a:lnSpc>
            </a:pPr>
          </a:p>
          <a:p>
            <a:pPr>
              <a:lnSpc>
                <a:spcPts val="4320"/>
              </a:lnSpc>
            </a:pPr>
            <a:r>
              <a:rPr lang="en-US" sz="3600" spc="359">
                <a:solidFill>
                  <a:srgbClr val="FFFFFF"/>
                </a:solidFill>
                <a:latin typeface="Aileron Regular"/>
              </a:rPr>
              <a:t>Religion serves many functions and has consequences for both individuals and societies. Religions offer explanations. Religion can be both comforting and terrifying. Most researchers subscribe to Émile Durkheim's notion that religion acts as a "glue" (some think the most important "glue") that holds society together.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786" r="0" b="7786"/>
          <a:stretch>
            <a:fillRect/>
          </a:stretch>
        </p:blipFill>
        <p:spPr>
          <a:xfrm flipH="false" flipV="false">
            <a:off x="0" y="0"/>
            <a:ext cx="18288000" cy="10287000"/>
          </a:xfrm>
          <a:prstGeom prst="rect">
            <a:avLst/>
          </a:prstGeom>
        </p:spPr>
      </p:pic>
      <p:grpSp>
        <p:nvGrpSpPr>
          <p:cNvPr name="Group 3" id="3"/>
          <p:cNvGrpSpPr/>
          <p:nvPr/>
        </p:nvGrpSpPr>
        <p:grpSpPr>
          <a:xfrm rot="0">
            <a:off x="3189403" y="3315527"/>
            <a:ext cx="12118707" cy="3655947"/>
            <a:chOff x="0" y="0"/>
            <a:chExt cx="16158275" cy="4874596"/>
          </a:xfrm>
        </p:grpSpPr>
        <p:sp>
          <p:nvSpPr>
            <p:cNvPr name="AutoShape 4" id="4"/>
            <p:cNvSpPr/>
            <p:nvPr/>
          </p:nvSpPr>
          <p:spPr>
            <a:xfrm rot="0">
              <a:off x="0" y="0"/>
              <a:ext cx="16158275" cy="4874596"/>
            </a:xfrm>
            <a:prstGeom prst="rect">
              <a:avLst/>
            </a:prstGeom>
            <a:solidFill>
              <a:srgbClr val="758E9C"/>
            </a:solidFill>
          </p:spPr>
        </p:sp>
        <p:sp>
          <p:nvSpPr>
            <p:cNvPr name="TextBox 5" id="5"/>
            <p:cNvSpPr txBox="true"/>
            <p:nvPr/>
          </p:nvSpPr>
          <p:spPr>
            <a:xfrm rot="0">
              <a:off x="773114" y="951791"/>
              <a:ext cx="14612047" cy="2999588"/>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eHRAF Workbook</a:t>
              </a:r>
            </a:p>
            <a:p>
              <a:pPr algn="ctr">
                <a:lnSpc>
                  <a:spcPts val="6378"/>
                </a:lnSpc>
              </a:pPr>
              <a:r>
                <a:rPr lang="en-US" sz="5600" spc="100">
                  <a:solidFill>
                    <a:srgbClr val="FFFFFF"/>
                  </a:solidFill>
                  <a:latin typeface="Aileron Regular Bold"/>
                </a:rPr>
                <a:t>ACTIVITY</a:t>
              </a:r>
            </a:p>
            <a:p>
              <a:pPr algn="ctr">
                <a:lnSpc>
                  <a:spcPts val="4787"/>
                </a:lnSpc>
              </a:pPr>
              <a:r>
                <a:rPr lang="en-US" sz="4200" spc="75">
                  <a:solidFill>
                    <a:srgbClr val="FFFFFF"/>
                  </a:solidFill>
                  <a:latin typeface="Aileron Regular"/>
                </a:rPr>
                <a:t>The Afterlife</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5701" t="0" r="15347" b="0"/>
          <a:stretch>
            <a:fillRect/>
          </a:stretch>
        </p:blipFill>
        <p:spPr>
          <a:xfrm flipH="false" flipV="false" rot="0">
            <a:off x="10729757" y="0"/>
            <a:ext cx="7558243" cy="10287000"/>
          </a:xfrm>
          <a:prstGeom prst="rect">
            <a:avLst/>
          </a:prstGeom>
        </p:spPr>
      </p:pic>
      <p:sp>
        <p:nvSpPr>
          <p:cNvPr name="AutoShape 3" id="3"/>
          <p:cNvSpPr/>
          <p:nvPr/>
        </p:nvSpPr>
        <p:spPr>
          <a:xfrm rot="-10800000">
            <a:off x="0" y="-9196"/>
            <a:ext cx="10729757" cy="10287000"/>
          </a:xfrm>
          <a:prstGeom prst="rect">
            <a:avLst/>
          </a:prstGeom>
          <a:solidFill>
            <a:srgbClr val="758E9C"/>
          </a:solidFill>
        </p:spPr>
      </p:sp>
      <p:sp>
        <p:nvSpPr>
          <p:cNvPr name="TextBox 4" id="4"/>
          <p:cNvSpPr txBox="true"/>
          <p:nvPr/>
        </p:nvSpPr>
        <p:spPr>
          <a:xfrm rot="0">
            <a:off x="367329" y="1255724"/>
            <a:ext cx="9995100" cy="7719060"/>
          </a:xfrm>
          <a:prstGeom prst="rect">
            <a:avLst/>
          </a:prstGeom>
        </p:spPr>
        <p:txBody>
          <a:bodyPr anchor="t" rtlCol="false" tIns="0" lIns="0" bIns="0" rIns="0">
            <a:spAutoFit/>
          </a:bodyPr>
          <a:lstStyle/>
          <a:p>
            <a:pPr>
              <a:lnSpc>
                <a:spcPts val="4680"/>
              </a:lnSpc>
            </a:pPr>
            <a:r>
              <a:rPr lang="en-US" sz="3600" spc="179">
                <a:solidFill>
                  <a:srgbClr val="FFFFFF"/>
                </a:solidFill>
                <a:latin typeface="Aileron Regular"/>
              </a:rPr>
              <a:t>The notion of afterlife is based on the idea tha</a:t>
            </a:r>
            <a:r>
              <a:rPr lang="en-US" sz="3600" spc="179">
                <a:solidFill>
                  <a:srgbClr val="FFFFFF"/>
                </a:solidFill>
                <a:latin typeface="Aileron Regular"/>
              </a:rPr>
              <a:t>t some</a:t>
            </a:r>
            <a:r>
              <a:rPr lang="en-US" sz="3600" spc="179">
                <a:solidFill>
                  <a:srgbClr val="FFFFFF"/>
                </a:solidFill>
                <a:latin typeface="Aileron Regular"/>
              </a:rPr>
              <a:t> a</a:t>
            </a:r>
            <a:r>
              <a:rPr lang="en-US" sz="3600" spc="179">
                <a:solidFill>
                  <a:srgbClr val="FFFFFF"/>
                </a:solidFill>
                <a:latin typeface="Aileron Regular"/>
              </a:rPr>
              <a:t>s</a:t>
            </a:r>
            <a:r>
              <a:rPr lang="en-US" sz="3600" spc="179">
                <a:solidFill>
                  <a:srgbClr val="FFFFFF"/>
                </a:solidFill>
                <a:latin typeface="Aileron Regular"/>
              </a:rPr>
              <a:t>pect</a:t>
            </a:r>
            <a:r>
              <a:rPr lang="en-US" sz="3600" spc="179">
                <a:solidFill>
                  <a:srgbClr val="FFFFFF"/>
                </a:solidFill>
                <a:latin typeface="Aileron Regular"/>
              </a:rPr>
              <a:t> of </a:t>
            </a:r>
            <a:r>
              <a:rPr lang="en-US" sz="3600" spc="179">
                <a:solidFill>
                  <a:srgbClr val="FFFFFF"/>
                </a:solidFill>
                <a:latin typeface="Aileron Regular"/>
              </a:rPr>
              <a:t>an individual's personal identity or </a:t>
            </a:r>
            <a:r>
              <a:rPr lang="en-US" sz="3600" spc="179">
                <a:solidFill>
                  <a:srgbClr val="FFFFFF"/>
                </a:solidFill>
                <a:latin typeface="Aileron Regular"/>
              </a:rPr>
              <a:t>consciousness continues to exi</a:t>
            </a:r>
            <a:r>
              <a:rPr lang="en-US" sz="3600" spc="179">
                <a:solidFill>
                  <a:srgbClr val="FFFFFF"/>
                </a:solidFill>
                <a:latin typeface="Aileron Regular"/>
              </a:rPr>
              <a:t>st aft</a:t>
            </a:r>
            <a:r>
              <a:rPr lang="en-US" sz="3600" spc="179">
                <a:solidFill>
                  <a:srgbClr val="FFFFFF"/>
                </a:solidFill>
                <a:latin typeface="Aileron Regular"/>
              </a:rPr>
              <a:t>e</a:t>
            </a:r>
            <a:r>
              <a:rPr lang="en-US" sz="3600" spc="179">
                <a:solidFill>
                  <a:srgbClr val="FFFFFF"/>
                </a:solidFill>
                <a:latin typeface="Aileron Regular"/>
              </a:rPr>
              <a:t>r</a:t>
            </a:r>
            <a:r>
              <a:rPr lang="en-US" sz="3600" spc="179">
                <a:solidFill>
                  <a:srgbClr val="FFFFFF"/>
                </a:solidFill>
                <a:latin typeface="Aileron Regular"/>
              </a:rPr>
              <a:t> </a:t>
            </a:r>
            <a:r>
              <a:rPr lang="en-US" sz="3600" spc="179">
                <a:solidFill>
                  <a:srgbClr val="FFFFFF"/>
                </a:solidFill>
                <a:latin typeface="Aileron Regular"/>
              </a:rPr>
              <a:t>th</a:t>
            </a:r>
            <a:r>
              <a:rPr lang="en-US" sz="3600" spc="179">
                <a:solidFill>
                  <a:srgbClr val="FFFFFF"/>
                </a:solidFill>
                <a:latin typeface="Aileron Regular"/>
              </a:rPr>
              <a:t>e </a:t>
            </a:r>
            <a:r>
              <a:rPr lang="en-US" sz="3600" spc="179">
                <a:solidFill>
                  <a:srgbClr val="FFFFFF"/>
                </a:solidFill>
                <a:latin typeface="Aileron Regular"/>
              </a:rPr>
              <a:t>de</a:t>
            </a:r>
            <a:r>
              <a:rPr lang="en-US" sz="3600" spc="179">
                <a:solidFill>
                  <a:srgbClr val="FFFFFF"/>
                </a:solidFill>
                <a:latin typeface="Aileron Regular"/>
              </a:rPr>
              <a:t>at</a:t>
            </a:r>
            <a:r>
              <a:rPr lang="en-US" sz="3600" spc="179">
                <a:solidFill>
                  <a:srgbClr val="FFFFFF"/>
                </a:solidFill>
                <a:latin typeface="Aileron Regular"/>
              </a:rPr>
              <a:t>h</a:t>
            </a:r>
            <a:r>
              <a:rPr lang="en-US" sz="3600" spc="179">
                <a:solidFill>
                  <a:srgbClr val="FFFFFF"/>
                </a:solidFill>
                <a:latin typeface="Aileron Regular"/>
              </a:rPr>
              <a:t> of the body. Th</a:t>
            </a:r>
            <a:r>
              <a:rPr lang="en-US" sz="3600" spc="179">
                <a:solidFill>
                  <a:srgbClr val="FFFFFF"/>
                </a:solidFill>
                <a:latin typeface="Aileron Regular"/>
              </a:rPr>
              <a:t>e</a:t>
            </a:r>
            <a:r>
              <a:rPr lang="en-US" sz="3600" spc="179">
                <a:solidFill>
                  <a:srgbClr val="FFFFFF"/>
                </a:solidFill>
                <a:latin typeface="Aileron Regular"/>
              </a:rPr>
              <a:t> </a:t>
            </a:r>
            <a:r>
              <a:rPr lang="en-US" sz="3600" spc="179">
                <a:solidFill>
                  <a:srgbClr val="FFFFFF"/>
                </a:solidFill>
                <a:latin typeface="Aileron Regular"/>
              </a:rPr>
              <a:t>spe</a:t>
            </a:r>
            <a:r>
              <a:rPr lang="en-US" sz="3600" spc="179">
                <a:solidFill>
                  <a:srgbClr val="FFFFFF"/>
                </a:solidFill>
                <a:latin typeface="Aileron Regular"/>
              </a:rPr>
              <a:t>ci</a:t>
            </a:r>
            <a:r>
              <a:rPr lang="en-US" sz="3600" spc="179">
                <a:solidFill>
                  <a:srgbClr val="FFFFFF"/>
                </a:solidFill>
                <a:latin typeface="Aileron Regular"/>
              </a:rPr>
              <a:t>f</a:t>
            </a:r>
            <a:r>
              <a:rPr lang="en-US" sz="3600" spc="179">
                <a:solidFill>
                  <a:srgbClr val="FFFFFF"/>
                </a:solidFill>
                <a:latin typeface="Aileron Regular"/>
              </a:rPr>
              <a:t>i</a:t>
            </a:r>
            <a:r>
              <a:rPr lang="en-US" sz="3600" spc="179">
                <a:solidFill>
                  <a:srgbClr val="FFFFFF"/>
                </a:solidFill>
                <a:latin typeface="Aileron Regular"/>
              </a:rPr>
              <a:t>c</a:t>
            </a:r>
            <a:r>
              <a:rPr lang="en-US" sz="3600" spc="179">
                <a:solidFill>
                  <a:srgbClr val="FFFFFF"/>
                </a:solidFill>
                <a:latin typeface="Aileron Regular"/>
              </a:rPr>
              <a:t> aspe</a:t>
            </a:r>
            <a:r>
              <a:rPr lang="en-US" sz="3600" spc="179">
                <a:solidFill>
                  <a:srgbClr val="FFFFFF"/>
                </a:solidFill>
                <a:latin typeface="Aileron Regular"/>
              </a:rPr>
              <a:t>c</a:t>
            </a:r>
            <a:r>
              <a:rPr lang="en-US" sz="3600" spc="179">
                <a:solidFill>
                  <a:srgbClr val="FFFFFF"/>
                </a:solidFill>
                <a:latin typeface="Aileron Regular"/>
              </a:rPr>
              <a:t>t</a:t>
            </a:r>
            <a:r>
              <a:rPr lang="en-US" sz="3600" spc="179">
                <a:solidFill>
                  <a:srgbClr val="FFFFFF"/>
                </a:solidFill>
                <a:latin typeface="Aileron Regular"/>
              </a:rPr>
              <a:t> </a:t>
            </a:r>
            <a:r>
              <a:rPr lang="en-US" sz="3600" spc="179">
                <a:solidFill>
                  <a:srgbClr val="FFFFFF"/>
                </a:solidFill>
                <a:latin typeface="Aileron Regular"/>
              </a:rPr>
              <a:t>of an indi</a:t>
            </a:r>
            <a:r>
              <a:rPr lang="en-US" sz="3600" spc="179">
                <a:solidFill>
                  <a:srgbClr val="FFFFFF"/>
                </a:solidFill>
                <a:latin typeface="Aileron Regular"/>
              </a:rPr>
              <a:t>vidual that liv</a:t>
            </a:r>
            <a:r>
              <a:rPr lang="en-US" sz="3600" spc="179">
                <a:solidFill>
                  <a:srgbClr val="FFFFFF"/>
                </a:solidFill>
                <a:latin typeface="Aileron Regular"/>
              </a:rPr>
              <a:t>e</a:t>
            </a:r>
            <a:r>
              <a:rPr lang="en-US" sz="3600" spc="179">
                <a:solidFill>
                  <a:srgbClr val="FFFFFF"/>
                </a:solidFill>
                <a:latin typeface="Aileron Regular"/>
              </a:rPr>
              <a:t>s</a:t>
            </a:r>
            <a:r>
              <a:rPr lang="en-US" sz="3600" spc="179">
                <a:solidFill>
                  <a:srgbClr val="FFFFFF"/>
                </a:solidFill>
                <a:latin typeface="Aileron Regular"/>
              </a:rPr>
              <a:t> on after </a:t>
            </a:r>
            <a:r>
              <a:rPr lang="en-US" sz="3600" spc="179">
                <a:solidFill>
                  <a:srgbClr val="FFFFFF"/>
                </a:solidFill>
                <a:latin typeface="Aileron Regular"/>
              </a:rPr>
              <a:t>d</a:t>
            </a:r>
            <a:r>
              <a:rPr lang="en-US" sz="3600" spc="179">
                <a:solidFill>
                  <a:srgbClr val="FFFFFF"/>
                </a:solidFill>
                <a:latin typeface="Aileron Regular"/>
              </a:rPr>
              <a:t>eat</a:t>
            </a:r>
            <a:r>
              <a:rPr lang="en-US" sz="3600" spc="179">
                <a:solidFill>
                  <a:srgbClr val="FFFFFF"/>
                </a:solidFill>
                <a:latin typeface="Aileron Regular"/>
              </a:rPr>
              <a:t>h</a:t>
            </a:r>
            <a:r>
              <a:rPr lang="en-US" sz="3600" spc="179">
                <a:solidFill>
                  <a:srgbClr val="FFFFFF"/>
                </a:solidFill>
                <a:latin typeface="Aileron Regular"/>
              </a:rPr>
              <a:t> var</a:t>
            </a:r>
            <a:r>
              <a:rPr lang="en-US" sz="3600" spc="179">
                <a:solidFill>
                  <a:srgbClr val="FFFFFF"/>
                </a:solidFill>
                <a:latin typeface="Aileron Regular"/>
              </a:rPr>
              <a:t>ie</a:t>
            </a:r>
            <a:r>
              <a:rPr lang="en-US" sz="3600" spc="179">
                <a:solidFill>
                  <a:srgbClr val="FFFFFF"/>
                </a:solidFill>
                <a:latin typeface="Aileron Regular"/>
              </a:rPr>
              <a:t>s f</a:t>
            </a:r>
            <a:r>
              <a:rPr lang="en-US" sz="3600" spc="179">
                <a:solidFill>
                  <a:srgbClr val="FFFFFF"/>
                </a:solidFill>
                <a:latin typeface="Aileron Regular"/>
              </a:rPr>
              <a:t>rom</a:t>
            </a:r>
            <a:r>
              <a:rPr lang="en-US" sz="3600" spc="179">
                <a:solidFill>
                  <a:srgbClr val="FFFFFF"/>
                </a:solidFill>
                <a:latin typeface="Aileron Regular"/>
              </a:rPr>
              <a:t> </a:t>
            </a:r>
            <a:r>
              <a:rPr lang="en-US" sz="3600" spc="179">
                <a:solidFill>
                  <a:srgbClr val="FFFFFF"/>
                </a:solidFill>
                <a:latin typeface="Aileron Regular"/>
              </a:rPr>
              <a:t>culture </a:t>
            </a:r>
            <a:r>
              <a:rPr lang="en-US" sz="3600" spc="179">
                <a:solidFill>
                  <a:srgbClr val="FFFFFF"/>
                </a:solidFill>
                <a:latin typeface="Aileron Regular"/>
              </a:rPr>
              <a:t>t</a:t>
            </a:r>
            <a:r>
              <a:rPr lang="en-US" sz="3600" spc="179">
                <a:solidFill>
                  <a:srgbClr val="FFFFFF"/>
                </a:solidFill>
                <a:latin typeface="Aileron Regular"/>
              </a:rPr>
              <a:t>o</a:t>
            </a:r>
            <a:r>
              <a:rPr lang="en-US" sz="3600" spc="179">
                <a:solidFill>
                  <a:srgbClr val="FFFFFF"/>
                </a:solidFill>
                <a:latin typeface="Aileron Regular"/>
              </a:rPr>
              <a:t> </a:t>
            </a:r>
            <a:r>
              <a:rPr lang="en-US" sz="3600" spc="179">
                <a:solidFill>
                  <a:srgbClr val="FFFFFF"/>
                </a:solidFill>
                <a:latin typeface="Aileron Regular"/>
              </a:rPr>
              <a:t>cu</a:t>
            </a:r>
            <a:r>
              <a:rPr lang="en-US" sz="3600" spc="179">
                <a:solidFill>
                  <a:srgbClr val="FFFFFF"/>
                </a:solidFill>
                <a:latin typeface="Aileron Regular"/>
              </a:rPr>
              <a:t>lture. </a:t>
            </a:r>
          </a:p>
          <a:p>
            <a:pPr>
              <a:lnSpc>
                <a:spcPts val="4680"/>
              </a:lnSpc>
            </a:pPr>
          </a:p>
          <a:p>
            <a:pPr>
              <a:lnSpc>
                <a:spcPts val="4680"/>
              </a:lnSpc>
            </a:pPr>
            <a:r>
              <a:rPr lang="en-US" sz="3600" spc="179">
                <a:solidFill>
                  <a:srgbClr val="FFFFFF"/>
                </a:solidFill>
                <a:latin typeface="Aileron Regular"/>
              </a:rPr>
              <a:t>Su</a:t>
            </a:r>
            <a:r>
              <a:rPr lang="en-US" sz="3600" spc="179">
                <a:solidFill>
                  <a:srgbClr val="FFFFFF"/>
                </a:solidFill>
                <a:latin typeface="Aileron Regular"/>
              </a:rPr>
              <a:t>rvival may be pa</a:t>
            </a:r>
            <a:r>
              <a:rPr lang="en-US" sz="3600" spc="179">
                <a:solidFill>
                  <a:srgbClr val="FFFFFF"/>
                </a:solidFill>
                <a:latin typeface="Aileron Regular"/>
              </a:rPr>
              <a:t>rt</a:t>
            </a:r>
            <a:r>
              <a:rPr lang="en-US" sz="3600" spc="179">
                <a:solidFill>
                  <a:srgbClr val="FFFFFF"/>
                </a:solidFill>
                <a:latin typeface="Aileron Regular"/>
              </a:rPr>
              <a:t>ial or</a:t>
            </a:r>
            <a:r>
              <a:rPr lang="en-US" sz="3600" spc="179">
                <a:solidFill>
                  <a:srgbClr val="FFFFFF"/>
                </a:solidFill>
                <a:latin typeface="Aileron Regular"/>
              </a:rPr>
              <a:t> comp</a:t>
            </a:r>
            <a:r>
              <a:rPr lang="en-US" sz="3600" spc="179">
                <a:solidFill>
                  <a:srgbClr val="FFFFFF"/>
                </a:solidFill>
                <a:latin typeface="Aileron Regular"/>
              </a:rPr>
              <a:t>let</a:t>
            </a:r>
            <a:r>
              <a:rPr lang="en-US" sz="3600" spc="179">
                <a:solidFill>
                  <a:srgbClr val="FFFFFF"/>
                </a:solidFill>
                <a:latin typeface="Aileron Regular"/>
              </a:rPr>
              <a:t>e and </a:t>
            </a:r>
            <a:r>
              <a:rPr lang="en-US" sz="3600" spc="179">
                <a:solidFill>
                  <a:srgbClr val="FFFFFF"/>
                </a:solidFill>
                <a:latin typeface="Aileron Regular"/>
              </a:rPr>
              <a:t>individuals may </a:t>
            </a:r>
            <a:r>
              <a:rPr lang="en-US" sz="3600" spc="179">
                <a:solidFill>
                  <a:srgbClr val="FFFFFF"/>
                </a:solidFill>
                <a:latin typeface="Aileron Regular"/>
              </a:rPr>
              <a:t>o</a:t>
            </a:r>
            <a:r>
              <a:rPr lang="en-US" sz="3600" spc="179">
                <a:solidFill>
                  <a:srgbClr val="FFFFFF"/>
                </a:solidFill>
                <a:latin typeface="Aileron Regular"/>
              </a:rPr>
              <a:t>r</a:t>
            </a:r>
            <a:r>
              <a:rPr lang="en-US" sz="3600" spc="179">
                <a:solidFill>
                  <a:srgbClr val="FFFFFF"/>
                </a:solidFill>
                <a:latin typeface="Aileron Regular"/>
              </a:rPr>
              <a:t> m</a:t>
            </a:r>
            <a:r>
              <a:rPr lang="en-US" sz="3600" spc="179">
                <a:solidFill>
                  <a:srgbClr val="FFFFFF"/>
                </a:solidFill>
                <a:latin typeface="Aileron Regular"/>
              </a:rPr>
              <a:t>ay n</a:t>
            </a:r>
            <a:r>
              <a:rPr lang="en-US" sz="3600" spc="179">
                <a:solidFill>
                  <a:srgbClr val="FFFFFF"/>
                </a:solidFill>
                <a:latin typeface="Aileron Regular"/>
              </a:rPr>
              <a:t>ot </a:t>
            </a:r>
            <a:r>
              <a:rPr lang="en-US" sz="3600" spc="179">
                <a:solidFill>
                  <a:srgbClr val="FFFFFF"/>
                </a:solidFill>
                <a:latin typeface="Aileron Regular"/>
              </a:rPr>
              <a:t>ma</a:t>
            </a:r>
            <a:r>
              <a:rPr lang="en-US" sz="3600" spc="179">
                <a:solidFill>
                  <a:srgbClr val="FFFFFF"/>
                </a:solidFill>
                <a:latin typeface="Aileron Regular"/>
              </a:rPr>
              <a:t>in</a:t>
            </a:r>
            <a:r>
              <a:rPr lang="en-US" sz="3600" spc="179">
                <a:solidFill>
                  <a:srgbClr val="FFFFFF"/>
                </a:solidFill>
                <a:latin typeface="Aileron Regular"/>
              </a:rPr>
              <a:t>t</a:t>
            </a:r>
            <a:r>
              <a:rPr lang="en-US" sz="3600" spc="179">
                <a:solidFill>
                  <a:srgbClr val="FFFFFF"/>
                </a:solidFill>
                <a:latin typeface="Aileron Regular"/>
              </a:rPr>
              <a:t>ain </a:t>
            </a:r>
            <a:r>
              <a:rPr lang="en-US" sz="3600" spc="179">
                <a:solidFill>
                  <a:srgbClr val="FFFFFF"/>
                </a:solidFill>
                <a:latin typeface="Aileron Regular"/>
              </a:rPr>
              <a:t>p</a:t>
            </a:r>
            <a:r>
              <a:rPr lang="en-US" sz="3600" spc="179">
                <a:solidFill>
                  <a:srgbClr val="FFFFFF"/>
                </a:solidFill>
                <a:latin typeface="Aileron Regular"/>
              </a:rPr>
              <a:t>e</a:t>
            </a:r>
            <a:r>
              <a:rPr lang="en-US" sz="3600" spc="179">
                <a:solidFill>
                  <a:srgbClr val="FFFFFF"/>
                </a:solidFill>
                <a:latin typeface="Aileron Regular"/>
              </a:rPr>
              <a:t>r</a:t>
            </a:r>
            <a:r>
              <a:rPr lang="en-US" sz="3600" spc="179">
                <a:solidFill>
                  <a:srgbClr val="FFFFFF"/>
                </a:solidFill>
                <a:latin typeface="Aileron Regular"/>
              </a:rPr>
              <a:t>so</a:t>
            </a:r>
            <a:r>
              <a:rPr lang="en-US" sz="3600" spc="179">
                <a:solidFill>
                  <a:srgbClr val="FFFFFF"/>
                </a:solidFill>
                <a:latin typeface="Aileron Regular"/>
              </a:rPr>
              <a:t>nal</a:t>
            </a:r>
            <a:r>
              <a:rPr lang="en-US" sz="3600" spc="179">
                <a:solidFill>
                  <a:srgbClr val="FFFFFF"/>
                </a:solidFill>
                <a:latin typeface="Aileron Regular"/>
              </a:rPr>
              <a:t> </a:t>
            </a:r>
            <a:r>
              <a:rPr lang="en-US" sz="3600" spc="179">
                <a:solidFill>
                  <a:srgbClr val="FFFFFF"/>
                </a:solidFill>
                <a:latin typeface="Aileron Regular"/>
              </a:rPr>
              <a:t>i</a:t>
            </a:r>
            <a:r>
              <a:rPr lang="en-US" sz="3600" spc="179">
                <a:solidFill>
                  <a:srgbClr val="FFFFFF"/>
                </a:solidFill>
                <a:latin typeface="Aileron Regular"/>
              </a:rPr>
              <a:t>dentit</a:t>
            </a:r>
            <a:r>
              <a:rPr lang="en-US" sz="3600" spc="179">
                <a:solidFill>
                  <a:srgbClr val="FFFFFF"/>
                </a:solidFill>
                <a:latin typeface="Aileron Regular"/>
              </a:rPr>
              <a:t>y. Bel</a:t>
            </a:r>
            <a:r>
              <a:rPr lang="en-US" sz="3600" spc="179">
                <a:solidFill>
                  <a:srgbClr val="FFFFFF"/>
                </a:solidFill>
                <a:latin typeface="Aileron Regular"/>
              </a:rPr>
              <a:t>i</a:t>
            </a:r>
            <a:r>
              <a:rPr lang="en-US" sz="3600" spc="179">
                <a:solidFill>
                  <a:srgbClr val="FFFFFF"/>
                </a:solidFill>
                <a:latin typeface="Aileron Regular"/>
              </a:rPr>
              <a:t>ef i</a:t>
            </a:r>
            <a:r>
              <a:rPr lang="en-US" sz="3600" spc="179">
                <a:solidFill>
                  <a:srgbClr val="FFFFFF"/>
                </a:solidFill>
                <a:latin typeface="Aileron Regular"/>
              </a:rPr>
              <a:t>n an afterlife–whet</a:t>
            </a:r>
            <a:r>
              <a:rPr lang="en-US" sz="3600" spc="179">
                <a:solidFill>
                  <a:srgbClr val="FFFFFF"/>
                </a:solidFill>
                <a:latin typeface="Aileron Regular"/>
              </a:rPr>
              <a:t>h</a:t>
            </a:r>
            <a:r>
              <a:rPr lang="en-US" sz="3600" spc="179">
                <a:solidFill>
                  <a:srgbClr val="FFFFFF"/>
                </a:solidFill>
                <a:latin typeface="Aileron Regular"/>
              </a:rPr>
              <a:t>er natural o</a:t>
            </a:r>
            <a:r>
              <a:rPr lang="en-US" sz="3600" spc="179">
                <a:solidFill>
                  <a:srgbClr val="FFFFFF"/>
                </a:solidFill>
                <a:latin typeface="Aileron Regular"/>
              </a:rPr>
              <a:t>r</a:t>
            </a:r>
            <a:r>
              <a:rPr lang="en-US" sz="3600" spc="179">
                <a:solidFill>
                  <a:srgbClr val="FFFFFF"/>
                </a:solidFill>
                <a:latin typeface="Aileron Regular"/>
              </a:rPr>
              <a:t> su</a:t>
            </a:r>
            <a:r>
              <a:rPr lang="en-US" sz="3600" spc="179">
                <a:solidFill>
                  <a:srgbClr val="FFFFFF"/>
                </a:solidFill>
                <a:latin typeface="Aileron Regular"/>
              </a:rPr>
              <a:t>pern</a:t>
            </a:r>
            <a:r>
              <a:rPr lang="en-US" sz="3600" spc="179">
                <a:solidFill>
                  <a:srgbClr val="FFFFFF"/>
                </a:solidFill>
                <a:latin typeface="Aileron Regular"/>
              </a:rPr>
              <a:t>a</a:t>
            </a:r>
            <a:r>
              <a:rPr lang="en-US" sz="3600" spc="179">
                <a:solidFill>
                  <a:srgbClr val="FFFFFF"/>
                </a:solidFill>
                <a:latin typeface="Aileron Regular"/>
              </a:rPr>
              <a:t>tur</a:t>
            </a:r>
            <a:r>
              <a:rPr lang="en-US" sz="3600" spc="179">
                <a:solidFill>
                  <a:srgbClr val="FFFFFF"/>
                </a:solidFill>
                <a:latin typeface="Aileron Regular"/>
              </a:rPr>
              <a:t>al</a:t>
            </a:r>
            <a:r>
              <a:rPr lang="en-US" sz="3600" spc="179">
                <a:solidFill>
                  <a:srgbClr val="FFFFFF"/>
                </a:solidFill>
                <a:latin typeface="Aileron Regular"/>
              </a:rPr>
              <a:t>–</a:t>
            </a:r>
            <a:r>
              <a:rPr lang="en-US" sz="3600" spc="179">
                <a:solidFill>
                  <a:srgbClr val="FFFFFF"/>
                </a:solidFill>
                <a:latin typeface="Aileron Regular"/>
              </a:rPr>
              <a:t>c</a:t>
            </a:r>
            <a:r>
              <a:rPr lang="en-US" sz="3600" spc="179">
                <a:solidFill>
                  <a:srgbClr val="FFFFFF"/>
                </a:solidFill>
                <a:latin typeface="Aileron Regular"/>
              </a:rPr>
              <a:t>o</a:t>
            </a:r>
            <a:r>
              <a:rPr lang="en-US" sz="3600" spc="179">
                <a:solidFill>
                  <a:srgbClr val="FFFFFF"/>
                </a:solidFill>
                <a:latin typeface="Aileron Regular"/>
              </a:rPr>
              <a:t>ntra</a:t>
            </a:r>
            <a:r>
              <a:rPr lang="en-US" sz="3600" spc="179">
                <a:solidFill>
                  <a:srgbClr val="FFFFFF"/>
                </a:solidFill>
                <a:latin typeface="Aileron Regular"/>
              </a:rPr>
              <a:t>s</a:t>
            </a:r>
            <a:r>
              <a:rPr lang="en-US" sz="3600" spc="179">
                <a:solidFill>
                  <a:srgbClr val="FFFFFF"/>
                </a:solidFill>
                <a:latin typeface="Aileron Regular"/>
              </a:rPr>
              <a:t>t</a:t>
            </a:r>
            <a:r>
              <a:rPr lang="en-US" sz="3600" spc="179">
                <a:solidFill>
                  <a:srgbClr val="FFFFFF"/>
                </a:solidFill>
                <a:latin typeface="Aileron Regular"/>
              </a:rPr>
              <a:t>s w</a:t>
            </a:r>
            <a:r>
              <a:rPr lang="en-US" sz="3600" spc="179">
                <a:solidFill>
                  <a:srgbClr val="FFFFFF"/>
                </a:solidFill>
                <a:latin typeface="Aileron Regular"/>
              </a:rPr>
              <a:t>i</a:t>
            </a:r>
            <a:r>
              <a:rPr lang="en-US" sz="3600" spc="179">
                <a:solidFill>
                  <a:srgbClr val="FFFFFF"/>
                </a:solidFill>
                <a:latin typeface="Aileron Regular"/>
              </a:rPr>
              <a:t>th</a:t>
            </a:r>
            <a:r>
              <a:rPr lang="en-US" sz="3600" spc="179">
                <a:solidFill>
                  <a:srgbClr val="FFFFFF"/>
                </a:solidFill>
                <a:latin typeface="Aileron Regular"/>
              </a:rPr>
              <a:t> a bel</a:t>
            </a:r>
            <a:r>
              <a:rPr lang="en-US" sz="3600" spc="179">
                <a:solidFill>
                  <a:srgbClr val="FFFFFF"/>
                </a:solidFill>
                <a:latin typeface="Aileron Regular"/>
              </a:rPr>
              <a:t>i</a:t>
            </a:r>
            <a:r>
              <a:rPr lang="en-US" sz="3600" spc="179">
                <a:solidFill>
                  <a:srgbClr val="FFFFFF"/>
                </a:solidFill>
                <a:latin typeface="Aileron Regular"/>
              </a:rPr>
              <a:t>ef in ob</a:t>
            </a:r>
            <a:r>
              <a:rPr lang="en-US" sz="3600" spc="179">
                <a:solidFill>
                  <a:srgbClr val="FFFFFF"/>
                </a:solidFill>
                <a:latin typeface="Aileron Regular"/>
              </a:rPr>
              <a:t>livi</a:t>
            </a:r>
            <a:r>
              <a:rPr lang="en-US" sz="3600" spc="179">
                <a:solidFill>
                  <a:srgbClr val="FFFFFF"/>
                </a:solidFill>
                <a:latin typeface="Aileron Regular"/>
              </a:rPr>
              <a:t>o</a:t>
            </a:r>
            <a:r>
              <a:rPr lang="en-US" sz="3600" spc="179">
                <a:solidFill>
                  <a:srgbClr val="FFFFFF"/>
                </a:solidFill>
                <a:latin typeface="Aileron Regular"/>
              </a:rPr>
              <a:t>n</a:t>
            </a:r>
            <a:r>
              <a:rPr lang="en-US" sz="3600" spc="179">
                <a:solidFill>
                  <a:srgbClr val="FFFFFF"/>
                </a:solidFill>
                <a:latin typeface="Aileron Regular"/>
              </a:rPr>
              <a:t> </a:t>
            </a:r>
            <a:r>
              <a:rPr lang="en-US" sz="3600" spc="179">
                <a:solidFill>
                  <a:srgbClr val="FFFFFF"/>
                </a:solidFill>
                <a:latin typeface="Aileron Regular"/>
              </a:rPr>
              <a:t>or</a:t>
            </a:r>
            <a:r>
              <a:rPr lang="en-US" sz="3600" spc="179">
                <a:solidFill>
                  <a:srgbClr val="FFFFFF"/>
                </a:solidFill>
                <a:latin typeface="Aileron Regular"/>
              </a:rPr>
              <a:t> "nothing" </a:t>
            </a:r>
            <a:r>
              <a:rPr lang="en-US" sz="3600" spc="179">
                <a:solidFill>
                  <a:srgbClr val="FFFFFF"/>
                </a:solidFill>
                <a:latin typeface="Aileron Regular"/>
              </a:rPr>
              <a:t>a</a:t>
            </a:r>
            <a:r>
              <a:rPr lang="en-US" sz="3600" spc="179">
                <a:solidFill>
                  <a:srgbClr val="FFFFFF"/>
                </a:solidFill>
                <a:latin typeface="Aileron Regular"/>
              </a:rPr>
              <a:t>f</a:t>
            </a:r>
            <a:r>
              <a:rPr lang="en-US" sz="3600" spc="179">
                <a:solidFill>
                  <a:srgbClr val="FFFFFF"/>
                </a:solidFill>
                <a:latin typeface="Aileron Regular"/>
              </a:rPr>
              <a:t>te</a:t>
            </a:r>
            <a:r>
              <a:rPr lang="en-US" sz="3600" spc="179">
                <a:solidFill>
                  <a:srgbClr val="FFFFFF"/>
                </a:solidFill>
                <a:latin typeface="Aileron Regular"/>
              </a:rPr>
              <a:t>r dea</a:t>
            </a:r>
            <a:r>
              <a:rPr lang="en-US" sz="3600" spc="179">
                <a:solidFill>
                  <a:srgbClr val="FFFFFF"/>
                </a:solidFill>
                <a:latin typeface="Aileron Regular"/>
              </a:rPr>
              <a:t>th</a:t>
            </a:r>
            <a:r>
              <a:rPr lang="en-US" sz="3600" spc="179">
                <a:solidFill>
                  <a:srgbClr val="FFFFFF"/>
                </a:solidFill>
                <a:latin typeface="Aileron Regular"/>
              </a:rPr>
              <a:t>.</a:t>
            </a:r>
          </a:p>
        </p:txBody>
      </p:sp>
      <p:grpSp>
        <p:nvGrpSpPr>
          <p:cNvPr name="Group 5" id="5"/>
          <p:cNvGrpSpPr/>
          <p:nvPr/>
        </p:nvGrpSpPr>
        <p:grpSpPr>
          <a:xfrm rot="0">
            <a:off x="11154715" y="817082"/>
            <a:ext cx="6708326" cy="1541308"/>
            <a:chOff x="0" y="0"/>
            <a:chExt cx="8944435" cy="2055078"/>
          </a:xfrm>
        </p:grpSpPr>
        <p:sp>
          <p:nvSpPr>
            <p:cNvPr name="AutoShape 6" id="6"/>
            <p:cNvSpPr/>
            <p:nvPr/>
          </p:nvSpPr>
          <p:spPr>
            <a:xfrm rot="0">
              <a:off x="0" y="0"/>
              <a:ext cx="8944435" cy="2055078"/>
            </a:xfrm>
            <a:prstGeom prst="rect">
              <a:avLst/>
            </a:prstGeom>
            <a:solidFill>
              <a:srgbClr val="758E9C"/>
            </a:solidFill>
          </p:spPr>
        </p:sp>
        <p:sp>
          <p:nvSpPr>
            <p:cNvPr name="TextBox 7" id="7"/>
            <p:cNvSpPr txBox="true"/>
            <p:nvPr/>
          </p:nvSpPr>
          <p:spPr>
            <a:xfrm rot="0">
              <a:off x="545591" y="642094"/>
              <a:ext cx="7853252" cy="76136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The Afterlife</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10800000">
            <a:off x="7558243" y="0"/>
            <a:ext cx="10729757" cy="10287000"/>
          </a:xfrm>
          <a:prstGeom prst="rect">
            <a:avLst/>
          </a:prstGeom>
          <a:solidFill>
            <a:srgbClr val="758E9C"/>
          </a:solidFill>
        </p:spPr>
      </p:sp>
      <p:sp>
        <p:nvSpPr>
          <p:cNvPr name="TextBox 3" id="3"/>
          <p:cNvSpPr txBox="true"/>
          <p:nvPr/>
        </p:nvSpPr>
        <p:spPr>
          <a:xfrm rot="0">
            <a:off x="7925572" y="2002196"/>
            <a:ext cx="9995100" cy="5745480"/>
          </a:xfrm>
          <a:prstGeom prst="rect">
            <a:avLst/>
          </a:prstGeom>
        </p:spPr>
        <p:txBody>
          <a:bodyPr anchor="t" rtlCol="false" tIns="0" lIns="0" bIns="0" rIns="0">
            <a:spAutoFit/>
          </a:bodyPr>
          <a:lstStyle/>
          <a:p>
            <a:pPr>
              <a:lnSpc>
                <a:spcPts val="5040"/>
              </a:lnSpc>
            </a:pPr>
            <a:r>
              <a:rPr lang="en-US" sz="3600" spc="179">
                <a:solidFill>
                  <a:srgbClr val="FFFFFF"/>
                </a:solidFill>
                <a:latin typeface="Aileron Regular"/>
              </a:rPr>
              <a:t>Belief in </a:t>
            </a:r>
            <a:r>
              <a:rPr lang="en-US" sz="3600" spc="179">
                <a:solidFill>
                  <a:srgbClr val="FFFFFF"/>
                </a:solidFill>
                <a:latin typeface="Aileron Regular"/>
              </a:rPr>
              <a:t>an afterlife prevai</a:t>
            </a:r>
            <a:r>
              <a:rPr lang="en-US" sz="3600" spc="179">
                <a:solidFill>
                  <a:srgbClr val="FFFFFF"/>
                </a:solidFill>
                <a:latin typeface="Aileron Regular"/>
              </a:rPr>
              <a:t>l</a:t>
            </a:r>
            <a:r>
              <a:rPr lang="en-US" sz="3600" spc="179">
                <a:solidFill>
                  <a:srgbClr val="FFFFFF"/>
                </a:solidFill>
                <a:latin typeface="Aileron Regular"/>
              </a:rPr>
              <a:t>s around the globe</a:t>
            </a:r>
            <a:r>
              <a:rPr lang="en-US" sz="3600" spc="179">
                <a:solidFill>
                  <a:srgbClr val="FFFFFF"/>
                </a:solidFill>
                <a:latin typeface="Aileron Regular"/>
              </a:rPr>
              <a:t>;</a:t>
            </a:r>
            <a:r>
              <a:rPr lang="en-US" sz="3600" spc="179">
                <a:solidFill>
                  <a:srgbClr val="FFFFFF"/>
                </a:solidFill>
                <a:latin typeface="Aileron Regular"/>
              </a:rPr>
              <a:t> one study </a:t>
            </a:r>
            <a:r>
              <a:rPr lang="en-US" sz="3600" spc="179">
                <a:solidFill>
                  <a:srgbClr val="FFFFFF"/>
                </a:solidFill>
                <a:latin typeface="Aileron Regular"/>
              </a:rPr>
              <a:t>f</a:t>
            </a:r>
            <a:r>
              <a:rPr lang="en-US" sz="3600" spc="179">
                <a:solidFill>
                  <a:srgbClr val="FFFFFF"/>
                </a:solidFill>
                <a:latin typeface="Aileron Regular"/>
              </a:rPr>
              <a:t>oun</a:t>
            </a:r>
            <a:r>
              <a:rPr lang="en-US" sz="3600" spc="179">
                <a:solidFill>
                  <a:srgbClr val="FFFFFF"/>
                </a:solidFill>
                <a:latin typeface="Aileron Regular"/>
              </a:rPr>
              <a:t>d</a:t>
            </a:r>
            <a:r>
              <a:rPr lang="en-US" sz="3600" spc="179">
                <a:solidFill>
                  <a:srgbClr val="FFFFFF"/>
                </a:solidFill>
                <a:latin typeface="Aileron Regular"/>
              </a:rPr>
              <a:t> </a:t>
            </a:r>
            <a:r>
              <a:rPr lang="en-US" sz="3600" spc="179">
                <a:solidFill>
                  <a:srgbClr val="FFFFFF"/>
                </a:solidFill>
                <a:latin typeface="Aileron Regular"/>
              </a:rPr>
              <a:t>th</a:t>
            </a:r>
            <a:r>
              <a:rPr lang="en-US" sz="3600" spc="179">
                <a:solidFill>
                  <a:srgbClr val="FFFFFF"/>
                </a:solidFill>
                <a:latin typeface="Aileron Regular"/>
              </a:rPr>
              <a:t>at such belie</a:t>
            </a:r>
            <a:r>
              <a:rPr lang="en-US" sz="3600" spc="179">
                <a:solidFill>
                  <a:srgbClr val="FFFFFF"/>
                </a:solidFill>
                <a:latin typeface="Aileron Regular"/>
              </a:rPr>
              <a:t>fs</a:t>
            </a:r>
            <a:r>
              <a:rPr lang="en-US" sz="3600" spc="179">
                <a:solidFill>
                  <a:srgbClr val="FFFFFF"/>
                </a:solidFill>
                <a:latin typeface="Aileron Regular"/>
              </a:rPr>
              <a:t> </a:t>
            </a:r>
            <a:r>
              <a:rPr lang="en-US" sz="3600" spc="179">
                <a:solidFill>
                  <a:srgbClr val="FFFFFF"/>
                </a:solidFill>
                <a:latin typeface="Aileron Regular"/>
              </a:rPr>
              <a:t>a</a:t>
            </a:r>
            <a:r>
              <a:rPr lang="en-US" sz="3600" spc="179">
                <a:solidFill>
                  <a:srgbClr val="FFFFFF"/>
                </a:solidFill>
                <a:latin typeface="Aileron Regular"/>
              </a:rPr>
              <a:t>re pre</a:t>
            </a:r>
            <a:r>
              <a:rPr lang="en-US" sz="3600" spc="179">
                <a:solidFill>
                  <a:srgbClr val="FFFFFF"/>
                </a:solidFill>
                <a:latin typeface="Aileron Regular"/>
              </a:rPr>
              <a:t>s</a:t>
            </a:r>
            <a:r>
              <a:rPr lang="en-US" sz="3600" spc="179">
                <a:solidFill>
                  <a:srgbClr val="FFFFFF"/>
                </a:solidFill>
                <a:latin typeface="Aileron Regular"/>
              </a:rPr>
              <a:t>ent in 79% o</a:t>
            </a:r>
            <a:r>
              <a:rPr lang="en-US" sz="3600" spc="179">
                <a:solidFill>
                  <a:srgbClr val="FFFFFF"/>
                </a:solidFill>
                <a:latin typeface="Aileron Regular"/>
              </a:rPr>
              <a:t>f w</a:t>
            </a:r>
            <a:r>
              <a:rPr lang="en-US" sz="3600" spc="179">
                <a:solidFill>
                  <a:srgbClr val="FFFFFF"/>
                </a:solidFill>
                <a:latin typeface="Aileron Regular"/>
              </a:rPr>
              <a:t>orld soci</a:t>
            </a:r>
            <a:r>
              <a:rPr lang="en-US" sz="3600" spc="179">
                <a:solidFill>
                  <a:srgbClr val="FFFFFF"/>
                </a:solidFill>
                <a:latin typeface="Aileron Regular"/>
              </a:rPr>
              <a:t>e</a:t>
            </a:r>
            <a:r>
              <a:rPr lang="en-US" sz="3600" spc="179">
                <a:solidFill>
                  <a:srgbClr val="FFFFFF"/>
                </a:solidFill>
                <a:latin typeface="Aileron Regular"/>
              </a:rPr>
              <a:t>t</a:t>
            </a:r>
            <a:r>
              <a:rPr lang="en-US" sz="3600" spc="179">
                <a:solidFill>
                  <a:srgbClr val="FFFFFF"/>
                </a:solidFill>
                <a:latin typeface="Aileron Regular"/>
              </a:rPr>
              <a:t>ie</a:t>
            </a:r>
            <a:r>
              <a:rPr lang="en-US" sz="3600" spc="179">
                <a:solidFill>
                  <a:srgbClr val="FFFFFF"/>
                </a:solidFill>
                <a:latin typeface="Aileron Regular"/>
              </a:rPr>
              <a:t>s.  </a:t>
            </a:r>
            <a:r>
              <a:rPr lang="en-US" sz="3600" spc="179">
                <a:solidFill>
                  <a:srgbClr val="FFFFFF"/>
                </a:solidFill>
                <a:latin typeface="Aileron Regular"/>
              </a:rPr>
              <a:t>As se</a:t>
            </a:r>
            <a:r>
              <a:rPr lang="en-US" sz="3600" spc="179">
                <a:solidFill>
                  <a:srgbClr val="FFFFFF"/>
                </a:solidFill>
                <a:latin typeface="Aileron Regular"/>
              </a:rPr>
              <a:t>en in the eth</a:t>
            </a:r>
            <a:r>
              <a:rPr lang="en-US" sz="3600" spc="179">
                <a:solidFill>
                  <a:srgbClr val="FFFFFF"/>
                </a:solidFill>
                <a:latin typeface="Aileron Regular"/>
              </a:rPr>
              <a:t>n</a:t>
            </a:r>
            <a:r>
              <a:rPr lang="en-US" sz="3600" spc="179">
                <a:solidFill>
                  <a:srgbClr val="FFFFFF"/>
                </a:solidFill>
                <a:latin typeface="Aileron Regular"/>
              </a:rPr>
              <a:t>og</a:t>
            </a:r>
            <a:r>
              <a:rPr lang="en-US" sz="3600" spc="179">
                <a:solidFill>
                  <a:srgbClr val="FFFFFF"/>
                </a:solidFill>
                <a:latin typeface="Aileron Regular"/>
              </a:rPr>
              <a:t>raph</a:t>
            </a:r>
            <a:r>
              <a:rPr lang="en-US" sz="3600" spc="179">
                <a:solidFill>
                  <a:srgbClr val="FFFFFF"/>
                </a:solidFill>
                <a:latin typeface="Aileron Regular"/>
              </a:rPr>
              <a:t>ic record, ideas surroundi</a:t>
            </a:r>
            <a:r>
              <a:rPr lang="en-US" sz="3600" spc="179">
                <a:solidFill>
                  <a:srgbClr val="FFFFFF"/>
                </a:solidFill>
                <a:latin typeface="Aileron Regular"/>
              </a:rPr>
              <a:t>ng </a:t>
            </a:r>
            <a:r>
              <a:rPr lang="en-US" sz="3600" spc="179">
                <a:solidFill>
                  <a:srgbClr val="FFFFFF"/>
                </a:solidFill>
                <a:latin typeface="Aileron Regular"/>
              </a:rPr>
              <a:t>t</a:t>
            </a:r>
            <a:r>
              <a:rPr lang="en-US" sz="3600" spc="179">
                <a:solidFill>
                  <a:srgbClr val="FFFFFF"/>
                </a:solidFill>
                <a:latin typeface="Aileron Regular"/>
              </a:rPr>
              <a:t>h</a:t>
            </a:r>
            <a:r>
              <a:rPr lang="en-US" sz="3600" spc="179">
                <a:solidFill>
                  <a:srgbClr val="FFFFFF"/>
                </a:solidFill>
                <a:latin typeface="Aileron Regular"/>
              </a:rPr>
              <a:t>e a</a:t>
            </a:r>
            <a:r>
              <a:rPr lang="en-US" sz="3600" spc="179">
                <a:solidFill>
                  <a:srgbClr val="FFFFFF"/>
                </a:solidFill>
                <a:latin typeface="Aileron Regular"/>
              </a:rPr>
              <a:t>f</a:t>
            </a:r>
            <a:r>
              <a:rPr lang="en-US" sz="3600" spc="179">
                <a:solidFill>
                  <a:srgbClr val="FFFFFF"/>
                </a:solidFill>
                <a:latin typeface="Aileron Regular"/>
              </a:rPr>
              <a:t>terlife are diverse. </a:t>
            </a:r>
          </a:p>
          <a:p>
            <a:pPr>
              <a:lnSpc>
                <a:spcPts val="5040"/>
              </a:lnSpc>
            </a:pPr>
          </a:p>
          <a:p>
            <a:pPr>
              <a:lnSpc>
                <a:spcPts val="5040"/>
              </a:lnSpc>
            </a:pPr>
            <a:r>
              <a:rPr lang="en-US" sz="3600" spc="179">
                <a:solidFill>
                  <a:srgbClr val="FFFFFF"/>
                </a:solidFill>
                <a:latin typeface="Aileron Regular"/>
              </a:rPr>
              <a:t>Read the following excerpts to learn about seven soc</a:t>
            </a:r>
            <a:r>
              <a:rPr lang="en-US" sz="3600" spc="179">
                <a:solidFill>
                  <a:srgbClr val="FFFFFF"/>
                </a:solidFill>
                <a:latin typeface="Aileron Regular"/>
              </a:rPr>
              <a:t>i</a:t>
            </a:r>
            <a:r>
              <a:rPr lang="en-US" sz="3600" spc="179">
                <a:solidFill>
                  <a:srgbClr val="FFFFFF"/>
                </a:solidFill>
                <a:latin typeface="Aileron Regular"/>
              </a:rPr>
              <a:t>eties’ be</a:t>
            </a:r>
            <a:r>
              <a:rPr lang="en-US" sz="3600" spc="179">
                <a:solidFill>
                  <a:srgbClr val="FFFFFF"/>
                </a:solidFill>
                <a:latin typeface="Aileron Regular"/>
              </a:rPr>
              <a:t>l</a:t>
            </a:r>
            <a:r>
              <a:rPr lang="en-US" sz="3600" spc="179">
                <a:solidFill>
                  <a:srgbClr val="FFFFFF"/>
                </a:solidFill>
                <a:latin typeface="Aileron Regular"/>
              </a:rPr>
              <a:t>iefs surroundin</a:t>
            </a:r>
            <a:r>
              <a:rPr lang="en-US" sz="3600" spc="179">
                <a:solidFill>
                  <a:srgbClr val="FFFFFF"/>
                </a:solidFill>
                <a:latin typeface="Aileron Regular"/>
              </a:rPr>
              <a:t>g the </a:t>
            </a:r>
            <a:r>
              <a:rPr lang="en-US" sz="3600" spc="179">
                <a:solidFill>
                  <a:srgbClr val="FFFFFF"/>
                </a:solidFill>
                <a:latin typeface="Aileron Regular"/>
              </a:rPr>
              <a:t>afterli</a:t>
            </a:r>
            <a:r>
              <a:rPr lang="en-US" sz="3600" spc="179">
                <a:solidFill>
                  <a:srgbClr val="FFFFFF"/>
                </a:solidFill>
                <a:latin typeface="Aileron Regular"/>
              </a:rPr>
              <a:t>f</a:t>
            </a:r>
            <a:r>
              <a:rPr lang="en-US" sz="3600" spc="179">
                <a:solidFill>
                  <a:srgbClr val="FFFFFF"/>
                </a:solidFill>
                <a:latin typeface="Aileron Regular"/>
              </a:rPr>
              <a:t>e.</a:t>
            </a:r>
          </a:p>
        </p:txBody>
      </p:sp>
      <p:pic>
        <p:nvPicPr>
          <p:cNvPr name="Picture 4" id="4"/>
          <p:cNvPicPr>
            <a:picLocks noChangeAspect="true"/>
          </p:cNvPicPr>
          <p:nvPr/>
        </p:nvPicPr>
        <p:blipFill>
          <a:blip r:embed="rId2"/>
          <a:srcRect l="20447" t="0" r="41530" b="0"/>
          <a:stretch>
            <a:fillRect/>
          </a:stretch>
        </p:blipFill>
        <p:spPr>
          <a:xfrm flipH="false" flipV="false" rot="0">
            <a:off x="0" y="0"/>
            <a:ext cx="7558243" cy="10287000"/>
          </a:xfrm>
          <a:prstGeom prst="rect">
            <a:avLst/>
          </a:prstGeom>
        </p:spPr>
      </p:pic>
      <p:grpSp>
        <p:nvGrpSpPr>
          <p:cNvPr name="Group 5" id="5"/>
          <p:cNvGrpSpPr/>
          <p:nvPr/>
        </p:nvGrpSpPr>
        <p:grpSpPr>
          <a:xfrm rot="0">
            <a:off x="424958" y="817082"/>
            <a:ext cx="6708326" cy="1541308"/>
            <a:chOff x="0" y="0"/>
            <a:chExt cx="8944435" cy="2055078"/>
          </a:xfrm>
        </p:grpSpPr>
        <p:sp>
          <p:nvSpPr>
            <p:cNvPr name="AutoShape 6" id="6"/>
            <p:cNvSpPr/>
            <p:nvPr/>
          </p:nvSpPr>
          <p:spPr>
            <a:xfrm rot="0">
              <a:off x="0" y="0"/>
              <a:ext cx="8944435" cy="2055078"/>
            </a:xfrm>
            <a:prstGeom prst="rect">
              <a:avLst/>
            </a:prstGeom>
            <a:solidFill>
              <a:srgbClr val="758E9C"/>
            </a:solidFill>
          </p:spPr>
        </p:sp>
        <p:sp>
          <p:nvSpPr>
            <p:cNvPr name="TextBox 7" id="7"/>
            <p:cNvSpPr txBox="true"/>
            <p:nvPr/>
          </p:nvSpPr>
          <p:spPr>
            <a:xfrm rot="0">
              <a:off x="545591" y="642094"/>
              <a:ext cx="7853252" cy="76136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The Afterlife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DAFhCKdd1PM</dc:identifier>
  <dcterms:modified xsi:type="dcterms:W3CDTF">2011-08-01T06:04:30Z</dcterms:modified>
  <cp:revision>1</cp:revision>
  <dc:title>eHRAF Workbook - Religion The Afterlife v2</dc:title>
</cp:coreProperties>
</file>