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Aileron" charset="1" panose="00000500000000000000"/>
      <p:regular r:id="rId10"/>
    </p:embeddedFont>
    <p:embeddedFont>
      <p:font typeface="Aileron Bold" charset="1" panose="00000800000000000000"/>
      <p:regular r:id="rId11"/>
    </p:embeddedFont>
    <p:embeddedFont>
      <p:font typeface="Aileron Italics" charset="1" panose="00000500000000000000"/>
      <p:regular r:id="rId12"/>
    </p:embeddedFont>
    <p:embeddedFont>
      <p:font typeface="Aileron Bold Italics" charset="1" panose="00000800000000000000"/>
      <p:regular r:id="rId13"/>
    </p:embeddedFont>
    <p:embeddedFont>
      <p:font typeface="Aileron Thin" charset="1" panose="00000300000000000000"/>
      <p:regular r:id="rId14"/>
    </p:embeddedFont>
    <p:embeddedFont>
      <p:font typeface="Aileron Thin Italics" charset="1" panose="00000300000000000000"/>
      <p:regular r:id="rId15"/>
    </p:embeddedFont>
    <p:embeddedFont>
      <p:font typeface="Aileron Light" charset="1" panose="00000400000000000000"/>
      <p:regular r:id="rId16"/>
    </p:embeddedFont>
    <p:embeddedFont>
      <p:font typeface="Aileron Light Italics" charset="1" panose="00000400000000000000"/>
      <p:regular r:id="rId17"/>
    </p:embeddedFont>
    <p:embeddedFont>
      <p:font typeface="Aileron Ultra-Bold" charset="1" panose="00000A00000000000000"/>
      <p:regular r:id="rId18"/>
    </p:embeddedFont>
    <p:embeddedFont>
      <p:font typeface="Aileron Ultra-Bold Italics" charset="1" panose="00000A00000000000000"/>
      <p:regular r:id="rId19"/>
    </p:embeddedFont>
    <p:embeddedFont>
      <p:font typeface="Aileron Heavy" charset="1" panose="00000A00000000000000"/>
      <p:regular r:id="rId20"/>
    </p:embeddedFont>
    <p:embeddedFont>
      <p:font typeface="Aileron Heavy Italics" charset="1" panose="00000A00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slides/slide1.xml" Type="http://schemas.openxmlformats.org/officeDocument/2006/relationships/slide"/><Relationship Id="rId23" Target="slides/slide2.xml" Type="http://schemas.openxmlformats.org/officeDocument/2006/relationships/slide"/><Relationship Id="rId24" Target="slides/slide3.xml" Type="http://schemas.openxmlformats.org/officeDocument/2006/relationships/slide"/><Relationship Id="rId25" Target="slides/slide4.xml" Type="http://schemas.openxmlformats.org/officeDocument/2006/relationships/slide"/><Relationship Id="rId26" Target="slides/slide5.xml" Type="http://schemas.openxmlformats.org/officeDocument/2006/relationships/slide"/><Relationship Id="rId27" Target="slides/slide6.xml" Type="http://schemas.openxmlformats.org/officeDocument/2006/relationships/slide"/><Relationship Id="rId28" Target="slides/slide7.xml" Type="http://schemas.openxmlformats.org/officeDocument/2006/relationships/slide"/><Relationship Id="rId29" Target="slides/slide8.xml" Type="http://schemas.openxmlformats.org/officeDocument/2006/relationships/slide"/><Relationship Id="rId3" Target="viewProps.xml" Type="http://schemas.openxmlformats.org/officeDocument/2006/relationships/viewProps"/><Relationship Id="rId30" Target="slides/slide9.xml" Type="http://schemas.openxmlformats.org/officeDocument/2006/relationships/slide"/><Relationship Id="rId31" Target="slides/slide10.xml" Type="http://schemas.openxmlformats.org/officeDocument/2006/relationships/slide"/><Relationship Id="rId32" Target="slides/slide11.xml" Type="http://schemas.openxmlformats.org/officeDocument/2006/relationships/slide"/><Relationship Id="rId33" Target="slides/slide12.xml" Type="http://schemas.openxmlformats.org/officeDocument/2006/relationships/slide"/><Relationship Id="rId34" Target="slides/slide13.xml" Type="http://schemas.openxmlformats.org/officeDocument/2006/relationships/slide"/><Relationship Id="rId35" Target="slides/slide14.xml" Type="http://schemas.openxmlformats.org/officeDocument/2006/relationships/slide"/><Relationship Id="rId36" Target="slides/slide15.xml" Type="http://schemas.openxmlformats.org/officeDocument/2006/relationships/slide"/><Relationship Id="rId37" Target="slides/slide16.xml" Type="http://schemas.openxmlformats.org/officeDocument/2006/relationships/slide"/><Relationship Id="rId38" Target="slides/slide17.xml" Type="http://schemas.openxmlformats.org/officeDocument/2006/relationships/slide"/><Relationship Id="rId39" Target="slides/slide18.xml" Type="http://schemas.openxmlformats.org/officeDocument/2006/relationships/slide"/><Relationship Id="rId4" Target="theme/theme1.xml" Type="http://schemas.openxmlformats.org/officeDocument/2006/relationships/theme"/><Relationship Id="rId40" Target="slides/slide19.xml" Type="http://schemas.openxmlformats.org/officeDocument/2006/relationships/slide"/><Relationship Id="rId41" Target="slides/slide20.xml" Type="http://schemas.openxmlformats.org/officeDocument/2006/relationships/slide"/><Relationship Id="rId42" Target="slides/slide21.xml" Type="http://schemas.openxmlformats.org/officeDocument/2006/relationships/slide"/><Relationship Id="rId43" Target="slides/slide22.xml" Type="http://schemas.openxmlformats.org/officeDocument/2006/relationships/slide"/><Relationship Id="rId44" Target="slides/slide23.xml" Type="http://schemas.openxmlformats.org/officeDocument/2006/relationships/slide"/><Relationship Id="rId45" Target="slides/slide24.xml" Type="http://schemas.openxmlformats.org/officeDocument/2006/relationships/slide"/><Relationship Id="rId46" Target="slides/slide25.xml" Type="http://schemas.openxmlformats.org/officeDocument/2006/relationships/slide"/><Relationship Id="rId47" Target="slides/slide26.xml" Type="http://schemas.openxmlformats.org/officeDocument/2006/relationships/slide"/><Relationship Id="rId48" Target="slides/slide27.xml" Type="http://schemas.openxmlformats.org/officeDocument/2006/relationships/slide"/><Relationship Id="rId49" Target="slides/slide28.xml" Type="http://schemas.openxmlformats.org/officeDocument/2006/relationships/slide"/><Relationship Id="rId5" Target="tableStyles.xml" Type="http://schemas.openxmlformats.org/officeDocument/2006/relationships/tableStyles"/><Relationship Id="rId50" Target="slides/slide29.xml" Type="http://schemas.openxmlformats.org/officeDocument/2006/relationships/slide"/><Relationship Id="rId51" Target="slides/slide30.xml" Type="http://schemas.openxmlformats.org/officeDocument/2006/relationships/slide"/><Relationship Id="rId52" Target="slides/slide31.xml" Type="http://schemas.openxmlformats.org/officeDocument/2006/relationships/slide"/><Relationship Id="rId53" Target="slides/slide32.xml" Type="http://schemas.openxmlformats.org/officeDocument/2006/relationships/slide"/><Relationship Id="rId54" Target="slides/slide33.xml" Type="http://schemas.openxmlformats.org/officeDocument/2006/relationships/slide"/><Relationship Id="rId55" Target="slides/slide34.xml" Type="http://schemas.openxmlformats.org/officeDocument/2006/relationships/slide"/><Relationship Id="rId56" Target="slides/slide35.xml" Type="http://schemas.openxmlformats.org/officeDocument/2006/relationships/slide"/><Relationship Id="rId57" Target="slides/slide36.xml" Type="http://schemas.openxmlformats.org/officeDocument/2006/relationships/slide"/><Relationship Id="rId58" Target="slides/slide37.xml" Type="http://schemas.openxmlformats.org/officeDocument/2006/relationships/slide"/><Relationship Id="rId59" Target="slides/slide38.xml" Type="http://schemas.openxmlformats.org/officeDocument/2006/relationships/slide"/><Relationship Id="rId6" Target="fonts/font6.fntdata" Type="http://schemas.openxmlformats.org/officeDocument/2006/relationships/font"/><Relationship Id="rId60" Target="slides/slide39.xml" Type="http://schemas.openxmlformats.org/officeDocument/2006/relationships/slide"/><Relationship Id="rId61" Target="slides/slide40.xml" Type="http://schemas.openxmlformats.org/officeDocument/2006/relationships/slide"/><Relationship Id="rId62" Target="slides/slide41.xml" Type="http://schemas.openxmlformats.org/officeDocument/2006/relationships/slide"/><Relationship Id="rId63" Target="slides/slide42.xml" Type="http://schemas.openxmlformats.org/officeDocument/2006/relationships/slide"/><Relationship Id="rId64" Target="slides/slide43.xml" Type="http://schemas.openxmlformats.org/officeDocument/2006/relationships/slide"/><Relationship Id="rId65" Target="slides/slide44.xml" Type="http://schemas.openxmlformats.org/officeDocument/2006/relationships/slide"/><Relationship Id="rId66" Target="slides/slide45.xml" Type="http://schemas.openxmlformats.org/officeDocument/2006/relationships/slide"/><Relationship Id="rId67" Target="slides/slide46.xml" Type="http://schemas.openxmlformats.org/officeDocument/2006/relationships/slide"/><Relationship Id="rId68" Target="slides/slide47.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s>
</file>

<file path=ppt/slides/_rels/slide4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s>
</file>

<file path=ppt/slides/_rels/slide4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s>
</file>

<file path=ppt/slides/_rels/slide4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4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4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hraf.yale.edu" TargetMode="External" Type="http://schemas.openxmlformats.org/officeDocument/2006/relationships/hyperlink"/></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8636070" cy="10287000"/>
          </a:xfrm>
          <a:custGeom>
            <a:avLst/>
            <a:gdLst/>
            <a:ahLst/>
            <a:cxnLst/>
            <a:rect r="r" b="b" t="t" l="l"/>
            <a:pathLst>
              <a:path h="10287000" w="8636070">
                <a:moveTo>
                  <a:pt x="0" y="0"/>
                </a:moveTo>
                <a:lnTo>
                  <a:pt x="8636070" y="0"/>
                </a:lnTo>
                <a:lnTo>
                  <a:pt x="8636070" y="10287000"/>
                </a:lnTo>
                <a:lnTo>
                  <a:pt x="0" y="10287000"/>
                </a:lnTo>
                <a:lnTo>
                  <a:pt x="0" y="0"/>
                </a:lnTo>
                <a:close/>
              </a:path>
            </a:pathLst>
          </a:custGeom>
          <a:blipFill>
            <a:blip r:embed="rId2"/>
            <a:stretch>
              <a:fillRect l="0" t="0" r="-65439" b="0"/>
            </a:stretch>
          </a:blipFill>
        </p:spPr>
      </p:sp>
      <p:sp>
        <p:nvSpPr>
          <p:cNvPr name="Freeform 3" id="3"/>
          <p:cNvSpPr/>
          <p:nvPr/>
        </p:nvSpPr>
        <p:spPr>
          <a:xfrm flipH="false" flipV="false" rot="0">
            <a:off x="9815825" y="1389107"/>
            <a:ext cx="7217821" cy="7508786"/>
          </a:xfrm>
          <a:custGeom>
            <a:avLst/>
            <a:gdLst/>
            <a:ahLst/>
            <a:cxnLst/>
            <a:rect r="r" b="b" t="t" l="l"/>
            <a:pathLst>
              <a:path h="7508786" w="7217821">
                <a:moveTo>
                  <a:pt x="0" y="0"/>
                </a:moveTo>
                <a:lnTo>
                  <a:pt x="7217821" y="0"/>
                </a:lnTo>
                <a:lnTo>
                  <a:pt x="7217821" y="7508786"/>
                </a:lnTo>
                <a:lnTo>
                  <a:pt x="0" y="7508786"/>
                </a:lnTo>
                <a:lnTo>
                  <a:pt x="0" y="0"/>
                </a:lnTo>
                <a:close/>
              </a:path>
            </a:pathLst>
          </a:custGeom>
          <a:blipFill>
            <a:blip r:embed="rId3">
              <a:alphaModFix amt="4000"/>
            </a:blip>
            <a:stretch>
              <a:fillRect l="0" t="0" r="0" b="0"/>
            </a:stretch>
          </a:blipFill>
        </p:spPr>
      </p:sp>
      <p:grpSp>
        <p:nvGrpSpPr>
          <p:cNvPr name="Group 4" id="4"/>
          <p:cNvGrpSpPr/>
          <p:nvPr/>
        </p:nvGrpSpPr>
        <p:grpSpPr>
          <a:xfrm rot="0">
            <a:off x="0" y="1028700"/>
            <a:ext cx="7142940" cy="843619"/>
            <a:chOff x="0" y="0"/>
            <a:chExt cx="9523921" cy="1124825"/>
          </a:xfrm>
        </p:grpSpPr>
        <p:sp>
          <p:nvSpPr>
            <p:cNvPr name="AutoShape 5" id="5"/>
            <p:cNvSpPr/>
            <p:nvPr/>
          </p:nvSpPr>
          <p:spPr>
            <a:xfrm rot="0">
              <a:off x="0" y="0"/>
              <a:ext cx="9523921" cy="1124825"/>
            </a:xfrm>
            <a:prstGeom prst="rect">
              <a:avLst/>
            </a:prstGeom>
            <a:solidFill>
              <a:srgbClr val="092683"/>
            </a:solidFill>
          </p:spPr>
        </p:sp>
        <p:sp>
          <p:nvSpPr>
            <p:cNvPr name="TextBox 6" id="6"/>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Bold"/>
                </a:rPr>
                <a:t>An eHRAF Workbook Activity</a:t>
              </a:r>
            </a:p>
          </p:txBody>
        </p:sp>
      </p:grpSp>
      <p:sp>
        <p:nvSpPr>
          <p:cNvPr name="TextBox 7" id="7"/>
          <p:cNvSpPr txBox="true"/>
          <p:nvPr/>
        </p:nvSpPr>
        <p:spPr>
          <a:xfrm rot="0">
            <a:off x="8791935" y="3166110"/>
            <a:ext cx="9265601" cy="4050030"/>
          </a:xfrm>
          <a:prstGeom prst="rect">
            <a:avLst/>
          </a:prstGeom>
        </p:spPr>
        <p:txBody>
          <a:bodyPr anchor="t" rtlCol="false" tIns="0" lIns="0" bIns="0" rIns="0">
            <a:spAutoFit/>
          </a:bodyPr>
          <a:lstStyle/>
          <a:p>
            <a:pPr algn="ctr">
              <a:lnSpc>
                <a:spcPts val="10560"/>
              </a:lnSpc>
            </a:pPr>
            <a:r>
              <a:rPr lang="en-US" sz="9600">
                <a:solidFill>
                  <a:srgbClr val="092683"/>
                </a:solidFill>
                <a:latin typeface="Aileron Heavy"/>
              </a:rPr>
              <a:t>Residence, Descent </a:t>
            </a:r>
          </a:p>
          <a:p>
            <a:pPr algn="ctr">
              <a:lnSpc>
                <a:spcPts val="10560"/>
              </a:lnSpc>
            </a:pPr>
            <a:r>
              <a:rPr lang="en-US" sz="9600">
                <a:solidFill>
                  <a:srgbClr val="092683"/>
                </a:solidFill>
                <a:latin typeface="Aileron Heavy"/>
              </a:rPr>
              <a:t>&amp; Status</a:t>
            </a:r>
          </a:p>
        </p:txBody>
      </p:sp>
      <p:sp>
        <p:nvSpPr>
          <p:cNvPr name="TextBox 8" id="8"/>
          <p:cNvSpPr txBox="true"/>
          <p:nvPr/>
        </p:nvSpPr>
        <p:spPr>
          <a:xfrm rot="0">
            <a:off x="8791935" y="7459914"/>
            <a:ext cx="9265601" cy="624840"/>
          </a:xfrm>
          <a:prstGeom prst="rect">
            <a:avLst/>
          </a:prstGeom>
        </p:spPr>
        <p:txBody>
          <a:bodyPr anchor="t" rtlCol="false" tIns="0" lIns="0" bIns="0" rIns="0">
            <a:spAutoFit/>
          </a:bodyPr>
          <a:lstStyle/>
          <a:p>
            <a:pPr algn="ctr">
              <a:lnSpc>
                <a:spcPts val="5040"/>
              </a:lnSpc>
            </a:pPr>
            <a:r>
              <a:rPr lang="en-US" sz="3600" spc="215">
                <a:solidFill>
                  <a:srgbClr val="092683"/>
                </a:solidFill>
                <a:latin typeface="Aileron"/>
              </a:rPr>
              <a:t>in eHRAF World Cultures</a:t>
            </a:r>
          </a:p>
        </p:txBody>
      </p:sp>
      <p:sp>
        <p:nvSpPr>
          <p:cNvPr name="TextBox 9" id="9"/>
          <p:cNvSpPr txBox="true"/>
          <p:nvPr/>
        </p:nvSpPr>
        <p:spPr>
          <a:xfrm rot="0">
            <a:off x="11443163" y="9678035"/>
            <a:ext cx="6614374" cy="623570"/>
          </a:xfrm>
          <a:prstGeom prst="rect">
            <a:avLst/>
          </a:prstGeom>
        </p:spPr>
        <p:txBody>
          <a:bodyPr anchor="t" rtlCol="false" tIns="0" lIns="0" bIns="0" rIns="0">
            <a:spAutoFit/>
          </a:bodyPr>
          <a:lstStyle/>
          <a:p>
            <a:pPr algn="r">
              <a:lnSpc>
                <a:spcPts val="2420"/>
              </a:lnSpc>
            </a:pPr>
            <a:r>
              <a:rPr lang="en-US" sz="2200" spc="153">
                <a:solidFill>
                  <a:srgbClr val="000000"/>
                </a:solidFill>
                <a:latin typeface="Aileron"/>
              </a:rPr>
              <a:t>Human Relations Area Files</a:t>
            </a:r>
          </a:p>
          <a:p>
            <a:pPr algn="r">
              <a:lnSpc>
                <a:spcPts val="2420"/>
              </a:lnSpc>
            </a:pPr>
            <a:r>
              <a:rPr lang="en-US" sz="2200" spc="153">
                <a:solidFill>
                  <a:srgbClr val="000000"/>
                </a:solidFill>
                <a:latin typeface="Aileron"/>
              </a:rPr>
              <a:t> at Yale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92683"/>
        </a:solidFill>
      </p:bgPr>
    </p:bg>
    <p:spTree>
      <p:nvGrpSpPr>
        <p:cNvPr id="1" name=""/>
        <p:cNvGrpSpPr/>
        <p:nvPr/>
      </p:nvGrpSpPr>
      <p:grpSpPr>
        <a:xfrm>
          <a:off x="0" y="0"/>
          <a:ext cx="0" cy="0"/>
          <a:chOff x="0" y="0"/>
          <a:chExt cx="0" cy="0"/>
        </a:xfrm>
      </p:grpSpPr>
      <p:sp>
        <p:nvSpPr>
          <p:cNvPr name="TextBox 2" id="2"/>
          <p:cNvSpPr txBox="true"/>
          <p:nvPr/>
        </p:nvSpPr>
        <p:spPr>
          <a:xfrm rot="0">
            <a:off x="8283067" y="2057449"/>
            <a:ext cx="9668388" cy="6928485"/>
          </a:xfrm>
          <a:prstGeom prst="rect">
            <a:avLst/>
          </a:prstGeom>
        </p:spPr>
        <p:txBody>
          <a:bodyPr anchor="t" rtlCol="false" tIns="0" lIns="0" bIns="0" rIns="0">
            <a:spAutoFit/>
          </a:bodyPr>
          <a:lstStyle/>
          <a:p>
            <a:pPr>
              <a:lnSpc>
                <a:spcPts val="5460"/>
              </a:lnSpc>
            </a:pPr>
            <a:r>
              <a:rPr lang="en-US" sz="4200" spc="84">
                <a:solidFill>
                  <a:srgbClr val="FFFFFF"/>
                </a:solidFill>
                <a:latin typeface="Aileron"/>
              </a:rPr>
              <a:t>As you might imagine, where you live for the rest of your life and who lives near you has profound consequences, especially if you live in the same household as your parents or your spouse’s parents. </a:t>
            </a:r>
          </a:p>
          <a:p>
            <a:pPr>
              <a:lnSpc>
                <a:spcPts val="5460"/>
              </a:lnSpc>
            </a:pPr>
          </a:p>
          <a:p>
            <a:pPr>
              <a:lnSpc>
                <a:spcPts val="5460"/>
              </a:lnSpc>
            </a:pPr>
            <a:r>
              <a:rPr lang="en-US" sz="4200" spc="84">
                <a:solidFill>
                  <a:srgbClr val="FFFFFF"/>
                </a:solidFill>
                <a:latin typeface="Aileron"/>
              </a:rPr>
              <a:t>But even just living next door to one set of kin is consequential as it will affect the structure of your community.  </a:t>
            </a:r>
          </a:p>
        </p:txBody>
      </p:sp>
      <p:sp>
        <p:nvSpPr>
          <p:cNvPr name="TextBox 3" id="3"/>
          <p:cNvSpPr txBox="true"/>
          <p:nvPr/>
        </p:nvSpPr>
        <p:spPr>
          <a:xfrm rot="0">
            <a:off x="7991075" y="9445998"/>
            <a:ext cx="10296925" cy="552831"/>
          </a:xfrm>
          <a:prstGeom prst="rect">
            <a:avLst/>
          </a:prstGeom>
        </p:spPr>
        <p:txBody>
          <a:bodyPr anchor="t" rtlCol="false" tIns="0" lIns="0" bIns="0" rIns="0">
            <a:spAutoFit/>
          </a:bodyPr>
          <a:lstStyle/>
          <a:p>
            <a:pPr>
              <a:lnSpc>
                <a:spcPts val="4512"/>
              </a:lnSpc>
            </a:pPr>
          </a:p>
        </p:txBody>
      </p:sp>
      <p:sp>
        <p:nvSpPr>
          <p:cNvPr name="AutoShape 4" id="4"/>
          <p:cNvSpPr/>
          <p:nvPr/>
        </p:nvSpPr>
        <p:spPr>
          <a:xfrm rot="0">
            <a:off x="10335845" y="0"/>
            <a:ext cx="7952155" cy="1126807"/>
          </a:xfrm>
          <a:prstGeom prst="rect">
            <a:avLst/>
          </a:prstGeom>
          <a:solidFill>
            <a:srgbClr val="FFFFFF"/>
          </a:solidFill>
        </p:spPr>
      </p:sp>
      <p:sp>
        <p:nvSpPr>
          <p:cNvPr name="TextBox 5" id="5"/>
          <p:cNvSpPr txBox="true"/>
          <p:nvPr/>
        </p:nvSpPr>
        <p:spPr>
          <a:xfrm rot="0">
            <a:off x="12809418" y="279557"/>
            <a:ext cx="5142037" cy="558168"/>
          </a:xfrm>
          <a:prstGeom prst="rect">
            <a:avLst/>
          </a:prstGeom>
        </p:spPr>
        <p:txBody>
          <a:bodyPr anchor="t" rtlCol="false" tIns="0" lIns="0" bIns="0" rIns="0">
            <a:spAutoFit/>
          </a:bodyPr>
          <a:lstStyle/>
          <a:p>
            <a:pPr>
              <a:lnSpc>
                <a:spcPts val="4319"/>
              </a:lnSpc>
            </a:pPr>
            <a:r>
              <a:rPr lang="en-US" sz="3599" spc="71">
                <a:solidFill>
                  <a:srgbClr val="092683"/>
                </a:solidFill>
                <a:latin typeface="Aileron Heavy"/>
              </a:rPr>
              <a:t>Community Structure</a:t>
            </a:r>
          </a:p>
        </p:txBody>
      </p:sp>
      <p:sp>
        <p:nvSpPr>
          <p:cNvPr name="Freeform 6" id="6"/>
          <p:cNvSpPr/>
          <p:nvPr/>
        </p:nvSpPr>
        <p:spPr>
          <a:xfrm flipH="false" flipV="false" rot="0">
            <a:off x="0" y="0"/>
            <a:ext cx="7800425" cy="10287000"/>
          </a:xfrm>
          <a:custGeom>
            <a:avLst/>
            <a:gdLst/>
            <a:ahLst/>
            <a:cxnLst/>
            <a:rect r="r" b="b" t="t" l="l"/>
            <a:pathLst>
              <a:path h="10287000" w="7800425">
                <a:moveTo>
                  <a:pt x="0" y="0"/>
                </a:moveTo>
                <a:lnTo>
                  <a:pt x="7800425" y="0"/>
                </a:lnTo>
                <a:lnTo>
                  <a:pt x="7800425" y="10287000"/>
                </a:lnTo>
                <a:lnTo>
                  <a:pt x="0" y="10287000"/>
                </a:lnTo>
                <a:lnTo>
                  <a:pt x="0" y="0"/>
                </a:lnTo>
                <a:close/>
              </a:path>
            </a:pathLst>
          </a:custGeom>
          <a:blipFill>
            <a:blip r:embed="rId2"/>
            <a:stretch>
              <a:fillRect l="-52855" t="0" r="-44529"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92683"/>
        </a:solidFill>
      </p:bgPr>
    </p:bg>
    <p:spTree>
      <p:nvGrpSpPr>
        <p:cNvPr id="1" name=""/>
        <p:cNvGrpSpPr/>
        <p:nvPr/>
      </p:nvGrpSpPr>
      <p:grpSpPr>
        <a:xfrm>
          <a:off x="0" y="0"/>
          <a:ext cx="0" cy="0"/>
          <a:chOff x="0" y="0"/>
          <a:chExt cx="0" cy="0"/>
        </a:xfrm>
      </p:grpSpPr>
      <p:sp>
        <p:nvSpPr>
          <p:cNvPr name="Freeform 2" id="2"/>
          <p:cNvSpPr/>
          <p:nvPr/>
        </p:nvSpPr>
        <p:spPr>
          <a:xfrm flipH="false" flipV="false" rot="0">
            <a:off x="9670476" y="0"/>
            <a:ext cx="8617524" cy="10287000"/>
          </a:xfrm>
          <a:custGeom>
            <a:avLst/>
            <a:gdLst/>
            <a:ahLst/>
            <a:cxnLst/>
            <a:rect r="r" b="b" t="t" l="l"/>
            <a:pathLst>
              <a:path h="10287000" w="8617524">
                <a:moveTo>
                  <a:pt x="0" y="0"/>
                </a:moveTo>
                <a:lnTo>
                  <a:pt x="8617524" y="0"/>
                </a:lnTo>
                <a:lnTo>
                  <a:pt x="8617524" y="10287000"/>
                </a:lnTo>
                <a:lnTo>
                  <a:pt x="0" y="10287000"/>
                </a:lnTo>
                <a:lnTo>
                  <a:pt x="0" y="0"/>
                </a:lnTo>
                <a:close/>
              </a:path>
            </a:pathLst>
          </a:custGeom>
          <a:blipFill>
            <a:blip r:embed="rId2"/>
            <a:stretch>
              <a:fillRect l="-1151" t="0" r="-77978" b="0"/>
            </a:stretch>
          </a:blipFill>
        </p:spPr>
      </p:sp>
      <p:grpSp>
        <p:nvGrpSpPr>
          <p:cNvPr name="Group 3" id="3"/>
          <p:cNvGrpSpPr/>
          <p:nvPr/>
        </p:nvGrpSpPr>
        <p:grpSpPr>
          <a:xfrm rot="0">
            <a:off x="0" y="1201"/>
            <a:ext cx="7952155" cy="1126807"/>
            <a:chOff x="0" y="0"/>
            <a:chExt cx="10602873" cy="1502409"/>
          </a:xfrm>
        </p:grpSpPr>
        <p:sp>
          <p:nvSpPr>
            <p:cNvPr name="AutoShape 4" id="4"/>
            <p:cNvSpPr/>
            <p:nvPr/>
          </p:nvSpPr>
          <p:spPr>
            <a:xfrm rot="0">
              <a:off x="0" y="0"/>
              <a:ext cx="10602873" cy="1502409"/>
            </a:xfrm>
            <a:prstGeom prst="rect">
              <a:avLst/>
            </a:prstGeom>
            <a:solidFill>
              <a:srgbClr val="FFFFFF"/>
            </a:solidFill>
          </p:spPr>
        </p:sp>
        <p:sp>
          <p:nvSpPr>
            <p:cNvPr name="TextBox 5" id="5"/>
            <p:cNvSpPr txBox="true"/>
            <p:nvPr/>
          </p:nvSpPr>
          <p:spPr>
            <a:xfrm rot="0">
              <a:off x="504597" y="377519"/>
              <a:ext cx="9593680" cy="737845"/>
            </a:xfrm>
            <a:prstGeom prst="rect">
              <a:avLst/>
            </a:prstGeom>
          </p:spPr>
          <p:txBody>
            <a:bodyPr anchor="t" rtlCol="false" tIns="0" lIns="0" bIns="0" rIns="0">
              <a:spAutoFit/>
            </a:bodyPr>
            <a:lstStyle/>
            <a:p>
              <a:pPr>
                <a:lnSpc>
                  <a:spcPts val="4319"/>
                </a:lnSpc>
              </a:pPr>
              <a:r>
                <a:rPr lang="en-US" sz="3599" spc="71">
                  <a:solidFill>
                    <a:srgbClr val="092683"/>
                  </a:solidFill>
                  <a:latin typeface="Aileron Heavy"/>
                </a:rPr>
                <a:t>Patrilocal vs. Matrilocal </a:t>
              </a:r>
            </a:p>
          </p:txBody>
        </p:sp>
      </p:grpSp>
      <p:sp>
        <p:nvSpPr>
          <p:cNvPr name="TextBox 6" id="6"/>
          <p:cNvSpPr txBox="true"/>
          <p:nvPr/>
        </p:nvSpPr>
        <p:spPr>
          <a:xfrm rot="0">
            <a:off x="463016" y="2094123"/>
            <a:ext cx="8914143" cy="6745605"/>
          </a:xfrm>
          <a:prstGeom prst="rect">
            <a:avLst/>
          </a:prstGeom>
        </p:spPr>
        <p:txBody>
          <a:bodyPr anchor="t" rtlCol="false" tIns="0" lIns="0" bIns="0" rIns="0">
            <a:spAutoFit/>
          </a:bodyPr>
          <a:lstStyle/>
          <a:p>
            <a:pPr>
              <a:lnSpc>
                <a:spcPts val="5320"/>
              </a:lnSpc>
            </a:pPr>
            <a:r>
              <a:rPr lang="en-US" sz="3800" spc="227">
                <a:solidFill>
                  <a:srgbClr val="FFFFFF"/>
                </a:solidFill>
                <a:latin typeface="Aileron"/>
              </a:rPr>
              <a:t>If patrilocal residence is practiced consistently over time and wives come from other communities, women will be the “outsiders” marrying into a community formed largely of related males. </a:t>
            </a:r>
          </a:p>
          <a:p>
            <a:pPr>
              <a:lnSpc>
                <a:spcPts val="5320"/>
              </a:lnSpc>
            </a:pPr>
          </a:p>
          <a:p>
            <a:pPr>
              <a:lnSpc>
                <a:spcPts val="5320"/>
              </a:lnSpc>
            </a:pPr>
            <a:r>
              <a:rPr lang="en-US" sz="3800" spc="227">
                <a:solidFill>
                  <a:srgbClr val="FFFFFF"/>
                </a:solidFill>
                <a:latin typeface="Aileron"/>
              </a:rPr>
              <a:t>One might expect that conversely men will be the “outsiders” when matrilocal residence is practiced.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92683"/>
        </a:solidFill>
      </p:bgPr>
    </p:bg>
    <p:spTree>
      <p:nvGrpSpPr>
        <p:cNvPr id="1" name=""/>
        <p:cNvGrpSpPr/>
        <p:nvPr/>
      </p:nvGrpSpPr>
      <p:grpSpPr>
        <a:xfrm>
          <a:off x="0" y="0"/>
          <a:ext cx="0" cy="0"/>
          <a:chOff x="0" y="0"/>
          <a:chExt cx="0" cy="0"/>
        </a:xfrm>
      </p:grpSpPr>
      <p:sp>
        <p:nvSpPr>
          <p:cNvPr name="AutoShape 2" id="2"/>
          <p:cNvSpPr/>
          <p:nvPr/>
        </p:nvSpPr>
        <p:spPr>
          <a:xfrm rot="0">
            <a:off x="10335845" y="0"/>
            <a:ext cx="7952155" cy="1126807"/>
          </a:xfrm>
          <a:prstGeom prst="rect">
            <a:avLst/>
          </a:prstGeom>
          <a:solidFill>
            <a:srgbClr val="FFFFFF"/>
          </a:solidFill>
        </p:spPr>
      </p:sp>
      <p:sp>
        <p:nvSpPr>
          <p:cNvPr name="TextBox 3" id="3"/>
          <p:cNvSpPr txBox="true"/>
          <p:nvPr/>
        </p:nvSpPr>
        <p:spPr>
          <a:xfrm rot="0">
            <a:off x="9144000" y="2346936"/>
            <a:ext cx="8597785" cy="6069965"/>
          </a:xfrm>
          <a:prstGeom prst="rect">
            <a:avLst/>
          </a:prstGeom>
        </p:spPr>
        <p:txBody>
          <a:bodyPr anchor="t" rtlCol="false" tIns="0" lIns="0" bIns="0" rIns="0">
            <a:spAutoFit/>
          </a:bodyPr>
          <a:lstStyle/>
          <a:p>
            <a:pPr>
              <a:lnSpc>
                <a:spcPts val="5320"/>
              </a:lnSpc>
            </a:pPr>
            <a:r>
              <a:rPr lang="en-US" sz="3800" spc="246">
                <a:solidFill>
                  <a:srgbClr val="FFFFFF"/>
                </a:solidFill>
                <a:latin typeface="Aileron"/>
              </a:rPr>
              <a:t>However, this is not the case: matrilocal cultures are not mirror images of patrilocal ones.  </a:t>
            </a:r>
          </a:p>
          <a:p>
            <a:pPr>
              <a:lnSpc>
                <a:spcPts val="5320"/>
              </a:lnSpc>
            </a:pPr>
          </a:p>
          <a:p>
            <a:pPr>
              <a:lnSpc>
                <a:spcPts val="5320"/>
              </a:lnSpc>
            </a:pPr>
            <a:r>
              <a:rPr lang="en-US" sz="3800" spc="246">
                <a:solidFill>
                  <a:srgbClr val="FFFFFF"/>
                </a:solidFill>
                <a:latin typeface="Aileron"/>
              </a:rPr>
              <a:t>Men in matrilocal cultures tend to have authority roles in their matrilineal kin groups and often do not move that far away from their natal household or village.</a:t>
            </a:r>
          </a:p>
        </p:txBody>
      </p:sp>
      <p:sp>
        <p:nvSpPr>
          <p:cNvPr name="Freeform 4" id="4"/>
          <p:cNvSpPr/>
          <p:nvPr/>
        </p:nvSpPr>
        <p:spPr>
          <a:xfrm flipH="false" flipV="false" rot="0">
            <a:off x="0" y="0"/>
            <a:ext cx="8303255" cy="10287000"/>
          </a:xfrm>
          <a:custGeom>
            <a:avLst/>
            <a:gdLst/>
            <a:ahLst/>
            <a:cxnLst/>
            <a:rect r="r" b="b" t="t" l="l"/>
            <a:pathLst>
              <a:path h="10287000" w="8303255">
                <a:moveTo>
                  <a:pt x="0" y="0"/>
                </a:moveTo>
                <a:lnTo>
                  <a:pt x="8303255" y="0"/>
                </a:lnTo>
                <a:lnTo>
                  <a:pt x="8303255" y="10287000"/>
                </a:lnTo>
                <a:lnTo>
                  <a:pt x="0" y="10287000"/>
                </a:lnTo>
                <a:lnTo>
                  <a:pt x="0" y="0"/>
                </a:lnTo>
                <a:close/>
              </a:path>
            </a:pathLst>
          </a:custGeom>
          <a:blipFill>
            <a:blip r:embed="rId2"/>
            <a:stretch>
              <a:fillRect l="-22190" t="0" r="-63067" b="0"/>
            </a:stretch>
          </a:blipFill>
        </p:spPr>
      </p:sp>
      <p:sp>
        <p:nvSpPr>
          <p:cNvPr name="TextBox 5" id="5"/>
          <p:cNvSpPr txBox="true"/>
          <p:nvPr/>
        </p:nvSpPr>
        <p:spPr>
          <a:xfrm rot="0">
            <a:off x="11929465" y="279557"/>
            <a:ext cx="5980087" cy="558168"/>
          </a:xfrm>
          <a:prstGeom prst="rect">
            <a:avLst/>
          </a:prstGeom>
        </p:spPr>
        <p:txBody>
          <a:bodyPr anchor="t" rtlCol="false" tIns="0" lIns="0" bIns="0" rIns="0">
            <a:spAutoFit/>
          </a:bodyPr>
          <a:lstStyle/>
          <a:p>
            <a:pPr>
              <a:lnSpc>
                <a:spcPts val="4319"/>
              </a:lnSpc>
            </a:pPr>
            <a:r>
              <a:rPr lang="en-US" sz="3599" spc="71">
                <a:solidFill>
                  <a:srgbClr val="092683"/>
                </a:solidFill>
                <a:latin typeface="Aileron Heavy"/>
              </a:rPr>
              <a:t>Patrilocal vs. Matrilocal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5049252" cy="10287000"/>
          </a:xfrm>
          <a:custGeom>
            <a:avLst/>
            <a:gdLst/>
            <a:ahLst/>
            <a:cxnLst/>
            <a:rect r="r" b="b" t="t" l="l"/>
            <a:pathLst>
              <a:path h="10287000" w="5049252">
                <a:moveTo>
                  <a:pt x="0" y="0"/>
                </a:moveTo>
                <a:lnTo>
                  <a:pt x="5049252" y="0"/>
                </a:lnTo>
                <a:lnTo>
                  <a:pt x="5049252" y="10287000"/>
                </a:lnTo>
                <a:lnTo>
                  <a:pt x="0" y="10287000"/>
                </a:lnTo>
                <a:lnTo>
                  <a:pt x="0" y="0"/>
                </a:lnTo>
                <a:close/>
              </a:path>
            </a:pathLst>
          </a:custGeom>
          <a:blipFill>
            <a:blip r:embed="rId2"/>
            <a:stretch>
              <a:fillRect l="-18723" t="0" r="-37811" b="0"/>
            </a:stretch>
          </a:blipFill>
        </p:spPr>
      </p:sp>
      <p:grpSp>
        <p:nvGrpSpPr>
          <p:cNvPr name="Group 3" id="3"/>
          <p:cNvGrpSpPr/>
          <p:nvPr/>
        </p:nvGrpSpPr>
        <p:grpSpPr>
          <a:xfrm rot="0">
            <a:off x="6796102" y="0"/>
            <a:ext cx="11491898" cy="855928"/>
            <a:chOff x="0" y="0"/>
            <a:chExt cx="15322531" cy="1141238"/>
          </a:xfrm>
        </p:grpSpPr>
        <p:sp>
          <p:nvSpPr>
            <p:cNvPr name="AutoShape 4" id="4"/>
            <p:cNvSpPr/>
            <p:nvPr/>
          </p:nvSpPr>
          <p:spPr>
            <a:xfrm rot="0">
              <a:off x="0" y="0"/>
              <a:ext cx="15322531" cy="1141238"/>
            </a:xfrm>
            <a:prstGeom prst="rect">
              <a:avLst/>
            </a:prstGeom>
            <a:solidFill>
              <a:srgbClr val="092683"/>
            </a:solidFill>
          </p:spPr>
        </p:sp>
        <p:sp>
          <p:nvSpPr>
            <p:cNvPr name="TextBox 5" id="5"/>
            <p:cNvSpPr txBox="true"/>
            <p:nvPr/>
          </p:nvSpPr>
          <p:spPr>
            <a:xfrm rot="0">
              <a:off x="5832301" y="88019"/>
              <a:ext cx="8275286" cy="965200"/>
            </a:xfrm>
            <a:prstGeom prst="rect">
              <a:avLst/>
            </a:prstGeom>
          </p:spPr>
          <p:txBody>
            <a:bodyPr anchor="t" rtlCol="false" tIns="0" lIns="0" bIns="0" rIns="0">
              <a:spAutoFit/>
            </a:bodyPr>
            <a:lstStyle/>
            <a:p>
              <a:pPr algn="r">
                <a:lnSpc>
                  <a:spcPts val="5759"/>
                </a:lnSpc>
              </a:pPr>
              <a:r>
                <a:rPr lang="en-US" sz="4800" spc="96">
                  <a:solidFill>
                    <a:srgbClr val="FFFFFF"/>
                  </a:solidFill>
                  <a:latin typeface="Aileron Heavy"/>
                </a:rPr>
                <a:t>Activity Overview</a:t>
              </a:r>
            </a:p>
          </p:txBody>
        </p:sp>
      </p:grpSp>
      <p:sp>
        <p:nvSpPr>
          <p:cNvPr name="TextBox 6" id="6"/>
          <p:cNvSpPr txBox="true"/>
          <p:nvPr/>
        </p:nvSpPr>
        <p:spPr>
          <a:xfrm rot="0">
            <a:off x="6251202" y="2327478"/>
            <a:ext cx="11206260" cy="1950720"/>
          </a:xfrm>
          <a:prstGeom prst="rect">
            <a:avLst/>
          </a:prstGeom>
        </p:spPr>
        <p:txBody>
          <a:bodyPr anchor="t" rtlCol="false" tIns="0" lIns="0" bIns="0" rIns="0">
            <a:spAutoFit/>
          </a:bodyPr>
          <a:lstStyle/>
          <a:p>
            <a:pPr>
              <a:lnSpc>
                <a:spcPts val="3840"/>
              </a:lnSpc>
            </a:pPr>
            <a:r>
              <a:rPr lang="en-US" sz="3200">
                <a:solidFill>
                  <a:srgbClr val="092683"/>
                </a:solidFill>
                <a:latin typeface="Aileron"/>
              </a:rPr>
              <a:t>Read the </a:t>
            </a:r>
            <a:r>
              <a:rPr lang="en-US" sz="3200">
                <a:solidFill>
                  <a:srgbClr val="092683"/>
                </a:solidFill>
                <a:latin typeface="Aileron Bold"/>
              </a:rPr>
              <a:t>Relative Status of Women and Men</a:t>
            </a:r>
            <a:r>
              <a:rPr lang="en-US" sz="3200">
                <a:solidFill>
                  <a:srgbClr val="092683"/>
                </a:solidFill>
                <a:latin typeface="Aileron"/>
              </a:rPr>
              <a:t> section of the </a:t>
            </a:r>
            <a:r>
              <a:rPr lang="en-US" sz="3200">
                <a:solidFill>
                  <a:srgbClr val="092683"/>
                </a:solidFill>
                <a:latin typeface="Aileron Bold"/>
              </a:rPr>
              <a:t>EHC Gender</a:t>
            </a:r>
            <a:r>
              <a:rPr lang="en-US" sz="3200">
                <a:solidFill>
                  <a:srgbClr val="092683"/>
                </a:solidFill>
                <a:latin typeface="Aileron"/>
              </a:rPr>
              <a:t> module:</a:t>
            </a:r>
          </a:p>
          <a:p>
            <a:pPr>
              <a:lnSpc>
                <a:spcPts val="3840"/>
              </a:lnSpc>
            </a:pPr>
            <a:r>
              <a:rPr lang="en-US" sz="3200">
                <a:solidFill>
                  <a:srgbClr val="092683"/>
                </a:solidFill>
                <a:latin typeface="Aileron"/>
              </a:rPr>
              <a:t>https://hraf.yale.edu/ehc/summaries/gender#relative-status-of-women-and-men</a:t>
            </a:r>
          </a:p>
        </p:txBody>
      </p:sp>
      <p:sp>
        <p:nvSpPr>
          <p:cNvPr name="TextBox 7" id="7"/>
          <p:cNvSpPr txBox="true"/>
          <p:nvPr/>
        </p:nvSpPr>
        <p:spPr>
          <a:xfrm rot="0">
            <a:off x="5391187" y="1687000"/>
            <a:ext cx="9235004" cy="430530"/>
          </a:xfrm>
          <a:prstGeom prst="rect">
            <a:avLst/>
          </a:prstGeom>
        </p:spPr>
        <p:txBody>
          <a:bodyPr anchor="t" rtlCol="false" tIns="0" lIns="0" bIns="0" rIns="0">
            <a:spAutoFit/>
          </a:bodyPr>
          <a:lstStyle/>
          <a:p>
            <a:pPr>
              <a:lnSpc>
                <a:spcPts val="3200"/>
              </a:lnSpc>
            </a:pPr>
            <a:r>
              <a:rPr lang="en-US" sz="3200">
                <a:solidFill>
                  <a:srgbClr val="092683"/>
                </a:solidFill>
                <a:latin typeface="Aileron Bold"/>
              </a:rPr>
              <a:t>STEP 1</a:t>
            </a:r>
          </a:p>
        </p:txBody>
      </p:sp>
      <p:sp>
        <p:nvSpPr>
          <p:cNvPr name="TextBox 8" id="8"/>
          <p:cNvSpPr txBox="true"/>
          <p:nvPr/>
        </p:nvSpPr>
        <p:spPr>
          <a:xfrm rot="0">
            <a:off x="6109343" y="5639502"/>
            <a:ext cx="11489977" cy="3901440"/>
          </a:xfrm>
          <a:prstGeom prst="rect">
            <a:avLst/>
          </a:prstGeom>
        </p:spPr>
        <p:txBody>
          <a:bodyPr anchor="t" rtlCol="false" tIns="0" lIns="0" bIns="0" rIns="0">
            <a:spAutoFit/>
          </a:bodyPr>
          <a:lstStyle/>
          <a:p>
            <a:pPr>
              <a:lnSpc>
                <a:spcPts val="3840"/>
              </a:lnSpc>
            </a:pPr>
            <a:r>
              <a:rPr lang="en-US" sz="3200">
                <a:solidFill>
                  <a:srgbClr val="092683"/>
                </a:solidFill>
                <a:latin typeface="Aileron"/>
              </a:rPr>
              <a:t>a) Find and read culture summaries for: </a:t>
            </a:r>
            <a:r>
              <a:rPr lang="en-US" sz="3200">
                <a:solidFill>
                  <a:srgbClr val="092683"/>
                </a:solidFill>
                <a:latin typeface="Aileron Bold"/>
              </a:rPr>
              <a:t>Vietnamese (AM11) </a:t>
            </a:r>
            <a:r>
              <a:rPr lang="en-US" sz="3200">
                <a:solidFill>
                  <a:srgbClr val="092683"/>
                </a:solidFill>
                <a:latin typeface="Aileron"/>
              </a:rPr>
              <a:t>and </a:t>
            </a:r>
            <a:r>
              <a:rPr lang="en-US" sz="3200">
                <a:solidFill>
                  <a:srgbClr val="092683"/>
                </a:solidFill>
                <a:latin typeface="Aileron Bold"/>
              </a:rPr>
              <a:t>Hopi (NT09)</a:t>
            </a:r>
          </a:p>
          <a:p>
            <a:pPr>
              <a:lnSpc>
                <a:spcPts val="3840"/>
              </a:lnSpc>
            </a:pPr>
          </a:p>
          <a:p>
            <a:pPr>
              <a:lnSpc>
                <a:spcPts val="3840"/>
              </a:lnSpc>
            </a:pPr>
            <a:r>
              <a:rPr lang="en-US" sz="3200">
                <a:solidFill>
                  <a:srgbClr val="092683"/>
                </a:solidFill>
                <a:latin typeface="Aileron"/>
              </a:rPr>
              <a:t>b) Find and read </a:t>
            </a:r>
            <a:r>
              <a:rPr lang="en-US" sz="3200">
                <a:solidFill>
                  <a:srgbClr val="092683"/>
                </a:solidFill>
                <a:latin typeface="Aileron"/>
              </a:rPr>
              <a:t>subject descriptions for: </a:t>
            </a:r>
            <a:r>
              <a:rPr lang="en-US" sz="3200">
                <a:solidFill>
                  <a:srgbClr val="092683"/>
                </a:solidFill>
                <a:latin typeface="Aileron Bold"/>
              </a:rPr>
              <a:t>Gender status (562), Residence (591), </a:t>
            </a:r>
            <a:r>
              <a:rPr lang="en-US" sz="3200">
                <a:solidFill>
                  <a:srgbClr val="092683"/>
                </a:solidFill>
                <a:latin typeface="Aileron"/>
              </a:rPr>
              <a:t>and</a:t>
            </a:r>
            <a:r>
              <a:rPr lang="en-US" sz="3200">
                <a:solidFill>
                  <a:srgbClr val="092683"/>
                </a:solidFill>
                <a:latin typeface="Aileron Bold"/>
              </a:rPr>
              <a:t> Rule of descent (611)</a:t>
            </a:r>
          </a:p>
          <a:p>
            <a:pPr>
              <a:lnSpc>
                <a:spcPts val="3840"/>
              </a:lnSpc>
            </a:pPr>
          </a:p>
          <a:p>
            <a:pPr>
              <a:lnSpc>
                <a:spcPts val="3840"/>
              </a:lnSpc>
            </a:pPr>
            <a:r>
              <a:rPr lang="en-US" sz="3200">
                <a:solidFill>
                  <a:srgbClr val="092683"/>
                </a:solidFill>
                <a:latin typeface="Aileron"/>
              </a:rPr>
              <a:t>c) Follow</a:t>
            </a:r>
            <a:r>
              <a:rPr lang="en-US" sz="3200">
                <a:solidFill>
                  <a:srgbClr val="092683"/>
                </a:solidFill>
                <a:latin typeface="Aileron"/>
              </a:rPr>
              <a:t> a sample advanced search using these cultures and subjects, and learn how to analyze the results.</a:t>
            </a:r>
          </a:p>
        </p:txBody>
      </p:sp>
      <p:sp>
        <p:nvSpPr>
          <p:cNvPr name="TextBox 9" id="9"/>
          <p:cNvSpPr txBox="true"/>
          <p:nvPr/>
        </p:nvSpPr>
        <p:spPr>
          <a:xfrm rot="0">
            <a:off x="5391187" y="4712970"/>
            <a:ext cx="9235004" cy="430530"/>
          </a:xfrm>
          <a:prstGeom prst="rect">
            <a:avLst/>
          </a:prstGeom>
        </p:spPr>
        <p:txBody>
          <a:bodyPr anchor="t" rtlCol="false" tIns="0" lIns="0" bIns="0" rIns="0">
            <a:spAutoFit/>
          </a:bodyPr>
          <a:lstStyle/>
          <a:p>
            <a:pPr>
              <a:lnSpc>
                <a:spcPts val="3200"/>
              </a:lnSpc>
            </a:pPr>
            <a:r>
              <a:rPr lang="en-US" sz="3200">
                <a:solidFill>
                  <a:srgbClr val="092683"/>
                </a:solidFill>
                <a:latin typeface="Aileron Bold"/>
              </a:rPr>
              <a:t>STEP 2</a:t>
            </a:r>
          </a:p>
        </p:txBody>
      </p:sp>
      <p:sp>
        <p:nvSpPr>
          <p:cNvPr name="TextBox 10" id="10"/>
          <p:cNvSpPr txBox="true"/>
          <p:nvPr/>
        </p:nvSpPr>
        <p:spPr>
          <a:xfrm rot="0">
            <a:off x="5623590" y="3359988"/>
            <a:ext cx="498332" cy="430530"/>
          </a:xfrm>
          <a:prstGeom prst="rect">
            <a:avLst/>
          </a:prstGeom>
        </p:spPr>
        <p:txBody>
          <a:bodyPr anchor="t" rtlCol="false" tIns="0" lIns="0" bIns="0" rIns="0">
            <a:spAutoFit/>
          </a:bodyPr>
          <a:lstStyle/>
          <a:p>
            <a:pPr>
              <a:lnSpc>
                <a:spcPts val="3200"/>
              </a:lnSpc>
            </a:pPr>
            <a:r>
              <a:rPr lang="en-US" sz="3200">
                <a:solidFill>
                  <a:srgbClr val="092683"/>
                </a:solidFill>
                <a:ea typeface="Aileron"/>
              </a:rPr>
              <a: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5049252" cy="10287000"/>
          </a:xfrm>
          <a:custGeom>
            <a:avLst/>
            <a:gdLst/>
            <a:ahLst/>
            <a:cxnLst/>
            <a:rect r="r" b="b" t="t" l="l"/>
            <a:pathLst>
              <a:path h="10287000" w="5049252">
                <a:moveTo>
                  <a:pt x="0" y="0"/>
                </a:moveTo>
                <a:lnTo>
                  <a:pt x="5049252" y="0"/>
                </a:lnTo>
                <a:lnTo>
                  <a:pt x="5049252" y="10287000"/>
                </a:lnTo>
                <a:lnTo>
                  <a:pt x="0" y="10287000"/>
                </a:lnTo>
                <a:lnTo>
                  <a:pt x="0" y="0"/>
                </a:lnTo>
                <a:close/>
              </a:path>
            </a:pathLst>
          </a:custGeom>
          <a:blipFill>
            <a:blip r:embed="rId2"/>
            <a:stretch>
              <a:fillRect l="-125621" t="0" r="-79978" b="0"/>
            </a:stretch>
          </a:blipFill>
        </p:spPr>
      </p:sp>
      <p:grpSp>
        <p:nvGrpSpPr>
          <p:cNvPr name="Group 3" id="3"/>
          <p:cNvGrpSpPr/>
          <p:nvPr/>
        </p:nvGrpSpPr>
        <p:grpSpPr>
          <a:xfrm rot="0">
            <a:off x="6796102" y="0"/>
            <a:ext cx="11491898" cy="855928"/>
            <a:chOff x="0" y="0"/>
            <a:chExt cx="15322531" cy="1141238"/>
          </a:xfrm>
        </p:grpSpPr>
        <p:sp>
          <p:nvSpPr>
            <p:cNvPr name="AutoShape 4" id="4"/>
            <p:cNvSpPr/>
            <p:nvPr/>
          </p:nvSpPr>
          <p:spPr>
            <a:xfrm rot="0">
              <a:off x="0" y="0"/>
              <a:ext cx="15322531" cy="1141238"/>
            </a:xfrm>
            <a:prstGeom prst="rect">
              <a:avLst/>
            </a:prstGeom>
            <a:solidFill>
              <a:srgbClr val="092683"/>
            </a:solidFill>
          </p:spPr>
        </p:sp>
        <p:sp>
          <p:nvSpPr>
            <p:cNvPr name="TextBox 5" id="5"/>
            <p:cNvSpPr txBox="true"/>
            <p:nvPr/>
          </p:nvSpPr>
          <p:spPr>
            <a:xfrm rot="0">
              <a:off x="5832301" y="88019"/>
              <a:ext cx="8275286" cy="965200"/>
            </a:xfrm>
            <a:prstGeom prst="rect">
              <a:avLst/>
            </a:prstGeom>
          </p:spPr>
          <p:txBody>
            <a:bodyPr anchor="t" rtlCol="false" tIns="0" lIns="0" bIns="0" rIns="0">
              <a:spAutoFit/>
            </a:bodyPr>
            <a:lstStyle/>
            <a:p>
              <a:pPr algn="r">
                <a:lnSpc>
                  <a:spcPts val="5759"/>
                </a:lnSpc>
              </a:pPr>
              <a:r>
                <a:rPr lang="en-US" sz="4800" spc="96">
                  <a:solidFill>
                    <a:srgbClr val="FFFFFF"/>
                  </a:solidFill>
                  <a:latin typeface="Aileron Heavy"/>
                </a:rPr>
                <a:t>Activity Overview</a:t>
              </a:r>
            </a:p>
          </p:txBody>
        </p:sp>
      </p:grpSp>
      <p:sp>
        <p:nvSpPr>
          <p:cNvPr name="TextBox 6" id="6"/>
          <p:cNvSpPr txBox="true"/>
          <p:nvPr/>
        </p:nvSpPr>
        <p:spPr>
          <a:xfrm rot="0">
            <a:off x="6251202" y="5143500"/>
            <a:ext cx="11206260" cy="1457325"/>
          </a:xfrm>
          <a:prstGeom prst="rect">
            <a:avLst/>
          </a:prstGeom>
        </p:spPr>
        <p:txBody>
          <a:bodyPr anchor="t" rtlCol="false" tIns="0" lIns="0" bIns="0" rIns="0">
            <a:spAutoFit/>
          </a:bodyPr>
          <a:lstStyle/>
          <a:p>
            <a:pPr>
              <a:lnSpc>
                <a:spcPts val="3840"/>
              </a:lnSpc>
            </a:pPr>
            <a:r>
              <a:rPr lang="en-US" sz="3200">
                <a:solidFill>
                  <a:srgbClr val="092683"/>
                </a:solidFill>
                <a:latin typeface="Aileron"/>
              </a:rPr>
              <a:t>Conduct an Advanced Search for two additional </a:t>
            </a:r>
            <a:r>
              <a:rPr lang="en-US" sz="3200">
                <a:solidFill>
                  <a:srgbClr val="092683"/>
                </a:solidFill>
                <a:latin typeface="Aileron Bold"/>
              </a:rPr>
              <a:t>matrilocal </a:t>
            </a:r>
            <a:r>
              <a:rPr lang="en-US" sz="3200">
                <a:solidFill>
                  <a:srgbClr val="092683"/>
                </a:solidFill>
                <a:latin typeface="Aileron Bold"/>
              </a:rPr>
              <a:t>/ matrilineal cultures</a:t>
            </a:r>
            <a:r>
              <a:rPr lang="en-US" sz="3200">
                <a:solidFill>
                  <a:srgbClr val="092683"/>
                </a:solidFill>
                <a:latin typeface="Aileron"/>
              </a:rPr>
              <a:t> and fill in the table with a status rating for women (</a:t>
            </a:r>
            <a:r>
              <a:rPr lang="en-US" sz="3200">
                <a:solidFill>
                  <a:srgbClr val="092683"/>
                </a:solidFill>
                <a:latin typeface="Aileron Bold"/>
              </a:rPr>
              <a:t>low, moderate, high</a:t>
            </a:r>
            <a:r>
              <a:rPr lang="en-US" sz="3200">
                <a:solidFill>
                  <a:srgbClr val="092683"/>
                </a:solidFill>
                <a:latin typeface="Aileron"/>
              </a:rPr>
              <a:t>) in those cultures.</a:t>
            </a:r>
          </a:p>
        </p:txBody>
      </p:sp>
      <p:sp>
        <p:nvSpPr>
          <p:cNvPr name="TextBox 7" id="7"/>
          <p:cNvSpPr txBox="true"/>
          <p:nvPr/>
        </p:nvSpPr>
        <p:spPr>
          <a:xfrm rot="0">
            <a:off x="5391187" y="4350984"/>
            <a:ext cx="9235004" cy="424180"/>
          </a:xfrm>
          <a:prstGeom prst="rect">
            <a:avLst/>
          </a:prstGeom>
        </p:spPr>
        <p:txBody>
          <a:bodyPr anchor="t" rtlCol="false" tIns="0" lIns="0" bIns="0" rIns="0">
            <a:spAutoFit/>
          </a:bodyPr>
          <a:lstStyle/>
          <a:p>
            <a:pPr>
              <a:lnSpc>
                <a:spcPts val="3200"/>
              </a:lnSpc>
            </a:pPr>
            <a:r>
              <a:rPr lang="en-US" sz="3200">
                <a:solidFill>
                  <a:srgbClr val="092683"/>
                </a:solidFill>
                <a:latin typeface="Aileron Bold"/>
              </a:rPr>
              <a:t>STEP 4</a:t>
            </a:r>
          </a:p>
        </p:txBody>
      </p:sp>
      <p:sp>
        <p:nvSpPr>
          <p:cNvPr name="TextBox 8" id="8"/>
          <p:cNvSpPr txBox="true"/>
          <p:nvPr/>
        </p:nvSpPr>
        <p:spPr>
          <a:xfrm rot="0">
            <a:off x="6251202" y="8284845"/>
            <a:ext cx="11489977" cy="975360"/>
          </a:xfrm>
          <a:prstGeom prst="rect">
            <a:avLst/>
          </a:prstGeom>
        </p:spPr>
        <p:txBody>
          <a:bodyPr anchor="t" rtlCol="false" tIns="0" lIns="0" bIns="0" rIns="0">
            <a:spAutoFit/>
          </a:bodyPr>
          <a:lstStyle/>
          <a:p>
            <a:pPr>
              <a:lnSpc>
                <a:spcPts val="3840"/>
              </a:lnSpc>
            </a:pPr>
            <a:r>
              <a:rPr lang="en-US" sz="3200">
                <a:solidFill>
                  <a:srgbClr val="092683"/>
                </a:solidFill>
                <a:latin typeface="Aileron"/>
              </a:rPr>
              <a:t>Wri</a:t>
            </a:r>
            <a:r>
              <a:rPr lang="en-US" sz="3200">
                <a:solidFill>
                  <a:srgbClr val="092683"/>
                </a:solidFill>
                <a:latin typeface="Aileron"/>
              </a:rPr>
              <a:t>te a </a:t>
            </a:r>
            <a:r>
              <a:rPr lang="en-US" sz="3200">
                <a:solidFill>
                  <a:srgbClr val="092683"/>
                </a:solidFill>
                <a:latin typeface="Aileron Bold"/>
              </a:rPr>
              <a:t>short essay (500-1000 words)</a:t>
            </a:r>
            <a:r>
              <a:rPr lang="en-US" sz="3200">
                <a:solidFill>
                  <a:srgbClr val="092683"/>
                </a:solidFill>
                <a:latin typeface="Aileron"/>
              </a:rPr>
              <a:t> in which you describe your findings.</a:t>
            </a:r>
          </a:p>
        </p:txBody>
      </p:sp>
      <p:sp>
        <p:nvSpPr>
          <p:cNvPr name="TextBox 9" id="9"/>
          <p:cNvSpPr txBox="true"/>
          <p:nvPr/>
        </p:nvSpPr>
        <p:spPr>
          <a:xfrm rot="0">
            <a:off x="5391187" y="7418857"/>
            <a:ext cx="9235004" cy="424180"/>
          </a:xfrm>
          <a:prstGeom prst="rect">
            <a:avLst/>
          </a:prstGeom>
        </p:spPr>
        <p:txBody>
          <a:bodyPr anchor="t" rtlCol="false" tIns="0" lIns="0" bIns="0" rIns="0">
            <a:spAutoFit/>
          </a:bodyPr>
          <a:lstStyle/>
          <a:p>
            <a:pPr>
              <a:lnSpc>
                <a:spcPts val="3200"/>
              </a:lnSpc>
            </a:pPr>
            <a:r>
              <a:rPr lang="en-US" sz="3200">
                <a:solidFill>
                  <a:srgbClr val="092683"/>
                </a:solidFill>
                <a:latin typeface="Aileron Bold"/>
              </a:rPr>
              <a:t>STEP 5</a:t>
            </a:r>
          </a:p>
        </p:txBody>
      </p:sp>
      <p:sp>
        <p:nvSpPr>
          <p:cNvPr name="TextBox 10" id="10"/>
          <p:cNvSpPr txBox="true"/>
          <p:nvPr/>
        </p:nvSpPr>
        <p:spPr>
          <a:xfrm rot="0">
            <a:off x="6251202" y="2174275"/>
            <a:ext cx="11489977" cy="1463040"/>
          </a:xfrm>
          <a:prstGeom prst="rect">
            <a:avLst/>
          </a:prstGeom>
        </p:spPr>
        <p:txBody>
          <a:bodyPr anchor="t" rtlCol="false" tIns="0" lIns="0" bIns="0" rIns="0">
            <a:spAutoFit/>
          </a:bodyPr>
          <a:lstStyle/>
          <a:p>
            <a:pPr>
              <a:lnSpc>
                <a:spcPts val="3840"/>
              </a:lnSpc>
            </a:pPr>
            <a:r>
              <a:rPr lang="en-US" sz="3200">
                <a:solidFill>
                  <a:srgbClr val="092683"/>
                </a:solidFill>
                <a:latin typeface="Aileron"/>
              </a:rPr>
              <a:t>Cond</a:t>
            </a:r>
            <a:r>
              <a:rPr lang="en-US" sz="3200">
                <a:solidFill>
                  <a:srgbClr val="092683"/>
                </a:solidFill>
                <a:latin typeface="Aileron"/>
              </a:rPr>
              <a:t>uct an Advanced Search for two additional </a:t>
            </a:r>
            <a:r>
              <a:rPr lang="en-US" sz="3200">
                <a:solidFill>
                  <a:srgbClr val="092683"/>
                </a:solidFill>
                <a:latin typeface="Aileron Bold"/>
              </a:rPr>
              <a:t>patrilocal / patrilineal cultures</a:t>
            </a:r>
            <a:r>
              <a:rPr lang="en-US" sz="3200">
                <a:solidFill>
                  <a:srgbClr val="092683"/>
                </a:solidFill>
                <a:latin typeface="Aileron"/>
              </a:rPr>
              <a:t> and fill in the table with a status rating for women (</a:t>
            </a:r>
            <a:r>
              <a:rPr lang="en-US" sz="3200">
                <a:solidFill>
                  <a:srgbClr val="092683"/>
                </a:solidFill>
                <a:latin typeface="Aileron Bold"/>
              </a:rPr>
              <a:t>low, moderate, high</a:t>
            </a:r>
            <a:r>
              <a:rPr lang="en-US" sz="3200">
                <a:solidFill>
                  <a:srgbClr val="092683"/>
                </a:solidFill>
                <a:latin typeface="Aileron"/>
              </a:rPr>
              <a:t>) in those cultures.</a:t>
            </a:r>
          </a:p>
        </p:txBody>
      </p:sp>
      <p:sp>
        <p:nvSpPr>
          <p:cNvPr name="TextBox 11" id="11"/>
          <p:cNvSpPr txBox="true"/>
          <p:nvPr/>
        </p:nvSpPr>
        <p:spPr>
          <a:xfrm rot="0">
            <a:off x="5391187" y="1453285"/>
            <a:ext cx="9235004" cy="430530"/>
          </a:xfrm>
          <a:prstGeom prst="rect">
            <a:avLst/>
          </a:prstGeom>
        </p:spPr>
        <p:txBody>
          <a:bodyPr anchor="t" rtlCol="false" tIns="0" lIns="0" bIns="0" rIns="0">
            <a:spAutoFit/>
          </a:bodyPr>
          <a:lstStyle/>
          <a:p>
            <a:pPr>
              <a:lnSpc>
                <a:spcPts val="3200"/>
              </a:lnSpc>
            </a:pPr>
            <a:r>
              <a:rPr lang="en-US" sz="3200">
                <a:solidFill>
                  <a:srgbClr val="092683"/>
                </a:solidFill>
                <a:latin typeface="Aileron Bold"/>
              </a:rPr>
              <a:t>STEP 3</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705617" y="0"/>
            <a:ext cx="12582383" cy="10287000"/>
          </a:xfrm>
          <a:custGeom>
            <a:avLst/>
            <a:gdLst/>
            <a:ahLst/>
            <a:cxnLst/>
            <a:rect r="r" b="b" t="t" l="l"/>
            <a:pathLst>
              <a:path h="10287000" w="12582383">
                <a:moveTo>
                  <a:pt x="0" y="0"/>
                </a:moveTo>
                <a:lnTo>
                  <a:pt x="12582383" y="0"/>
                </a:lnTo>
                <a:lnTo>
                  <a:pt x="12582383" y="10287000"/>
                </a:lnTo>
                <a:lnTo>
                  <a:pt x="0" y="10287000"/>
                </a:lnTo>
                <a:lnTo>
                  <a:pt x="0" y="0"/>
                </a:lnTo>
                <a:close/>
              </a:path>
            </a:pathLst>
          </a:custGeom>
          <a:blipFill>
            <a:blip r:embed="rId2"/>
            <a:stretch>
              <a:fillRect l="-653" t="0" r="-3330" b="0"/>
            </a:stretch>
          </a:blipFill>
        </p:spPr>
      </p:sp>
      <p:sp>
        <p:nvSpPr>
          <p:cNvPr name="AutoShape 3" id="3"/>
          <p:cNvSpPr/>
          <p:nvPr/>
        </p:nvSpPr>
        <p:spPr>
          <a:xfrm rot="0">
            <a:off x="0" y="0"/>
            <a:ext cx="5705617" cy="10422200"/>
          </a:xfrm>
          <a:prstGeom prst="rect">
            <a:avLst/>
          </a:prstGeom>
          <a:solidFill>
            <a:srgbClr val="092683"/>
          </a:solidFill>
        </p:spPr>
      </p:sp>
      <p:sp>
        <p:nvSpPr>
          <p:cNvPr name="TextBox 4" id="4"/>
          <p:cNvSpPr txBox="true"/>
          <p:nvPr/>
        </p:nvSpPr>
        <p:spPr>
          <a:xfrm rot="0">
            <a:off x="365308" y="2357927"/>
            <a:ext cx="4849293" cy="3209344"/>
          </a:xfrm>
          <a:prstGeom prst="rect">
            <a:avLst/>
          </a:prstGeom>
        </p:spPr>
        <p:txBody>
          <a:bodyPr anchor="t" rtlCol="false" tIns="0" lIns="0" bIns="0" rIns="0">
            <a:spAutoFit/>
          </a:bodyPr>
          <a:lstStyle/>
          <a:p>
            <a:pPr>
              <a:lnSpc>
                <a:spcPts val="5040"/>
              </a:lnSpc>
            </a:pPr>
            <a:r>
              <a:rPr lang="en-US" sz="4200" spc="84">
                <a:solidFill>
                  <a:srgbClr val="FFFFFF"/>
                </a:solidFill>
                <a:latin typeface="Aileron"/>
              </a:rPr>
              <a:t>Read the </a:t>
            </a:r>
            <a:r>
              <a:rPr lang="en-US" sz="4200" spc="84">
                <a:solidFill>
                  <a:srgbClr val="FFFFFF"/>
                </a:solidFill>
                <a:latin typeface="Aileron Bold"/>
              </a:rPr>
              <a:t>Relative Status of Women and Men</a:t>
            </a:r>
            <a:r>
              <a:rPr lang="en-US" sz="4200" spc="84">
                <a:solidFill>
                  <a:srgbClr val="FFFFFF"/>
                </a:solidFill>
                <a:latin typeface="Aileron"/>
              </a:rPr>
              <a:t> section of the </a:t>
            </a:r>
            <a:r>
              <a:rPr lang="en-US" sz="4200" spc="84">
                <a:solidFill>
                  <a:srgbClr val="FFFFFF"/>
                </a:solidFill>
                <a:latin typeface="Aileron Bold"/>
              </a:rPr>
              <a:t>EHC Gender</a:t>
            </a:r>
            <a:r>
              <a:rPr lang="en-US" sz="4200" spc="84">
                <a:solidFill>
                  <a:srgbClr val="FFFFFF"/>
                </a:solidFill>
                <a:latin typeface="Aileron"/>
              </a:rPr>
              <a:t> module.</a:t>
            </a:r>
          </a:p>
        </p:txBody>
      </p:sp>
      <p:sp>
        <p:nvSpPr>
          <p:cNvPr name="TextBox 5" id="5"/>
          <p:cNvSpPr txBox="true"/>
          <p:nvPr/>
        </p:nvSpPr>
        <p:spPr>
          <a:xfrm rot="0">
            <a:off x="365308" y="8104366"/>
            <a:ext cx="4975000" cy="1706920"/>
          </a:xfrm>
          <a:prstGeom prst="rect">
            <a:avLst/>
          </a:prstGeom>
        </p:spPr>
        <p:txBody>
          <a:bodyPr anchor="t" rtlCol="false" tIns="0" lIns="0" bIns="0" rIns="0">
            <a:spAutoFit/>
          </a:bodyPr>
          <a:lstStyle/>
          <a:p>
            <a:pPr>
              <a:lnSpc>
                <a:spcPts val="3359"/>
              </a:lnSpc>
            </a:pPr>
            <a:r>
              <a:rPr lang="en-US" sz="2799" spc="55">
                <a:solidFill>
                  <a:srgbClr val="FFFFFF"/>
                </a:solidFill>
                <a:latin typeface="Aileron"/>
              </a:rPr>
              <a:t>https://hraf.yale.edu/ehc/summaries/gender</a:t>
            </a:r>
          </a:p>
          <a:p>
            <a:pPr>
              <a:lnSpc>
                <a:spcPts val="3360"/>
              </a:lnSpc>
            </a:pPr>
            <a:r>
              <a:rPr lang="en-US" sz="2800" spc="56">
                <a:solidFill>
                  <a:srgbClr val="FFFFFF"/>
                </a:solidFill>
                <a:latin typeface="Aileron"/>
              </a:rPr>
              <a:t>#relative-status-of-women-and-men</a:t>
            </a:r>
          </a:p>
        </p:txBody>
      </p:sp>
      <p:sp>
        <p:nvSpPr>
          <p:cNvPr name="TextBox 6" id="6"/>
          <p:cNvSpPr txBox="true"/>
          <p:nvPr/>
        </p:nvSpPr>
        <p:spPr>
          <a:xfrm rot="0">
            <a:off x="365308" y="392485"/>
            <a:ext cx="4849293" cy="862985"/>
          </a:xfrm>
          <a:prstGeom prst="rect">
            <a:avLst/>
          </a:prstGeom>
        </p:spPr>
        <p:txBody>
          <a:bodyPr anchor="t" rtlCol="false" tIns="0" lIns="0" bIns="0" rIns="0">
            <a:spAutoFit/>
          </a:bodyPr>
          <a:lstStyle/>
          <a:p>
            <a:pPr>
              <a:lnSpc>
                <a:spcPts val="6720"/>
              </a:lnSpc>
            </a:pPr>
            <a:r>
              <a:rPr lang="en-US" sz="5600" spc="112">
                <a:solidFill>
                  <a:srgbClr val="FFFFFF"/>
                </a:solidFill>
                <a:latin typeface="Aileron Bold"/>
              </a:rPr>
              <a:t>STEP 1</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4797344" cy="10287000"/>
          </a:xfrm>
          <a:custGeom>
            <a:avLst/>
            <a:gdLst/>
            <a:ahLst/>
            <a:cxnLst/>
            <a:rect r="r" b="b" t="t" l="l"/>
            <a:pathLst>
              <a:path h="10287000" w="4797344">
                <a:moveTo>
                  <a:pt x="0" y="0"/>
                </a:moveTo>
                <a:lnTo>
                  <a:pt x="4797344" y="0"/>
                </a:lnTo>
                <a:lnTo>
                  <a:pt x="4797344" y="10287000"/>
                </a:lnTo>
                <a:lnTo>
                  <a:pt x="0" y="10287000"/>
                </a:lnTo>
                <a:lnTo>
                  <a:pt x="0" y="0"/>
                </a:lnTo>
                <a:close/>
              </a:path>
            </a:pathLst>
          </a:custGeom>
          <a:blipFill>
            <a:blip r:embed="rId2"/>
            <a:stretch>
              <a:fillRect l="-140605" t="0" r="-140605" b="0"/>
            </a:stretch>
          </a:blipFill>
        </p:spPr>
      </p:sp>
      <p:grpSp>
        <p:nvGrpSpPr>
          <p:cNvPr name="Group 3" id="3"/>
          <p:cNvGrpSpPr/>
          <p:nvPr/>
        </p:nvGrpSpPr>
        <p:grpSpPr>
          <a:xfrm rot="0">
            <a:off x="1418166" y="3619279"/>
            <a:ext cx="4248273" cy="3048441"/>
            <a:chOff x="0" y="0"/>
            <a:chExt cx="5664364" cy="4064588"/>
          </a:xfrm>
        </p:grpSpPr>
        <p:sp>
          <p:nvSpPr>
            <p:cNvPr name="AutoShape 4" id="4"/>
            <p:cNvSpPr/>
            <p:nvPr/>
          </p:nvSpPr>
          <p:spPr>
            <a:xfrm rot="0">
              <a:off x="0" y="0"/>
              <a:ext cx="5664364" cy="4064588"/>
            </a:xfrm>
            <a:prstGeom prst="rect">
              <a:avLst/>
            </a:prstGeom>
            <a:solidFill>
              <a:srgbClr val="092683"/>
            </a:solidFill>
          </p:spPr>
        </p:sp>
        <p:sp>
          <p:nvSpPr>
            <p:cNvPr name="TextBox 5" id="5"/>
            <p:cNvSpPr txBox="true"/>
            <p:nvPr/>
          </p:nvSpPr>
          <p:spPr>
            <a:xfrm rot="0">
              <a:off x="454550" y="566128"/>
              <a:ext cx="4755265" cy="2922807"/>
            </a:xfrm>
            <a:prstGeom prst="rect">
              <a:avLst/>
            </a:prstGeom>
          </p:spPr>
          <p:txBody>
            <a:bodyPr anchor="t" rtlCol="false" tIns="0" lIns="0" bIns="0" rIns="0">
              <a:spAutoFit/>
            </a:bodyPr>
            <a:lstStyle/>
            <a:p>
              <a:pPr algn="ctr">
                <a:lnSpc>
                  <a:spcPts val="5734"/>
                </a:lnSpc>
              </a:pPr>
              <a:r>
                <a:rPr lang="en-US" sz="4779" spc="95">
                  <a:solidFill>
                    <a:srgbClr val="FFFFFF"/>
                  </a:solidFill>
                  <a:latin typeface="Aileron Heavy"/>
                </a:rPr>
                <a:t>eHRAF</a:t>
              </a:r>
            </a:p>
            <a:p>
              <a:pPr algn="ctr">
                <a:lnSpc>
                  <a:spcPts val="5734"/>
                </a:lnSpc>
              </a:pPr>
              <a:r>
                <a:rPr lang="en-US" sz="4779" spc="95">
                  <a:solidFill>
                    <a:srgbClr val="FFFFFF"/>
                  </a:solidFill>
                  <a:latin typeface="Aileron Heavy"/>
                </a:rPr>
                <a:t>World</a:t>
              </a:r>
            </a:p>
            <a:p>
              <a:pPr algn="ctr">
                <a:lnSpc>
                  <a:spcPts val="5734"/>
                </a:lnSpc>
              </a:pPr>
              <a:r>
                <a:rPr lang="en-US" sz="4779" spc="95">
                  <a:solidFill>
                    <a:srgbClr val="FFFFFF"/>
                  </a:solidFill>
                  <a:latin typeface="Aileron Heavy"/>
                </a:rPr>
                <a:t>Cultures</a:t>
              </a:r>
            </a:p>
          </p:txBody>
        </p:sp>
      </p:grpSp>
      <p:sp>
        <p:nvSpPr>
          <p:cNvPr name="TextBox 6" id="6"/>
          <p:cNvSpPr txBox="true"/>
          <p:nvPr/>
        </p:nvSpPr>
        <p:spPr>
          <a:xfrm rot="0">
            <a:off x="6315928" y="470535"/>
            <a:ext cx="11424756" cy="1106805"/>
          </a:xfrm>
          <a:prstGeom prst="rect">
            <a:avLst/>
          </a:prstGeom>
        </p:spPr>
        <p:txBody>
          <a:bodyPr anchor="t" rtlCol="false" tIns="0" lIns="0" bIns="0" rIns="0">
            <a:spAutoFit/>
          </a:bodyPr>
          <a:lstStyle/>
          <a:p>
            <a:pPr algn="r">
              <a:lnSpc>
                <a:spcPts val="8640"/>
              </a:lnSpc>
            </a:pPr>
            <a:r>
              <a:rPr lang="en-US" sz="7200" spc="144">
                <a:solidFill>
                  <a:srgbClr val="092683"/>
                </a:solidFill>
                <a:latin typeface="Aileron Heavy"/>
              </a:rPr>
              <a:t>Culture Summaries </a:t>
            </a:r>
          </a:p>
        </p:txBody>
      </p:sp>
      <p:sp>
        <p:nvSpPr>
          <p:cNvPr name="TextBox 7" id="7"/>
          <p:cNvSpPr txBox="true"/>
          <p:nvPr/>
        </p:nvSpPr>
        <p:spPr>
          <a:xfrm rot="0">
            <a:off x="6169269" y="7362321"/>
            <a:ext cx="11718074" cy="2113661"/>
          </a:xfrm>
          <a:prstGeom prst="rect">
            <a:avLst/>
          </a:prstGeom>
        </p:spPr>
        <p:txBody>
          <a:bodyPr anchor="t" rtlCol="false" tIns="0" lIns="0" bIns="0" rIns="0">
            <a:spAutoFit/>
          </a:bodyPr>
          <a:lstStyle/>
          <a:p>
            <a:pPr>
              <a:lnSpc>
                <a:spcPts val="4192"/>
              </a:lnSpc>
            </a:pPr>
            <a:r>
              <a:rPr lang="en-US" sz="3200" spc="320">
                <a:solidFill>
                  <a:srgbClr val="092683"/>
                </a:solidFill>
                <a:latin typeface="Aileron Bold"/>
              </a:rPr>
              <a:t>To find a culture summary, go to the</a:t>
            </a:r>
            <a:r>
              <a:rPr lang="en-US" sz="3200" spc="320">
                <a:solidFill>
                  <a:srgbClr val="092683"/>
                </a:solidFill>
                <a:latin typeface="Aileron"/>
              </a:rPr>
              <a:t> Browse Cultures</a:t>
            </a:r>
            <a:r>
              <a:rPr lang="en-US" sz="3200" spc="320">
                <a:solidFill>
                  <a:srgbClr val="092683"/>
                </a:solidFill>
                <a:latin typeface="Aileron Bold"/>
              </a:rPr>
              <a:t> tab and enter the culture name into the box, then click on Culture Summary below the culture name to read it.</a:t>
            </a:r>
          </a:p>
        </p:txBody>
      </p:sp>
      <p:sp>
        <p:nvSpPr>
          <p:cNvPr name="TextBox 8" id="8"/>
          <p:cNvSpPr txBox="true"/>
          <p:nvPr/>
        </p:nvSpPr>
        <p:spPr>
          <a:xfrm rot="0">
            <a:off x="6169269" y="2067996"/>
            <a:ext cx="11403805" cy="4702810"/>
          </a:xfrm>
          <a:prstGeom prst="rect">
            <a:avLst/>
          </a:prstGeom>
        </p:spPr>
        <p:txBody>
          <a:bodyPr anchor="t" rtlCol="false" tIns="0" lIns="0" bIns="0" rIns="0">
            <a:spAutoFit/>
          </a:bodyPr>
          <a:lstStyle/>
          <a:p>
            <a:pPr>
              <a:lnSpc>
                <a:spcPts val="4160"/>
              </a:lnSpc>
            </a:pPr>
            <a:r>
              <a:rPr lang="en-US" sz="3200" spc="320">
                <a:solidFill>
                  <a:srgbClr val="092683"/>
                </a:solidFill>
                <a:latin typeface="Aileron"/>
              </a:rPr>
              <a:t>A brief overview for societies in eHRAF World Cultures is provided in the form of </a:t>
            </a:r>
            <a:r>
              <a:rPr lang="en-US" sz="3200" spc="320">
                <a:solidFill>
                  <a:srgbClr val="092683"/>
                </a:solidFill>
                <a:latin typeface="Aileron Bold"/>
              </a:rPr>
              <a:t>Culture Summaries</a:t>
            </a:r>
            <a:r>
              <a:rPr lang="en-US" sz="3200" spc="320">
                <a:solidFill>
                  <a:srgbClr val="092683"/>
                </a:solidFill>
                <a:latin typeface="Aileron"/>
              </a:rPr>
              <a:t>. </a:t>
            </a:r>
          </a:p>
          <a:p>
            <a:pPr>
              <a:lnSpc>
                <a:spcPts val="4160"/>
              </a:lnSpc>
            </a:pPr>
          </a:p>
          <a:p>
            <a:pPr>
              <a:lnSpc>
                <a:spcPts val="4160"/>
              </a:lnSpc>
            </a:pPr>
            <a:r>
              <a:rPr lang="en-US" sz="3200" spc="320">
                <a:solidFill>
                  <a:srgbClr val="092683"/>
                </a:solidFill>
                <a:latin typeface="Aileron"/>
              </a:rPr>
              <a:t>The format, general outline, and headings are the same for each summary. You will find a basic overview about the culture, such as its economy, history, environment, and sociopolitical organization.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92683"/>
        </a:solidFill>
      </p:bgPr>
    </p:bg>
    <p:spTree>
      <p:nvGrpSpPr>
        <p:cNvPr id="1" name=""/>
        <p:cNvGrpSpPr/>
        <p:nvPr/>
      </p:nvGrpSpPr>
      <p:grpSpPr>
        <a:xfrm>
          <a:off x="0" y="0"/>
          <a:ext cx="0" cy="0"/>
          <a:chOff x="0" y="0"/>
          <a:chExt cx="0" cy="0"/>
        </a:xfrm>
      </p:grpSpPr>
      <p:sp>
        <p:nvSpPr>
          <p:cNvPr name="Freeform 2" id="2"/>
          <p:cNvSpPr/>
          <p:nvPr/>
        </p:nvSpPr>
        <p:spPr>
          <a:xfrm flipH="false" flipV="false" rot="0">
            <a:off x="537300" y="2703937"/>
            <a:ext cx="8217082" cy="6936605"/>
          </a:xfrm>
          <a:custGeom>
            <a:avLst/>
            <a:gdLst/>
            <a:ahLst/>
            <a:cxnLst/>
            <a:rect r="r" b="b" t="t" l="l"/>
            <a:pathLst>
              <a:path h="6936605" w="8217082">
                <a:moveTo>
                  <a:pt x="0" y="0"/>
                </a:moveTo>
                <a:lnTo>
                  <a:pt x="8217082" y="0"/>
                </a:lnTo>
                <a:lnTo>
                  <a:pt x="8217082" y="6936605"/>
                </a:lnTo>
                <a:lnTo>
                  <a:pt x="0" y="6936605"/>
                </a:lnTo>
                <a:lnTo>
                  <a:pt x="0" y="0"/>
                </a:lnTo>
                <a:close/>
              </a:path>
            </a:pathLst>
          </a:custGeom>
          <a:blipFill>
            <a:blip r:embed="rId2"/>
            <a:stretch>
              <a:fillRect l="0" t="-1660" r="0" b="-43013"/>
            </a:stretch>
          </a:blipFill>
        </p:spPr>
      </p:sp>
      <p:sp>
        <p:nvSpPr>
          <p:cNvPr name="Freeform 3" id="3"/>
          <p:cNvSpPr/>
          <p:nvPr/>
        </p:nvSpPr>
        <p:spPr>
          <a:xfrm flipH="false" flipV="false" rot="0">
            <a:off x="9302429" y="2703937"/>
            <a:ext cx="8486193" cy="6955816"/>
          </a:xfrm>
          <a:custGeom>
            <a:avLst/>
            <a:gdLst/>
            <a:ahLst/>
            <a:cxnLst/>
            <a:rect r="r" b="b" t="t" l="l"/>
            <a:pathLst>
              <a:path h="6955816" w="8486193">
                <a:moveTo>
                  <a:pt x="0" y="0"/>
                </a:moveTo>
                <a:lnTo>
                  <a:pt x="8486192" y="0"/>
                </a:lnTo>
                <a:lnTo>
                  <a:pt x="8486192" y="6955816"/>
                </a:lnTo>
                <a:lnTo>
                  <a:pt x="0" y="6955816"/>
                </a:lnTo>
                <a:lnTo>
                  <a:pt x="0" y="0"/>
                </a:lnTo>
                <a:close/>
              </a:path>
            </a:pathLst>
          </a:custGeom>
          <a:blipFill>
            <a:blip r:embed="rId3"/>
            <a:stretch>
              <a:fillRect l="0" t="-2839" r="0" b="-27862"/>
            </a:stretch>
          </a:blipFill>
        </p:spPr>
      </p:sp>
      <p:sp>
        <p:nvSpPr>
          <p:cNvPr name="TextBox 4" id="4"/>
          <p:cNvSpPr txBox="true"/>
          <p:nvPr/>
        </p:nvSpPr>
        <p:spPr>
          <a:xfrm rot="0">
            <a:off x="4645841" y="342900"/>
            <a:ext cx="9866027" cy="1381125"/>
          </a:xfrm>
          <a:prstGeom prst="rect">
            <a:avLst/>
          </a:prstGeom>
        </p:spPr>
        <p:txBody>
          <a:bodyPr anchor="t" rtlCol="false" tIns="0" lIns="0" bIns="0" rIns="0">
            <a:spAutoFit/>
          </a:bodyPr>
          <a:lstStyle/>
          <a:p>
            <a:pPr>
              <a:lnSpc>
                <a:spcPts val="5460"/>
              </a:lnSpc>
            </a:pPr>
            <a:r>
              <a:rPr lang="en-US" sz="4200" spc="105">
                <a:solidFill>
                  <a:srgbClr val="FFFFFF"/>
                </a:solidFill>
                <a:latin typeface="Aileron"/>
              </a:rPr>
              <a:t>Read the culture summaries for: </a:t>
            </a:r>
            <a:r>
              <a:rPr lang="en-US" sz="4200" spc="105">
                <a:solidFill>
                  <a:srgbClr val="FFFFFF"/>
                </a:solidFill>
                <a:latin typeface="Aileron Bold"/>
              </a:rPr>
              <a:t>Vietnamese (AM11)</a:t>
            </a:r>
            <a:r>
              <a:rPr lang="en-US" sz="4200" spc="105">
                <a:solidFill>
                  <a:srgbClr val="FFFFFF"/>
                </a:solidFill>
                <a:latin typeface="Aileron"/>
              </a:rPr>
              <a:t> and </a:t>
            </a:r>
            <a:r>
              <a:rPr lang="en-US" sz="4200" spc="105">
                <a:solidFill>
                  <a:srgbClr val="FFFFFF"/>
                </a:solidFill>
                <a:latin typeface="Aileron Bold"/>
              </a:rPr>
              <a:t>Hopi (NT09)</a:t>
            </a:r>
          </a:p>
        </p:txBody>
      </p:sp>
      <p:sp>
        <p:nvSpPr>
          <p:cNvPr name="TextBox 5" id="5"/>
          <p:cNvSpPr txBox="true"/>
          <p:nvPr/>
        </p:nvSpPr>
        <p:spPr>
          <a:xfrm rot="0">
            <a:off x="815814" y="381000"/>
            <a:ext cx="3054831" cy="862985"/>
          </a:xfrm>
          <a:prstGeom prst="rect">
            <a:avLst/>
          </a:prstGeom>
        </p:spPr>
        <p:txBody>
          <a:bodyPr anchor="t" rtlCol="false" tIns="0" lIns="0" bIns="0" rIns="0">
            <a:spAutoFit/>
          </a:bodyPr>
          <a:lstStyle/>
          <a:p>
            <a:pPr>
              <a:lnSpc>
                <a:spcPts val="6720"/>
              </a:lnSpc>
            </a:pPr>
            <a:r>
              <a:rPr lang="en-US" sz="5600" spc="112">
                <a:solidFill>
                  <a:srgbClr val="FFFFFF"/>
                </a:solidFill>
                <a:latin typeface="Aileron Bold"/>
              </a:rPr>
              <a:t>STEP 2a</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110418"/>
            <a:ext cx="18288000" cy="6176582"/>
          </a:xfrm>
          <a:custGeom>
            <a:avLst/>
            <a:gdLst/>
            <a:ahLst/>
            <a:cxnLst/>
            <a:rect r="r" b="b" t="t" l="l"/>
            <a:pathLst>
              <a:path h="6176582" w="18288000">
                <a:moveTo>
                  <a:pt x="0" y="0"/>
                </a:moveTo>
                <a:lnTo>
                  <a:pt x="18288000" y="0"/>
                </a:lnTo>
                <a:lnTo>
                  <a:pt x="18288000" y="6176582"/>
                </a:lnTo>
                <a:lnTo>
                  <a:pt x="0" y="6176582"/>
                </a:lnTo>
                <a:lnTo>
                  <a:pt x="0" y="0"/>
                </a:lnTo>
                <a:close/>
              </a:path>
            </a:pathLst>
          </a:custGeom>
          <a:blipFill>
            <a:blip r:embed="rId2"/>
            <a:stretch>
              <a:fillRect l="-26370" t="0" r="-35254" b="0"/>
            </a:stretch>
          </a:blipFill>
        </p:spPr>
      </p:sp>
      <p:sp>
        <p:nvSpPr>
          <p:cNvPr name="TextBox 3" id="3"/>
          <p:cNvSpPr txBox="true"/>
          <p:nvPr/>
        </p:nvSpPr>
        <p:spPr>
          <a:xfrm rot="0">
            <a:off x="1210789" y="1671742"/>
            <a:ext cx="15866422" cy="2101215"/>
          </a:xfrm>
          <a:prstGeom prst="rect">
            <a:avLst/>
          </a:prstGeom>
        </p:spPr>
        <p:txBody>
          <a:bodyPr anchor="t" rtlCol="false" tIns="0" lIns="0" bIns="0" rIns="0">
            <a:spAutoFit/>
          </a:bodyPr>
          <a:lstStyle/>
          <a:p>
            <a:pPr>
              <a:lnSpc>
                <a:spcPts val="4160"/>
              </a:lnSpc>
            </a:pPr>
            <a:r>
              <a:rPr lang="en-US" sz="3200" spc="320">
                <a:solidFill>
                  <a:srgbClr val="092683"/>
                </a:solidFill>
                <a:latin typeface="Aileron"/>
              </a:rPr>
              <a:t>Read more about the subjects in this activity. You can browse the list of the subjects covered in eHRAF by clicking on the Browse SUBJECTS tab. Type the word into the A-Z filter box, or browse by OCM identifier to find the </a:t>
            </a:r>
            <a:r>
              <a:rPr lang="en-US" sz="3200" spc="320">
                <a:solidFill>
                  <a:srgbClr val="092683"/>
                </a:solidFill>
                <a:latin typeface="Aileron Bold"/>
              </a:rPr>
              <a:t>subject description</a:t>
            </a:r>
            <a:r>
              <a:rPr lang="en-US" sz="3200" spc="320">
                <a:solidFill>
                  <a:srgbClr val="092683"/>
                </a:solidFill>
                <a:latin typeface="Aileron"/>
              </a:rPr>
              <a:t>.</a:t>
            </a:r>
          </a:p>
        </p:txBody>
      </p:sp>
      <p:sp>
        <p:nvSpPr>
          <p:cNvPr name="TextBox 4" id="4"/>
          <p:cNvSpPr txBox="true"/>
          <p:nvPr/>
        </p:nvSpPr>
        <p:spPr>
          <a:xfrm rot="0">
            <a:off x="6315928" y="302925"/>
            <a:ext cx="11424756" cy="1106805"/>
          </a:xfrm>
          <a:prstGeom prst="rect">
            <a:avLst/>
          </a:prstGeom>
        </p:spPr>
        <p:txBody>
          <a:bodyPr anchor="t" rtlCol="false" tIns="0" lIns="0" bIns="0" rIns="0">
            <a:spAutoFit/>
          </a:bodyPr>
          <a:lstStyle/>
          <a:p>
            <a:pPr algn="r">
              <a:lnSpc>
                <a:spcPts val="8640"/>
              </a:lnSpc>
            </a:pPr>
            <a:r>
              <a:rPr lang="en-US" sz="7200" spc="144">
                <a:solidFill>
                  <a:srgbClr val="092683"/>
                </a:solidFill>
                <a:latin typeface="Aileron Heavy"/>
              </a:rPr>
              <a:t>Browse Subjects</a:t>
            </a:r>
          </a:p>
        </p:txBody>
      </p:sp>
      <p:sp>
        <p:nvSpPr>
          <p:cNvPr name="TextBox 5" id="5"/>
          <p:cNvSpPr txBox="true"/>
          <p:nvPr/>
        </p:nvSpPr>
        <p:spPr>
          <a:xfrm rot="0">
            <a:off x="794862" y="424835"/>
            <a:ext cx="2942729" cy="862985"/>
          </a:xfrm>
          <a:prstGeom prst="rect">
            <a:avLst/>
          </a:prstGeom>
        </p:spPr>
        <p:txBody>
          <a:bodyPr anchor="t" rtlCol="false" tIns="0" lIns="0" bIns="0" rIns="0">
            <a:spAutoFit/>
          </a:bodyPr>
          <a:lstStyle/>
          <a:p>
            <a:pPr>
              <a:lnSpc>
                <a:spcPts val="6720"/>
              </a:lnSpc>
            </a:pPr>
            <a:r>
              <a:rPr lang="en-US" sz="5600" spc="112">
                <a:solidFill>
                  <a:srgbClr val="092683"/>
                </a:solidFill>
                <a:latin typeface="Aileron Bold"/>
              </a:rPr>
              <a:t>STEP 2b</a:t>
            </a:r>
          </a:p>
        </p:txBody>
      </p:sp>
      <p:grpSp>
        <p:nvGrpSpPr>
          <p:cNvPr name="Group 6" id="6"/>
          <p:cNvGrpSpPr/>
          <p:nvPr/>
        </p:nvGrpSpPr>
        <p:grpSpPr>
          <a:xfrm rot="-8100000">
            <a:off x="1447963" y="6407138"/>
            <a:ext cx="2232517" cy="543326"/>
            <a:chOff x="0" y="0"/>
            <a:chExt cx="2087362" cy="508000"/>
          </a:xfrm>
        </p:grpSpPr>
        <p:sp>
          <p:nvSpPr>
            <p:cNvPr name="Freeform 7" id="7"/>
            <p:cNvSpPr/>
            <p:nvPr/>
          </p:nvSpPr>
          <p:spPr>
            <a:xfrm flipH="false" flipV="false" rot="0">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8" id="8"/>
            <p:cNvSpPr/>
            <p:nvPr/>
          </p:nvSpPr>
          <p:spPr>
            <a:xfrm flipH="false" flipV="false" rot="0">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92683"/>
        </a:solidFill>
      </p:bgPr>
    </p:bg>
    <p:spTree>
      <p:nvGrpSpPr>
        <p:cNvPr id="1" name=""/>
        <p:cNvGrpSpPr/>
        <p:nvPr/>
      </p:nvGrpSpPr>
      <p:grpSpPr>
        <a:xfrm>
          <a:off x="0" y="0"/>
          <a:ext cx="0" cy="0"/>
          <a:chOff x="0" y="0"/>
          <a:chExt cx="0" cy="0"/>
        </a:xfrm>
      </p:grpSpPr>
      <p:sp>
        <p:nvSpPr>
          <p:cNvPr name="Freeform 2" id="2"/>
          <p:cNvSpPr/>
          <p:nvPr/>
        </p:nvSpPr>
        <p:spPr>
          <a:xfrm flipH="false" flipV="false" rot="0">
            <a:off x="0" y="2934437"/>
            <a:ext cx="18288000" cy="4418125"/>
          </a:xfrm>
          <a:custGeom>
            <a:avLst/>
            <a:gdLst/>
            <a:ahLst/>
            <a:cxnLst/>
            <a:rect r="r" b="b" t="t" l="l"/>
            <a:pathLst>
              <a:path h="4418125" w="18288000">
                <a:moveTo>
                  <a:pt x="0" y="0"/>
                </a:moveTo>
                <a:lnTo>
                  <a:pt x="18288000" y="0"/>
                </a:lnTo>
                <a:lnTo>
                  <a:pt x="18288000" y="4418126"/>
                </a:lnTo>
                <a:lnTo>
                  <a:pt x="0" y="4418126"/>
                </a:lnTo>
                <a:lnTo>
                  <a:pt x="0" y="0"/>
                </a:lnTo>
                <a:close/>
              </a:path>
            </a:pathLst>
          </a:custGeom>
          <a:blipFill>
            <a:blip r:embed="rId2"/>
            <a:stretch>
              <a:fillRect l="0" t="0" r="-8051" b="0"/>
            </a:stretch>
          </a:blipFill>
        </p:spPr>
      </p:sp>
      <p:sp>
        <p:nvSpPr>
          <p:cNvPr name="TextBox 3" id="3"/>
          <p:cNvSpPr txBox="true"/>
          <p:nvPr/>
        </p:nvSpPr>
        <p:spPr>
          <a:xfrm rot="0">
            <a:off x="4541084" y="822937"/>
            <a:ext cx="10117442" cy="1365885"/>
          </a:xfrm>
          <a:prstGeom prst="rect">
            <a:avLst/>
          </a:prstGeom>
        </p:spPr>
        <p:txBody>
          <a:bodyPr anchor="t" rtlCol="false" tIns="0" lIns="0" bIns="0" rIns="0">
            <a:spAutoFit/>
          </a:bodyPr>
          <a:lstStyle/>
          <a:p>
            <a:pPr>
              <a:lnSpc>
                <a:spcPts val="5460"/>
              </a:lnSpc>
            </a:pPr>
            <a:r>
              <a:rPr lang="en-US" sz="4200" spc="105">
                <a:solidFill>
                  <a:srgbClr val="FFFFFF"/>
                </a:solidFill>
                <a:latin typeface="Aileron"/>
              </a:rPr>
              <a:t>Read the subject descriptions for </a:t>
            </a:r>
            <a:r>
              <a:rPr lang="en-US" sz="4200" spc="105">
                <a:solidFill>
                  <a:srgbClr val="FFFFFF"/>
                </a:solidFill>
                <a:latin typeface="Aileron Bold"/>
              </a:rPr>
              <a:t>Gender status (562)</a:t>
            </a:r>
          </a:p>
        </p:txBody>
      </p:sp>
      <p:sp>
        <p:nvSpPr>
          <p:cNvPr name="TextBox 4" id="4"/>
          <p:cNvSpPr txBox="true"/>
          <p:nvPr/>
        </p:nvSpPr>
        <p:spPr>
          <a:xfrm rot="0">
            <a:off x="815814" y="381000"/>
            <a:ext cx="2942729" cy="862985"/>
          </a:xfrm>
          <a:prstGeom prst="rect">
            <a:avLst/>
          </a:prstGeom>
        </p:spPr>
        <p:txBody>
          <a:bodyPr anchor="t" rtlCol="false" tIns="0" lIns="0" bIns="0" rIns="0">
            <a:spAutoFit/>
          </a:bodyPr>
          <a:lstStyle/>
          <a:p>
            <a:pPr>
              <a:lnSpc>
                <a:spcPts val="6720"/>
              </a:lnSpc>
            </a:pPr>
            <a:r>
              <a:rPr lang="en-US" sz="5600" spc="112">
                <a:solidFill>
                  <a:srgbClr val="FFFFFF"/>
                </a:solidFill>
                <a:latin typeface="Aileron Bold"/>
              </a:rPr>
              <a:t>STEP 2b</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92683"/>
        </a:solidFill>
      </p:bgPr>
    </p:bg>
    <p:spTree>
      <p:nvGrpSpPr>
        <p:cNvPr id="1" name=""/>
        <p:cNvGrpSpPr/>
        <p:nvPr/>
      </p:nvGrpSpPr>
      <p:grpSpPr>
        <a:xfrm>
          <a:off x="0" y="0"/>
          <a:ext cx="0" cy="0"/>
          <a:chOff x="0" y="0"/>
          <a:chExt cx="0" cy="0"/>
        </a:xfrm>
      </p:grpSpPr>
      <p:sp>
        <p:nvSpPr>
          <p:cNvPr name="AutoShape 2" id="2"/>
          <p:cNvSpPr/>
          <p:nvPr/>
        </p:nvSpPr>
        <p:spPr>
          <a:xfrm rot="0">
            <a:off x="0" y="0"/>
            <a:ext cx="11130697" cy="10287000"/>
          </a:xfrm>
          <a:prstGeom prst="rect">
            <a:avLst/>
          </a:prstGeom>
          <a:solidFill>
            <a:srgbClr val="FFFFFF"/>
          </a:solidFill>
        </p:spPr>
      </p:sp>
      <p:sp>
        <p:nvSpPr>
          <p:cNvPr name="Freeform 3" id="3"/>
          <p:cNvSpPr/>
          <p:nvPr/>
        </p:nvSpPr>
        <p:spPr>
          <a:xfrm flipH="false" flipV="false" rot="0">
            <a:off x="1728159" y="762019"/>
            <a:ext cx="8093405" cy="8762962"/>
          </a:xfrm>
          <a:custGeom>
            <a:avLst/>
            <a:gdLst/>
            <a:ahLst/>
            <a:cxnLst/>
            <a:rect r="r" b="b" t="t" l="l"/>
            <a:pathLst>
              <a:path h="8762962" w="8093405">
                <a:moveTo>
                  <a:pt x="0" y="0"/>
                </a:moveTo>
                <a:lnTo>
                  <a:pt x="8093405" y="0"/>
                </a:lnTo>
                <a:lnTo>
                  <a:pt x="8093405" y="8762962"/>
                </a:lnTo>
                <a:lnTo>
                  <a:pt x="0" y="8762962"/>
                </a:lnTo>
                <a:lnTo>
                  <a:pt x="0" y="0"/>
                </a:lnTo>
                <a:close/>
              </a:path>
            </a:pathLst>
          </a:custGeom>
          <a:blipFill>
            <a:blip r:embed="rId2"/>
            <a:stretch>
              <a:fillRect l="-29961" t="0" r="-32549" b="0"/>
            </a:stretch>
          </a:blipFill>
        </p:spPr>
      </p:sp>
      <p:sp>
        <p:nvSpPr>
          <p:cNvPr name="AutoShape 4" id="4"/>
          <p:cNvSpPr/>
          <p:nvPr/>
        </p:nvSpPr>
        <p:spPr>
          <a:xfrm rot="0">
            <a:off x="840139" y="4174337"/>
            <a:ext cx="1753429" cy="1938326"/>
          </a:xfrm>
          <a:prstGeom prst="rect">
            <a:avLst/>
          </a:prstGeom>
          <a:solidFill>
            <a:srgbClr val="092683"/>
          </a:solidFill>
        </p:spPr>
      </p:sp>
      <p:sp>
        <p:nvSpPr>
          <p:cNvPr name="TextBox 5" id="5"/>
          <p:cNvSpPr txBox="true"/>
          <p:nvPr/>
        </p:nvSpPr>
        <p:spPr>
          <a:xfrm rot="0">
            <a:off x="12235246" y="1019175"/>
            <a:ext cx="5024054" cy="2447925"/>
          </a:xfrm>
          <a:prstGeom prst="rect">
            <a:avLst/>
          </a:prstGeom>
        </p:spPr>
        <p:txBody>
          <a:bodyPr anchor="t" rtlCol="false" tIns="0" lIns="0" bIns="0" rIns="0">
            <a:spAutoFit/>
          </a:bodyPr>
          <a:lstStyle/>
          <a:p>
            <a:pPr algn="r">
              <a:lnSpc>
                <a:spcPts val="9600"/>
              </a:lnSpc>
            </a:pPr>
            <a:r>
              <a:rPr lang="en-US" sz="8000" spc="160">
                <a:solidFill>
                  <a:srgbClr val="FFFFFF"/>
                </a:solidFill>
                <a:latin typeface="Aileron Heavy"/>
              </a:rPr>
              <a:t>In this activity</a:t>
            </a:r>
          </a:p>
        </p:txBody>
      </p:sp>
      <p:sp>
        <p:nvSpPr>
          <p:cNvPr name="TextBox 6" id="6"/>
          <p:cNvSpPr txBox="true"/>
          <p:nvPr/>
        </p:nvSpPr>
        <p:spPr>
          <a:xfrm rot="0">
            <a:off x="11130697" y="3836568"/>
            <a:ext cx="6744145" cy="6149340"/>
          </a:xfrm>
          <a:prstGeom prst="rect">
            <a:avLst/>
          </a:prstGeom>
        </p:spPr>
        <p:txBody>
          <a:bodyPr anchor="t" rtlCol="false" tIns="0" lIns="0" bIns="0" rIns="0">
            <a:spAutoFit/>
          </a:bodyPr>
          <a:lstStyle/>
          <a:p>
            <a:pPr marL="777240" indent="-388620" lvl="1">
              <a:lnSpc>
                <a:spcPts val="5400"/>
              </a:lnSpc>
              <a:buFont typeface="Arial"/>
              <a:buChar char="•"/>
            </a:pPr>
            <a:r>
              <a:rPr lang="en-US" sz="3600" spc="36">
                <a:solidFill>
                  <a:srgbClr val="FFFFFF"/>
                </a:solidFill>
                <a:latin typeface="Aileron"/>
              </a:rPr>
              <a:t>Learn about </a:t>
            </a:r>
            <a:r>
              <a:rPr lang="en-US" sz="3600" spc="36">
                <a:solidFill>
                  <a:srgbClr val="FFFFFF"/>
                </a:solidFill>
                <a:latin typeface="Aileron Bold"/>
              </a:rPr>
              <a:t>descent</a:t>
            </a:r>
            <a:r>
              <a:rPr lang="en-US" sz="3600" spc="36">
                <a:solidFill>
                  <a:srgbClr val="FFFFFF"/>
                </a:solidFill>
                <a:latin typeface="Aileron"/>
              </a:rPr>
              <a:t> and </a:t>
            </a:r>
            <a:r>
              <a:rPr lang="en-US" sz="3600" spc="36">
                <a:solidFill>
                  <a:srgbClr val="FFFFFF"/>
                </a:solidFill>
                <a:latin typeface="Aileron Bold"/>
              </a:rPr>
              <a:t>residence patterns</a:t>
            </a:r>
          </a:p>
          <a:p>
            <a:pPr marL="777240" indent="-388620" lvl="1">
              <a:lnSpc>
                <a:spcPts val="5400"/>
              </a:lnSpc>
              <a:buFont typeface="Arial"/>
              <a:buChar char="•"/>
            </a:pPr>
            <a:r>
              <a:rPr lang="en-US" sz="3600" spc="36">
                <a:solidFill>
                  <a:srgbClr val="FFFFFF"/>
                </a:solidFill>
                <a:latin typeface="Aileron"/>
              </a:rPr>
              <a:t>Compare the </a:t>
            </a:r>
            <a:r>
              <a:rPr lang="en-US" sz="3600" spc="36">
                <a:solidFill>
                  <a:srgbClr val="FFFFFF"/>
                </a:solidFill>
                <a:latin typeface="Aileron Bold"/>
              </a:rPr>
              <a:t>relative status of women</a:t>
            </a:r>
            <a:r>
              <a:rPr lang="en-US" sz="3600" spc="36">
                <a:solidFill>
                  <a:srgbClr val="FFFFFF"/>
                </a:solidFill>
                <a:latin typeface="Aileron"/>
              </a:rPr>
              <a:t> across cultures</a:t>
            </a:r>
          </a:p>
          <a:p>
            <a:pPr marL="777240" indent="-388620" lvl="1">
              <a:lnSpc>
                <a:spcPts val="5400"/>
              </a:lnSpc>
              <a:buFont typeface="Arial"/>
              <a:buChar char="•"/>
            </a:pPr>
            <a:r>
              <a:rPr lang="en-US" sz="3600" spc="36">
                <a:solidFill>
                  <a:srgbClr val="FFFFFF"/>
                </a:solidFill>
                <a:latin typeface="Aileron"/>
              </a:rPr>
              <a:t>Search and browse in </a:t>
            </a:r>
            <a:r>
              <a:rPr lang="en-US" sz="3600" spc="36">
                <a:solidFill>
                  <a:srgbClr val="FFFFFF"/>
                </a:solidFill>
                <a:latin typeface="Aileron Bold"/>
              </a:rPr>
              <a:t>eHRAF World Cultures</a:t>
            </a:r>
          </a:p>
          <a:p>
            <a:pPr marL="777240" indent="-388620" lvl="1">
              <a:lnSpc>
                <a:spcPts val="5400"/>
              </a:lnSpc>
              <a:buFont typeface="Arial"/>
              <a:buChar char="•"/>
            </a:pPr>
            <a:r>
              <a:rPr lang="en-US" sz="3600" spc="36">
                <a:solidFill>
                  <a:srgbClr val="FFFFFF"/>
                </a:solidFill>
                <a:latin typeface="Aileron Bold"/>
              </a:rPr>
              <a:t>Interpret </a:t>
            </a:r>
            <a:r>
              <a:rPr lang="en-US" sz="3600" spc="36">
                <a:solidFill>
                  <a:srgbClr val="FFFFFF"/>
                </a:solidFill>
                <a:latin typeface="Aileron"/>
              </a:rPr>
              <a:t>and </a:t>
            </a:r>
            <a:r>
              <a:rPr lang="en-US" sz="3600" spc="36">
                <a:solidFill>
                  <a:srgbClr val="FFFFFF"/>
                </a:solidFill>
                <a:latin typeface="Aileron Bold"/>
              </a:rPr>
              <a:t>analyze </a:t>
            </a:r>
            <a:r>
              <a:rPr lang="en-US" sz="3600" spc="36">
                <a:solidFill>
                  <a:srgbClr val="FFFFFF"/>
                </a:solidFill>
                <a:latin typeface="Aileron"/>
              </a:rPr>
              <a:t>your results</a:t>
            </a:r>
          </a:p>
          <a:p>
            <a:pPr>
              <a:lnSpc>
                <a:spcPts val="5400"/>
              </a:lnSpc>
            </a:pPr>
          </a:p>
        </p:txBody>
      </p:sp>
      <p:sp>
        <p:nvSpPr>
          <p:cNvPr name="TextBox 7" id="7"/>
          <p:cNvSpPr txBox="true"/>
          <p:nvPr/>
        </p:nvSpPr>
        <p:spPr>
          <a:xfrm rot="0">
            <a:off x="1716853" y="4852987"/>
            <a:ext cx="5084955" cy="571500"/>
          </a:xfrm>
          <a:prstGeom prst="rect">
            <a:avLst/>
          </a:prstGeom>
        </p:spPr>
        <p:txBody>
          <a:bodyPr anchor="t" rtlCol="false" tIns="0" lIns="0" bIns="0" rIns="0">
            <a:spAutoFit/>
          </a:bodyPr>
          <a:lstStyle/>
          <a:p>
            <a:pPr>
              <a:lnSpc>
                <a:spcPts val="4440"/>
              </a:lnSpc>
            </a:pPr>
            <a:r>
              <a:rPr lang="en-US" sz="3700" spc="136">
                <a:solidFill>
                  <a:srgbClr val="FFFFFF"/>
                </a:solidFill>
                <a:latin typeface="Aileron Bold"/>
              </a:rPr>
              <a:t>Topics We'll Cover</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92683"/>
        </a:solidFill>
      </p:bgPr>
    </p:bg>
    <p:spTree>
      <p:nvGrpSpPr>
        <p:cNvPr id="1" name=""/>
        <p:cNvGrpSpPr/>
        <p:nvPr/>
      </p:nvGrpSpPr>
      <p:grpSpPr>
        <a:xfrm>
          <a:off x="0" y="0"/>
          <a:ext cx="0" cy="0"/>
          <a:chOff x="0" y="0"/>
          <a:chExt cx="0" cy="0"/>
        </a:xfrm>
      </p:grpSpPr>
      <p:sp>
        <p:nvSpPr>
          <p:cNvPr name="Freeform 2" id="2"/>
          <p:cNvSpPr/>
          <p:nvPr/>
        </p:nvSpPr>
        <p:spPr>
          <a:xfrm flipH="false" flipV="false" rot="0">
            <a:off x="-15431" y="2790594"/>
            <a:ext cx="18303431" cy="4705811"/>
          </a:xfrm>
          <a:custGeom>
            <a:avLst/>
            <a:gdLst/>
            <a:ahLst/>
            <a:cxnLst/>
            <a:rect r="r" b="b" t="t" l="l"/>
            <a:pathLst>
              <a:path h="4705811" w="18303431">
                <a:moveTo>
                  <a:pt x="0" y="0"/>
                </a:moveTo>
                <a:lnTo>
                  <a:pt x="18303431" y="0"/>
                </a:lnTo>
                <a:lnTo>
                  <a:pt x="18303431" y="4705812"/>
                </a:lnTo>
                <a:lnTo>
                  <a:pt x="0" y="4705812"/>
                </a:lnTo>
                <a:lnTo>
                  <a:pt x="0" y="0"/>
                </a:lnTo>
                <a:close/>
              </a:path>
            </a:pathLst>
          </a:custGeom>
          <a:blipFill>
            <a:blip r:embed="rId2"/>
            <a:stretch>
              <a:fillRect l="0" t="0" r="-10603" b="0"/>
            </a:stretch>
          </a:blipFill>
        </p:spPr>
      </p:sp>
      <p:sp>
        <p:nvSpPr>
          <p:cNvPr name="TextBox 3" id="3"/>
          <p:cNvSpPr txBox="true"/>
          <p:nvPr/>
        </p:nvSpPr>
        <p:spPr>
          <a:xfrm rot="0">
            <a:off x="4541084" y="822937"/>
            <a:ext cx="10117442" cy="1365885"/>
          </a:xfrm>
          <a:prstGeom prst="rect">
            <a:avLst/>
          </a:prstGeom>
        </p:spPr>
        <p:txBody>
          <a:bodyPr anchor="t" rtlCol="false" tIns="0" lIns="0" bIns="0" rIns="0">
            <a:spAutoFit/>
          </a:bodyPr>
          <a:lstStyle/>
          <a:p>
            <a:pPr>
              <a:lnSpc>
                <a:spcPts val="5460"/>
              </a:lnSpc>
            </a:pPr>
            <a:r>
              <a:rPr lang="en-US" sz="4200" spc="105">
                <a:solidFill>
                  <a:srgbClr val="FFFFFF"/>
                </a:solidFill>
                <a:latin typeface="Aileron"/>
              </a:rPr>
              <a:t>Read the subject descriptions for </a:t>
            </a:r>
            <a:r>
              <a:rPr lang="en-US" sz="4200" spc="105">
                <a:solidFill>
                  <a:srgbClr val="FFFFFF"/>
                </a:solidFill>
                <a:latin typeface="Aileron Bold"/>
              </a:rPr>
              <a:t>Residence (591)</a:t>
            </a:r>
          </a:p>
        </p:txBody>
      </p:sp>
      <p:sp>
        <p:nvSpPr>
          <p:cNvPr name="TextBox 4" id="4"/>
          <p:cNvSpPr txBox="true"/>
          <p:nvPr/>
        </p:nvSpPr>
        <p:spPr>
          <a:xfrm rot="0">
            <a:off x="815814" y="381000"/>
            <a:ext cx="2942729" cy="862985"/>
          </a:xfrm>
          <a:prstGeom prst="rect">
            <a:avLst/>
          </a:prstGeom>
        </p:spPr>
        <p:txBody>
          <a:bodyPr anchor="t" rtlCol="false" tIns="0" lIns="0" bIns="0" rIns="0">
            <a:spAutoFit/>
          </a:bodyPr>
          <a:lstStyle/>
          <a:p>
            <a:pPr>
              <a:lnSpc>
                <a:spcPts val="6720"/>
              </a:lnSpc>
            </a:pPr>
            <a:r>
              <a:rPr lang="en-US" sz="5600" spc="112">
                <a:solidFill>
                  <a:srgbClr val="FFFFFF"/>
                </a:solidFill>
                <a:latin typeface="Aileron Bold"/>
              </a:rPr>
              <a:t>STEP 2b</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92683"/>
        </a:solidFill>
      </p:bgPr>
    </p:bg>
    <p:spTree>
      <p:nvGrpSpPr>
        <p:cNvPr id="1" name=""/>
        <p:cNvGrpSpPr/>
        <p:nvPr/>
      </p:nvGrpSpPr>
      <p:grpSpPr>
        <a:xfrm>
          <a:off x="0" y="0"/>
          <a:ext cx="0" cy="0"/>
          <a:chOff x="0" y="0"/>
          <a:chExt cx="0" cy="0"/>
        </a:xfrm>
      </p:grpSpPr>
      <p:sp>
        <p:nvSpPr>
          <p:cNvPr name="Freeform 2" id="2"/>
          <p:cNvSpPr/>
          <p:nvPr/>
        </p:nvSpPr>
        <p:spPr>
          <a:xfrm flipH="false" flipV="false" rot="0">
            <a:off x="0" y="2898922"/>
            <a:ext cx="20285472" cy="4489157"/>
          </a:xfrm>
          <a:custGeom>
            <a:avLst/>
            <a:gdLst/>
            <a:ahLst/>
            <a:cxnLst/>
            <a:rect r="r" b="b" t="t" l="l"/>
            <a:pathLst>
              <a:path h="4489157" w="20285472">
                <a:moveTo>
                  <a:pt x="0" y="0"/>
                </a:moveTo>
                <a:lnTo>
                  <a:pt x="20285472" y="0"/>
                </a:lnTo>
                <a:lnTo>
                  <a:pt x="20285472" y="4489156"/>
                </a:lnTo>
                <a:lnTo>
                  <a:pt x="0" y="4489156"/>
                </a:lnTo>
                <a:lnTo>
                  <a:pt x="0" y="0"/>
                </a:lnTo>
                <a:close/>
              </a:path>
            </a:pathLst>
          </a:custGeom>
          <a:blipFill>
            <a:blip r:embed="rId2"/>
            <a:stretch>
              <a:fillRect l="0" t="0" r="0" b="0"/>
            </a:stretch>
          </a:blipFill>
        </p:spPr>
      </p:sp>
      <p:sp>
        <p:nvSpPr>
          <p:cNvPr name="TextBox 3" id="3"/>
          <p:cNvSpPr txBox="true"/>
          <p:nvPr/>
        </p:nvSpPr>
        <p:spPr>
          <a:xfrm rot="0">
            <a:off x="4541084" y="822937"/>
            <a:ext cx="10117442" cy="1365885"/>
          </a:xfrm>
          <a:prstGeom prst="rect">
            <a:avLst/>
          </a:prstGeom>
        </p:spPr>
        <p:txBody>
          <a:bodyPr anchor="t" rtlCol="false" tIns="0" lIns="0" bIns="0" rIns="0">
            <a:spAutoFit/>
          </a:bodyPr>
          <a:lstStyle/>
          <a:p>
            <a:pPr>
              <a:lnSpc>
                <a:spcPts val="5460"/>
              </a:lnSpc>
            </a:pPr>
            <a:r>
              <a:rPr lang="en-US" sz="4200" spc="105">
                <a:solidFill>
                  <a:srgbClr val="FFFFFF"/>
                </a:solidFill>
                <a:latin typeface="Aileron"/>
              </a:rPr>
              <a:t>Read the subject descriptions for</a:t>
            </a:r>
          </a:p>
          <a:p>
            <a:pPr>
              <a:lnSpc>
                <a:spcPts val="5460"/>
              </a:lnSpc>
            </a:pPr>
            <a:r>
              <a:rPr lang="en-US" sz="4200" spc="105">
                <a:solidFill>
                  <a:srgbClr val="FFFFFF"/>
                </a:solidFill>
                <a:latin typeface="Aileron Bold"/>
              </a:rPr>
              <a:t>Rule of descent (611) </a:t>
            </a:r>
          </a:p>
        </p:txBody>
      </p:sp>
      <p:sp>
        <p:nvSpPr>
          <p:cNvPr name="TextBox 4" id="4"/>
          <p:cNvSpPr txBox="true"/>
          <p:nvPr/>
        </p:nvSpPr>
        <p:spPr>
          <a:xfrm rot="0">
            <a:off x="815814" y="381000"/>
            <a:ext cx="2942729" cy="862985"/>
          </a:xfrm>
          <a:prstGeom prst="rect">
            <a:avLst/>
          </a:prstGeom>
        </p:spPr>
        <p:txBody>
          <a:bodyPr anchor="t" rtlCol="false" tIns="0" lIns="0" bIns="0" rIns="0">
            <a:spAutoFit/>
          </a:bodyPr>
          <a:lstStyle/>
          <a:p>
            <a:pPr>
              <a:lnSpc>
                <a:spcPts val="6720"/>
              </a:lnSpc>
            </a:pPr>
            <a:r>
              <a:rPr lang="en-US" sz="5600" spc="112">
                <a:solidFill>
                  <a:srgbClr val="FFFFFF"/>
                </a:solidFill>
                <a:latin typeface="Aileron Bold"/>
              </a:rPr>
              <a:t>STEP 2b</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5372" t="28567" r="0" b="0"/>
          <a:stretch>
            <a:fillRect/>
          </a:stretch>
        </p:blipFill>
        <p:spPr>
          <a:xfrm flipH="false" flipV="false">
            <a:off x="0" y="0"/>
            <a:ext cx="18288000" cy="10287000"/>
          </a:xfrm>
          <a:prstGeom prst="rect">
            <a:avLst/>
          </a:prstGeom>
        </p:spPr>
      </p:pic>
      <p:grpSp>
        <p:nvGrpSpPr>
          <p:cNvPr name="Group 3" id="3"/>
          <p:cNvGrpSpPr/>
          <p:nvPr/>
        </p:nvGrpSpPr>
        <p:grpSpPr>
          <a:xfrm rot="0">
            <a:off x="3189403" y="3754470"/>
            <a:ext cx="12118707" cy="2759009"/>
            <a:chOff x="0" y="0"/>
            <a:chExt cx="16158275" cy="3678679"/>
          </a:xfrm>
        </p:grpSpPr>
        <p:sp>
          <p:nvSpPr>
            <p:cNvPr name="AutoShape 4" id="4"/>
            <p:cNvSpPr/>
            <p:nvPr/>
          </p:nvSpPr>
          <p:spPr>
            <a:xfrm rot="0">
              <a:off x="0" y="0"/>
              <a:ext cx="16158275" cy="3678679"/>
            </a:xfrm>
            <a:prstGeom prst="rect">
              <a:avLst/>
            </a:prstGeom>
            <a:solidFill>
              <a:srgbClr val="092683"/>
            </a:solidFill>
          </p:spPr>
        </p:sp>
        <p:sp>
          <p:nvSpPr>
            <p:cNvPr name="TextBox 5" id="5"/>
            <p:cNvSpPr txBox="true"/>
            <p:nvPr/>
          </p:nvSpPr>
          <p:spPr>
            <a:xfrm rot="0">
              <a:off x="773114" y="951791"/>
              <a:ext cx="14612047" cy="1803671"/>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Bold"/>
                </a:rPr>
                <a:t>ADVANCED SEARCH</a:t>
              </a:r>
            </a:p>
            <a:p>
              <a:pPr algn="ctr">
                <a:lnSpc>
                  <a:spcPts val="4103"/>
                </a:lnSpc>
              </a:pPr>
              <a:r>
                <a:rPr lang="en-US" sz="3600" spc="64">
                  <a:solidFill>
                    <a:srgbClr val="FFFFFF"/>
                  </a:solidFill>
                  <a:latin typeface="Aileron"/>
                </a:rPr>
                <a:t>step-by-step</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850319" y="-25142"/>
            <a:ext cx="8493510" cy="10345729"/>
          </a:xfrm>
          <a:custGeom>
            <a:avLst/>
            <a:gdLst/>
            <a:ahLst/>
            <a:cxnLst/>
            <a:rect r="r" b="b" t="t" l="l"/>
            <a:pathLst>
              <a:path h="10345729" w="8493510">
                <a:moveTo>
                  <a:pt x="0" y="0"/>
                </a:moveTo>
                <a:lnTo>
                  <a:pt x="8493510" y="0"/>
                </a:lnTo>
                <a:lnTo>
                  <a:pt x="8493510" y="10345729"/>
                </a:lnTo>
                <a:lnTo>
                  <a:pt x="0" y="10345729"/>
                </a:lnTo>
                <a:lnTo>
                  <a:pt x="0" y="0"/>
                </a:lnTo>
                <a:close/>
              </a:path>
            </a:pathLst>
          </a:custGeom>
          <a:blipFill>
            <a:blip r:embed="rId2"/>
            <a:stretch>
              <a:fillRect l="-26060" t="0" r="-24087" b="0"/>
            </a:stretch>
          </a:blipFill>
        </p:spPr>
      </p:sp>
      <p:sp>
        <p:nvSpPr>
          <p:cNvPr name="AutoShape 3" id="3"/>
          <p:cNvSpPr/>
          <p:nvPr/>
        </p:nvSpPr>
        <p:spPr>
          <a:xfrm rot="-10800000">
            <a:off x="0" y="0"/>
            <a:ext cx="9850319" cy="10287000"/>
          </a:xfrm>
          <a:prstGeom prst="rect">
            <a:avLst/>
          </a:prstGeom>
          <a:solidFill>
            <a:srgbClr val="FFFFFF"/>
          </a:solidFill>
        </p:spPr>
      </p:sp>
      <p:sp>
        <p:nvSpPr>
          <p:cNvPr name="AutoShape 4" id="4"/>
          <p:cNvSpPr/>
          <p:nvPr/>
        </p:nvSpPr>
        <p:spPr>
          <a:xfrm rot="0">
            <a:off x="0" y="19050"/>
            <a:ext cx="4055222" cy="1296070"/>
          </a:xfrm>
          <a:prstGeom prst="rect">
            <a:avLst/>
          </a:prstGeom>
          <a:solidFill>
            <a:srgbClr val="092683"/>
          </a:solidFill>
        </p:spPr>
      </p:sp>
      <p:sp>
        <p:nvSpPr>
          <p:cNvPr name="TextBox 5" id="5"/>
          <p:cNvSpPr txBox="true"/>
          <p:nvPr/>
        </p:nvSpPr>
        <p:spPr>
          <a:xfrm rot="0">
            <a:off x="719080" y="230830"/>
            <a:ext cx="2942729" cy="862985"/>
          </a:xfrm>
          <a:prstGeom prst="rect">
            <a:avLst/>
          </a:prstGeom>
        </p:spPr>
        <p:txBody>
          <a:bodyPr anchor="t" rtlCol="false" tIns="0" lIns="0" bIns="0" rIns="0">
            <a:spAutoFit/>
          </a:bodyPr>
          <a:lstStyle/>
          <a:p>
            <a:pPr>
              <a:lnSpc>
                <a:spcPts val="6720"/>
              </a:lnSpc>
            </a:pPr>
            <a:r>
              <a:rPr lang="en-US" sz="5600" spc="112">
                <a:solidFill>
                  <a:srgbClr val="FFFFFF"/>
                </a:solidFill>
                <a:latin typeface="Aileron Bold"/>
              </a:rPr>
              <a:t>STEP 2c</a:t>
            </a:r>
          </a:p>
        </p:txBody>
      </p:sp>
      <p:sp>
        <p:nvSpPr>
          <p:cNvPr name="TextBox 6" id="6"/>
          <p:cNvSpPr txBox="true"/>
          <p:nvPr/>
        </p:nvSpPr>
        <p:spPr>
          <a:xfrm rot="0">
            <a:off x="272867" y="1750124"/>
            <a:ext cx="9388389" cy="8117205"/>
          </a:xfrm>
          <a:prstGeom prst="rect">
            <a:avLst/>
          </a:prstGeom>
        </p:spPr>
        <p:txBody>
          <a:bodyPr anchor="t" rtlCol="false" tIns="0" lIns="0" bIns="0" rIns="0">
            <a:spAutoFit/>
          </a:bodyPr>
          <a:lstStyle/>
          <a:p>
            <a:pPr>
              <a:lnSpc>
                <a:spcPts val="4560"/>
              </a:lnSpc>
            </a:pPr>
            <a:r>
              <a:rPr lang="en-US" sz="3800" spc="38">
                <a:solidFill>
                  <a:srgbClr val="092683"/>
                </a:solidFill>
                <a:latin typeface="Aileron"/>
              </a:rPr>
              <a:t>Follow the steps indicated below to conduct an Advanced Search in eHRAF World Cultures. </a:t>
            </a:r>
            <a:r>
              <a:rPr lang="en-US" sz="3800" spc="38">
                <a:solidFill>
                  <a:srgbClr val="092683"/>
                </a:solidFill>
                <a:latin typeface="Aileron"/>
              </a:rPr>
              <a:t>Then, read and analyze the results. </a:t>
            </a:r>
          </a:p>
          <a:p>
            <a:pPr>
              <a:lnSpc>
                <a:spcPts val="4560"/>
              </a:lnSpc>
            </a:pPr>
          </a:p>
          <a:p>
            <a:pPr>
              <a:lnSpc>
                <a:spcPts val="4560"/>
              </a:lnSpc>
            </a:pPr>
            <a:r>
              <a:rPr lang="en-US" sz="3800" spc="38">
                <a:solidFill>
                  <a:srgbClr val="092683"/>
                </a:solidFill>
                <a:latin typeface="Aileron"/>
              </a:rPr>
              <a:t>Paragraph e</a:t>
            </a:r>
            <a:r>
              <a:rPr lang="en-US" sz="3800" spc="38">
                <a:solidFill>
                  <a:srgbClr val="092683"/>
                </a:solidFill>
                <a:latin typeface="Aileron"/>
              </a:rPr>
              <a:t>xcerpts have been provided to indicate what kind of information to look for in order to determine residence and descent patterns and the status of women.</a:t>
            </a:r>
          </a:p>
          <a:p>
            <a:pPr>
              <a:lnSpc>
                <a:spcPts val="4560"/>
              </a:lnSpc>
            </a:pPr>
          </a:p>
          <a:p>
            <a:pPr>
              <a:lnSpc>
                <a:spcPts val="4560"/>
              </a:lnSpc>
            </a:pPr>
            <a:r>
              <a:rPr lang="en-US" sz="3800" spc="38">
                <a:solidFill>
                  <a:srgbClr val="092683"/>
                </a:solidFill>
                <a:latin typeface="Aileron"/>
              </a:rPr>
              <a:t>A sample table shows ratings for female status for the Vietnamese and Hopi. In </a:t>
            </a:r>
            <a:r>
              <a:rPr lang="en-US" sz="3800" spc="38">
                <a:solidFill>
                  <a:srgbClr val="092683"/>
                </a:solidFill>
                <a:latin typeface="Aileron Bold"/>
              </a:rPr>
              <a:t>Step 3</a:t>
            </a:r>
            <a:r>
              <a:rPr lang="en-US" sz="3800" spc="38">
                <a:solidFill>
                  <a:srgbClr val="092683"/>
                </a:solidFill>
                <a:latin typeface="Aileron"/>
              </a:rPr>
              <a:t>, you will repeat these steps for other cultures in your own search.</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794" t="0" r="44023" b="0"/>
          <a:stretch>
            <a:fillRect/>
          </a:stretch>
        </p:blipFill>
        <p:spPr>
          <a:xfrm flipH="false" flipV="false">
            <a:off x="0" y="0"/>
            <a:ext cx="18288000" cy="10287000"/>
          </a:xfrm>
          <a:prstGeom prst="rect">
            <a:avLst/>
          </a:prstGeom>
        </p:spPr>
      </p:pic>
      <p:grpSp>
        <p:nvGrpSpPr>
          <p:cNvPr name="Group 3" id="3"/>
          <p:cNvGrpSpPr/>
          <p:nvPr/>
        </p:nvGrpSpPr>
        <p:grpSpPr>
          <a:xfrm rot="-5911422">
            <a:off x="10929899" y="4373278"/>
            <a:ext cx="2519144" cy="366267"/>
            <a:chOff x="0" y="0"/>
            <a:chExt cx="8979503" cy="1305560"/>
          </a:xfrm>
        </p:grpSpPr>
        <p:sp>
          <p:nvSpPr>
            <p:cNvPr name="Freeform 4" id="4"/>
            <p:cNvSpPr/>
            <p:nvPr/>
          </p:nvSpPr>
          <p:spPr>
            <a:xfrm flipH="false" flipV="false" rot="0">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92683"/>
            </a:solidFill>
          </p:spPr>
        </p:sp>
      </p:grpSp>
      <p:sp>
        <p:nvSpPr>
          <p:cNvPr name="TextBox 5" id="5"/>
          <p:cNvSpPr txBox="true"/>
          <p:nvPr/>
        </p:nvSpPr>
        <p:spPr>
          <a:xfrm rot="0">
            <a:off x="9694876" y="6105241"/>
            <a:ext cx="4253585" cy="923925"/>
          </a:xfrm>
          <a:prstGeom prst="rect">
            <a:avLst/>
          </a:prstGeom>
        </p:spPr>
        <p:txBody>
          <a:bodyPr anchor="t" rtlCol="false" tIns="0" lIns="0" bIns="0" rIns="0">
            <a:spAutoFit/>
          </a:bodyPr>
          <a:lstStyle/>
          <a:p>
            <a:pPr>
              <a:lnSpc>
                <a:spcPts val="3600"/>
              </a:lnSpc>
            </a:pPr>
            <a:r>
              <a:rPr lang="en-US" sz="3000" spc="30">
                <a:solidFill>
                  <a:srgbClr val="092683"/>
                </a:solidFill>
                <a:latin typeface="Aileron Bold"/>
              </a:rPr>
              <a:t>2. add subjects, e.g: Gender status(562) </a:t>
            </a:r>
          </a:p>
        </p:txBody>
      </p:sp>
      <p:grpSp>
        <p:nvGrpSpPr>
          <p:cNvPr name="Group 6" id="6"/>
          <p:cNvGrpSpPr/>
          <p:nvPr/>
        </p:nvGrpSpPr>
        <p:grpSpPr>
          <a:xfrm rot="-5911422">
            <a:off x="1924212" y="4373278"/>
            <a:ext cx="2519144" cy="366267"/>
            <a:chOff x="0" y="0"/>
            <a:chExt cx="8979503" cy="1305560"/>
          </a:xfrm>
        </p:grpSpPr>
        <p:sp>
          <p:nvSpPr>
            <p:cNvPr name="Freeform 7" id="7"/>
            <p:cNvSpPr/>
            <p:nvPr/>
          </p:nvSpPr>
          <p:spPr>
            <a:xfrm flipH="false" flipV="false" rot="0">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92683"/>
            </a:solidFill>
          </p:spPr>
        </p:sp>
      </p:grpSp>
      <p:grpSp>
        <p:nvGrpSpPr>
          <p:cNvPr name="Group 8" id="8"/>
          <p:cNvGrpSpPr/>
          <p:nvPr/>
        </p:nvGrpSpPr>
        <p:grpSpPr>
          <a:xfrm rot="0">
            <a:off x="11183379" y="30310"/>
            <a:ext cx="7176958" cy="997189"/>
            <a:chOff x="0" y="0"/>
            <a:chExt cx="9569278" cy="1329585"/>
          </a:xfrm>
        </p:grpSpPr>
        <p:sp>
          <p:nvSpPr>
            <p:cNvPr name="AutoShape 9" id="9"/>
            <p:cNvSpPr/>
            <p:nvPr/>
          </p:nvSpPr>
          <p:spPr>
            <a:xfrm rot="0">
              <a:off x="0" y="0"/>
              <a:ext cx="9569278" cy="1329585"/>
            </a:xfrm>
            <a:prstGeom prst="rect">
              <a:avLst/>
            </a:prstGeom>
            <a:solidFill>
              <a:srgbClr val="FFFFFF"/>
            </a:solidFill>
          </p:spPr>
        </p:sp>
        <p:sp>
          <p:nvSpPr>
            <p:cNvPr name="TextBox 10" id="10"/>
            <p:cNvSpPr txBox="true"/>
            <p:nvPr/>
          </p:nvSpPr>
          <p:spPr>
            <a:xfrm rot="0">
              <a:off x="490629" y="291107"/>
              <a:ext cx="8588020" cy="737845"/>
            </a:xfrm>
            <a:prstGeom prst="rect">
              <a:avLst/>
            </a:prstGeom>
          </p:spPr>
          <p:txBody>
            <a:bodyPr anchor="t" rtlCol="false" tIns="0" lIns="0" bIns="0" rIns="0">
              <a:spAutoFit/>
            </a:bodyPr>
            <a:lstStyle/>
            <a:p>
              <a:pPr algn="r">
                <a:lnSpc>
                  <a:spcPts val="4319"/>
                </a:lnSpc>
              </a:pPr>
              <a:r>
                <a:rPr lang="en-US" sz="3599" spc="71">
                  <a:solidFill>
                    <a:srgbClr val="092683"/>
                  </a:solidFill>
                  <a:latin typeface="Aileron Heavy"/>
                </a:rPr>
                <a:t>Advanced Search</a:t>
              </a:r>
            </a:p>
          </p:txBody>
        </p:sp>
      </p:grpSp>
      <p:sp>
        <p:nvSpPr>
          <p:cNvPr name="TextBox 11" id="11"/>
          <p:cNvSpPr txBox="true"/>
          <p:nvPr/>
        </p:nvSpPr>
        <p:spPr>
          <a:xfrm rot="0">
            <a:off x="1545020" y="6105241"/>
            <a:ext cx="4013133" cy="923925"/>
          </a:xfrm>
          <a:prstGeom prst="rect">
            <a:avLst/>
          </a:prstGeom>
        </p:spPr>
        <p:txBody>
          <a:bodyPr anchor="t" rtlCol="false" tIns="0" lIns="0" bIns="0" rIns="0">
            <a:spAutoFit/>
          </a:bodyPr>
          <a:lstStyle/>
          <a:p>
            <a:pPr>
              <a:lnSpc>
                <a:spcPts val="3600"/>
              </a:lnSpc>
            </a:pPr>
            <a:r>
              <a:rPr lang="en-US" sz="3000" spc="30">
                <a:solidFill>
                  <a:srgbClr val="092683"/>
                </a:solidFill>
                <a:latin typeface="Aileron Bold"/>
              </a:rPr>
              <a:t>1. enter one or more culture names</a:t>
            </a:r>
          </a:p>
        </p:txBody>
      </p:sp>
      <p:sp>
        <p:nvSpPr>
          <p:cNvPr name="TextBox 12" id="12"/>
          <p:cNvSpPr txBox="true"/>
          <p:nvPr/>
        </p:nvSpPr>
        <p:spPr>
          <a:xfrm rot="0">
            <a:off x="14073120" y="6274148"/>
            <a:ext cx="4073252" cy="586112"/>
          </a:xfrm>
          <a:prstGeom prst="rect">
            <a:avLst/>
          </a:prstGeom>
        </p:spPr>
        <p:txBody>
          <a:bodyPr anchor="t" rtlCol="false" tIns="0" lIns="0" bIns="0" rIns="0">
            <a:spAutoFit/>
          </a:bodyPr>
          <a:lstStyle/>
          <a:p>
            <a:pPr>
              <a:lnSpc>
                <a:spcPts val="4559"/>
              </a:lnSpc>
            </a:pPr>
            <a:r>
              <a:rPr lang="en-US" sz="3799" spc="75">
                <a:solidFill>
                  <a:srgbClr val="092683"/>
                </a:solidFill>
                <a:latin typeface="Aileron Heavy"/>
              </a:rPr>
              <a:t>3. Click "search"</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92683"/>
        </a:solidFill>
      </p:bgPr>
    </p:bg>
    <p:spTree>
      <p:nvGrpSpPr>
        <p:cNvPr id="1" name=""/>
        <p:cNvGrpSpPr/>
        <p:nvPr/>
      </p:nvGrpSpPr>
      <p:grpSpPr>
        <a:xfrm>
          <a:off x="0" y="0"/>
          <a:ext cx="0" cy="0"/>
          <a:chOff x="0" y="0"/>
          <a:chExt cx="0" cy="0"/>
        </a:xfrm>
      </p:grpSpPr>
      <p:sp>
        <p:nvSpPr>
          <p:cNvPr name="Freeform 2" id="2"/>
          <p:cNvSpPr/>
          <p:nvPr/>
        </p:nvSpPr>
        <p:spPr>
          <a:xfrm flipH="false" flipV="false" rot="0">
            <a:off x="0" y="2326789"/>
            <a:ext cx="18288000" cy="7163350"/>
          </a:xfrm>
          <a:custGeom>
            <a:avLst/>
            <a:gdLst/>
            <a:ahLst/>
            <a:cxnLst/>
            <a:rect r="r" b="b" t="t" l="l"/>
            <a:pathLst>
              <a:path h="7163350" w="18288000">
                <a:moveTo>
                  <a:pt x="0" y="0"/>
                </a:moveTo>
                <a:lnTo>
                  <a:pt x="18288000" y="0"/>
                </a:lnTo>
                <a:lnTo>
                  <a:pt x="18288000" y="7163350"/>
                </a:lnTo>
                <a:lnTo>
                  <a:pt x="0" y="7163350"/>
                </a:lnTo>
                <a:lnTo>
                  <a:pt x="0" y="0"/>
                </a:lnTo>
                <a:close/>
              </a:path>
            </a:pathLst>
          </a:custGeom>
          <a:blipFill>
            <a:blip r:embed="rId2"/>
            <a:stretch>
              <a:fillRect l="0" t="0" r="0" b="0"/>
            </a:stretch>
          </a:blipFill>
        </p:spPr>
      </p:sp>
      <p:sp>
        <p:nvSpPr>
          <p:cNvPr name="TextBox 3" id="3"/>
          <p:cNvSpPr txBox="true"/>
          <p:nvPr/>
        </p:nvSpPr>
        <p:spPr>
          <a:xfrm rot="0">
            <a:off x="3500948" y="330820"/>
            <a:ext cx="14041622" cy="1682155"/>
          </a:xfrm>
          <a:prstGeom prst="rect">
            <a:avLst/>
          </a:prstGeom>
        </p:spPr>
        <p:txBody>
          <a:bodyPr anchor="t" rtlCol="false" tIns="0" lIns="0" bIns="0" rIns="0">
            <a:spAutoFit/>
          </a:bodyPr>
          <a:lstStyle/>
          <a:p>
            <a:pPr>
              <a:lnSpc>
                <a:spcPts val="4479"/>
              </a:lnSpc>
            </a:pPr>
            <a:r>
              <a:rPr lang="en-US" sz="3199">
                <a:solidFill>
                  <a:srgbClr val="FFFFFF"/>
                </a:solidFill>
                <a:latin typeface="Aileron"/>
              </a:rPr>
              <a:t>Review the sample table for Vietnamese and Hopi. Information in the table about residence pattern, descent pattern, and </a:t>
            </a:r>
            <a:r>
              <a:rPr lang="en-US" sz="3199">
                <a:solidFill>
                  <a:srgbClr val="CB6CE6"/>
                </a:solidFill>
                <a:latin typeface="Aileron Bold"/>
              </a:rPr>
              <a:t>female status</a:t>
            </a:r>
            <a:r>
              <a:rPr lang="en-US" sz="3199">
                <a:solidFill>
                  <a:srgbClr val="FFFFFF"/>
                </a:solidFill>
                <a:latin typeface="Aileron"/>
              </a:rPr>
              <a:t> is filled in to provide you with examples.</a:t>
            </a:r>
          </a:p>
        </p:txBody>
      </p:sp>
      <p:sp>
        <p:nvSpPr>
          <p:cNvPr name="TextBox 4" id="4"/>
          <p:cNvSpPr txBox="true"/>
          <p:nvPr/>
        </p:nvSpPr>
        <p:spPr>
          <a:xfrm rot="0">
            <a:off x="425762" y="337487"/>
            <a:ext cx="2942729" cy="862985"/>
          </a:xfrm>
          <a:prstGeom prst="rect">
            <a:avLst/>
          </a:prstGeom>
        </p:spPr>
        <p:txBody>
          <a:bodyPr anchor="t" rtlCol="false" tIns="0" lIns="0" bIns="0" rIns="0">
            <a:spAutoFit/>
          </a:bodyPr>
          <a:lstStyle/>
          <a:p>
            <a:pPr>
              <a:lnSpc>
                <a:spcPts val="6720"/>
              </a:lnSpc>
            </a:pPr>
            <a:r>
              <a:rPr lang="en-US" sz="5600" spc="112">
                <a:solidFill>
                  <a:srgbClr val="FFFFFF"/>
                </a:solidFill>
                <a:latin typeface="Aileron Bold"/>
              </a:rPr>
              <a:t>STEP 2c</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89281" y="2420367"/>
            <a:ext cx="17909438" cy="7727815"/>
          </a:xfrm>
          <a:custGeom>
            <a:avLst/>
            <a:gdLst/>
            <a:ahLst/>
            <a:cxnLst/>
            <a:rect r="r" b="b" t="t" l="l"/>
            <a:pathLst>
              <a:path h="7727815" w="17909438">
                <a:moveTo>
                  <a:pt x="0" y="0"/>
                </a:moveTo>
                <a:lnTo>
                  <a:pt x="17909438" y="0"/>
                </a:lnTo>
                <a:lnTo>
                  <a:pt x="17909438" y="7727816"/>
                </a:lnTo>
                <a:lnTo>
                  <a:pt x="0" y="7727816"/>
                </a:lnTo>
                <a:lnTo>
                  <a:pt x="0" y="0"/>
                </a:lnTo>
                <a:close/>
              </a:path>
            </a:pathLst>
          </a:custGeom>
          <a:blipFill>
            <a:blip r:embed="rId2"/>
            <a:stretch>
              <a:fillRect l="0" t="-745" r="-52593" b="-13098"/>
            </a:stretch>
          </a:blipFill>
        </p:spPr>
      </p:sp>
      <p:sp>
        <p:nvSpPr>
          <p:cNvPr name="AutoShape 3" id="3"/>
          <p:cNvSpPr/>
          <p:nvPr/>
        </p:nvSpPr>
        <p:spPr>
          <a:xfrm rot="0">
            <a:off x="0" y="0"/>
            <a:ext cx="18288000" cy="2272234"/>
          </a:xfrm>
          <a:prstGeom prst="rect">
            <a:avLst/>
          </a:prstGeom>
          <a:solidFill>
            <a:srgbClr val="092683"/>
          </a:solidFill>
        </p:spPr>
      </p:sp>
      <p:sp>
        <p:nvSpPr>
          <p:cNvPr name="TextBox 4" id="4"/>
          <p:cNvSpPr txBox="true"/>
          <p:nvPr/>
        </p:nvSpPr>
        <p:spPr>
          <a:xfrm rot="0">
            <a:off x="547690" y="337487"/>
            <a:ext cx="2942729" cy="862985"/>
          </a:xfrm>
          <a:prstGeom prst="rect">
            <a:avLst/>
          </a:prstGeom>
        </p:spPr>
        <p:txBody>
          <a:bodyPr anchor="t" rtlCol="false" tIns="0" lIns="0" bIns="0" rIns="0">
            <a:spAutoFit/>
          </a:bodyPr>
          <a:lstStyle/>
          <a:p>
            <a:pPr>
              <a:lnSpc>
                <a:spcPts val="6720"/>
              </a:lnSpc>
            </a:pPr>
            <a:r>
              <a:rPr lang="en-US" sz="5600" spc="112">
                <a:solidFill>
                  <a:srgbClr val="FFFFFF"/>
                </a:solidFill>
                <a:latin typeface="Aileron Bold"/>
              </a:rPr>
              <a:t>STEP 2c</a:t>
            </a:r>
          </a:p>
        </p:txBody>
      </p:sp>
      <p:sp>
        <p:nvSpPr>
          <p:cNvPr name="TextBox 5" id="5"/>
          <p:cNvSpPr txBox="true"/>
          <p:nvPr/>
        </p:nvSpPr>
        <p:spPr>
          <a:xfrm rot="0">
            <a:off x="3971429" y="330820"/>
            <a:ext cx="12347411" cy="1636384"/>
          </a:xfrm>
          <a:prstGeom prst="rect">
            <a:avLst/>
          </a:prstGeom>
        </p:spPr>
        <p:txBody>
          <a:bodyPr anchor="t" rtlCol="false" tIns="0" lIns="0" bIns="0" rIns="0">
            <a:spAutoFit/>
          </a:bodyPr>
          <a:lstStyle/>
          <a:p>
            <a:pPr>
              <a:lnSpc>
                <a:spcPts val="4479"/>
              </a:lnSpc>
            </a:pPr>
            <a:r>
              <a:rPr lang="en-US" sz="3199">
                <a:solidFill>
                  <a:srgbClr val="FFFFFF"/>
                </a:solidFill>
                <a:latin typeface="Aileron"/>
              </a:rPr>
              <a:t>This screenshot shows how the paragraph from Kleinen (1999: 178) on the </a:t>
            </a:r>
            <a:r>
              <a:rPr lang="en-US" sz="3199">
                <a:solidFill>
                  <a:srgbClr val="FFFFFF"/>
                </a:solidFill>
                <a:latin typeface="Aileron Bold"/>
              </a:rPr>
              <a:t>Vietnamese (AM11)</a:t>
            </a:r>
            <a:r>
              <a:rPr lang="en-US" sz="3199">
                <a:solidFill>
                  <a:srgbClr val="FFFFFF"/>
                </a:solidFill>
                <a:latin typeface="Aileron"/>
              </a:rPr>
              <a:t> appears in eHRAF World Cultures. Read the text to find out more about </a:t>
            </a:r>
            <a:r>
              <a:rPr lang="en-US" sz="3199">
                <a:solidFill>
                  <a:srgbClr val="CB6CE6"/>
                </a:solidFill>
                <a:latin typeface="Aileron Bold"/>
              </a:rPr>
              <a:t>female status</a:t>
            </a:r>
            <a:r>
              <a:rPr lang="en-US" sz="3199">
                <a:solidFill>
                  <a:srgbClr val="FFFFFF"/>
                </a:solidFill>
                <a:latin typeface="Aileron"/>
              </a:rPr>
              <a:t> in the society.</a:t>
            </a:r>
          </a:p>
        </p:txBody>
      </p:sp>
    </p:spTree>
  </p:cSld>
  <p:clrMapOvr>
    <a:masterClrMapping/>
  </p:clrMapOvr>
</p:sld>
</file>

<file path=ppt/slides/slide27.xml><?xml version="1.0" encoding="utf-8"?>
<p:sld xmlns:p="http://schemas.openxmlformats.org/presentationml/2006/main" xmlns:a="http://schemas.openxmlformats.org/drawingml/2006/main">
  <p:cSld>
    <p:bg>
      <p:bgPr>
        <a:solidFill>
          <a:srgbClr val="092683"/>
        </a:solidFill>
      </p:bgPr>
    </p:bg>
    <p:spTree>
      <p:nvGrpSpPr>
        <p:cNvPr id="1" name=""/>
        <p:cNvGrpSpPr/>
        <p:nvPr/>
      </p:nvGrpSpPr>
      <p:grpSpPr>
        <a:xfrm>
          <a:off x="0" y="0"/>
          <a:ext cx="0" cy="0"/>
          <a:chOff x="0" y="0"/>
          <a:chExt cx="0" cy="0"/>
        </a:xfrm>
      </p:grpSpPr>
      <p:sp>
        <p:nvSpPr>
          <p:cNvPr name="TextBox 2" id="2"/>
          <p:cNvSpPr txBox="true"/>
          <p:nvPr/>
        </p:nvSpPr>
        <p:spPr>
          <a:xfrm rot="0">
            <a:off x="1028700" y="2866557"/>
            <a:ext cx="16230600" cy="6981825"/>
          </a:xfrm>
          <a:prstGeom prst="rect">
            <a:avLst/>
          </a:prstGeom>
        </p:spPr>
        <p:txBody>
          <a:bodyPr anchor="t" rtlCol="false" tIns="0" lIns="0" bIns="0" rIns="0">
            <a:spAutoFit/>
          </a:bodyPr>
          <a:lstStyle/>
          <a:p>
            <a:pPr algn="ctr">
              <a:lnSpc>
                <a:spcPts val="4320"/>
              </a:lnSpc>
              <a:spcBef>
                <a:spcPct val="0"/>
              </a:spcBef>
            </a:pPr>
            <a:r>
              <a:rPr lang="en-US" sz="3600" spc="72">
                <a:solidFill>
                  <a:srgbClr val="5CE1E6"/>
                </a:solidFill>
                <a:latin typeface="Aileron Bold"/>
              </a:rPr>
              <a:t>Residence Pattern: Patrilocal</a:t>
            </a:r>
          </a:p>
          <a:p>
            <a:pPr algn="ctr">
              <a:lnSpc>
                <a:spcPts val="4320"/>
              </a:lnSpc>
              <a:spcBef>
                <a:spcPct val="0"/>
              </a:spcBef>
            </a:pPr>
            <a:r>
              <a:rPr lang="en-US" sz="3600" spc="72">
                <a:solidFill>
                  <a:srgbClr val="CB6CE6"/>
                </a:solidFill>
                <a:latin typeface="Aileron Bold"/>
              </a:rPr>
              <a:t>Female Status: Moderate/Low</a:t>
            </a:r>
          </a:p>
          <a:p>
            <a:pPr algn="ctr">
              <a:lnSpc>
                <a:spcPts val="4320"/>
              </a:lnSpc>
              <a:spcBef>
                <a:spcPct val="0"/>
              </a:spcBef>
            </a:pPr>
          </a:p>
          <a:p>
            <a:pPr>
              <a:lnSpc>
                <a:spcPts val="3840"/>
              </a:lnSpc>
              <a:spcBef>
                <a:spcPct val="0"/>
              </a:spcBef>
            </a:pPr>
            <a:r>
              <a:rPr lang="en-US" sz="3200" spc="64">
                <a:solidFill>
                  <a:srgbClr val="FFFFFF"/>
                </a:solidFill>
                <a:latin typeface="Aileron"/>
              </a:rPr>
              <a:t>From the moment that the marriage is solemnized </a:t>
            </a:r>
            <a:r>
              <a:rPr lang="en-US" sz="3200" spc="64">
                <a:solidFill>
                  <a:srgbClr val="5CE1E6"/>
                </a:solidFill>
                <a:latin typeface="Aileron Bold"/>
              </a:rPr>
              <a:t>the wife will live in the house of her parents-in-law when her husband is the oldest son</a:t>
            </a:r>
            <a:r>
              <a:rPr lang="en-US" sz="3200" spc="64">
                <a:solidFill>
                  <a:srgbClr val="FFFFFF"/>
                </a:solidFill>
                <a:latin typeface="Aileron"/>
              </a:rPr>
              <a:t>. In other cases, a house within the compound or the housing area of the village will serve as the future home of the couple. As we have stated earlier, the time that the wife has to obey her husband in every respect seems to be over now. In the past a special ceremony, called hop can or giao duyen, prescribed that the newly-wed bride bowed for her husband after which two cups of rice alcohol were emptied by the couple. This custom is modified by a mutual toast after which the cups are emptied by linking arms. But the old adage is still heard: </a:t>
            </a:r>
            <a:r>
              <a:rPr lang="en-US" sz="3200" spc="64">
                <a:solidFill>
                  <a:srgbClr val="CB6CE6"/>
                </a:solidFill>
                <a:latin typeface="Aileron Bold"/>
              </a:rPr>
              <a:t>“in the family, the daughter has to obey her father; married, the wife has to obey her husband; and being a widow she has to obey her first son”</a:t>
            </a:r>
            <a:r>
              <a:rPr lang="en-US" sz="3200" spc="64">
                <a:solidFill>
                  <a:srgbClr val="FFFFFF"/>
                </a:solidFill>
                <a:latin typeface="Aileron"/>
              </a:rPr>
              <a:t> (Kleinen 1999: 178).</a:t>
            </a:r>
          </a:p>
        </p:txBody>
      </p:sp>
      <p:sp>
        <p:nvSpPr>
          <p:cNvPr name="AutoShape 3" id="3"/>
          <p:cNvSpPr/>
          <p:nvPr/>
        </p:nvSpPr>
        <p:spPr>
          <a:xfrm rot="0">
            <a:off x="0" y="0"/>
            <a:ext cx="18288000" cy="2601203"/>
          </a:xfrm>
          <a:prstGeom prst="rect">
            <a:avLst/>
          </a:prstGeom>
          <a:solidFill>
            <a:srgbClr val="FFFFFF"/>
          </a:solidFill>
        </p:spPr>
      </p:sp>
      <p:sp>
        <p:nvSpPr>
          <p:cNvPr name="TextBox 4" id="4"/>
          <p:cNvSpPr txBox="true"/>
          <p:nvPr/>
        </p:nvSpPr>
        <p:spPr>
          <a:xfrm rot="0">
            <a:off x="504919" y="428091"/>
            <a:ext cx="3676022" cy="1716445"/>
          </a:xfrm>
          <a:prstGeom prst="rect">
            <a:avLst/>
          </a:prstGeom>
        </p:spPr>
        <p:txBody>
          <a:bodyPr anchor="t" rtlCol="false" tIns="0" lIns="0" bIns="0" rIns="0">
            <a:spAutoFit/>
          </a:bodyPr>
          <a:lstStyle/>
          <a:p>
            <a:pPr>
              <a:lnSpc>
                <a:spcPts val="6720"/>
              </a:lnSpc>
            </a:pPr>
            <a:r>
              <a:rPr lang="en-US" sz="5600" spc="112">
                <a:solidFill>
                  <a:srgbClr val="092683"/>
                </a:solidFill>
                <a:latin typeface="Aileron Bold"/>
              </a:rPr>
              <a:t>SAMPLE ANALYSIS</a:t>
            </a:r>
          </a:p>
        </p:txBody>
      </p:sp>
      <p:sp>
        <p:nvSpPr>
          <p:cNvPr name="TextBox 5" id="5"/>
          <p:cNvSpPr txBox="true"/>
          <p:nvPr/>
        </p:nvSpPr>
        <p:spPr>
          <a:xfrm rot="0">
            <a:off x="4911889" y="507010"/>
            <a:ext cx="12347411" cy="1682155"/>
          </a:xfrm>
          <a:prstGeom prst="rect">
            <a:avLst/>
          </a:prstGeom>
        </p:spPr>
        <p:txBody>
          <a:bodyPr anchor="t" rtlCol="false" tIns="0" lIns="0" bIns="0" rIns="0">
            <a:spAutoFit/>
          </a:bodyPr>
          <a:lstStyle/>
          <a:p>
            <a:pPr>
              <a:lnSpc>
                <a:spcPts val="4479"/>
              </a:lnSpc>
            </a:pPr>
            <a:r>
              <a:rPr lang="en-US" sz="3199">
                <a:solidFill>
                  <a:srgbClr val="092683"/>
                </a:solidFill>
                <a:latin typeface="Aileron"/>
              </a:rPr>
              <a:t>This example illustrates how to analyze the above paragraph to find support for a rating for </a:t>
            </a:r>
            <a:r>
              <a:rPr lang="en-US" sz="3199">
                <a:solidFill>
                  <a:srgbClr val="CB6CE6"/>
                </a:solidFill>
                <a:latin typeface="Aileron Bold"/>
              </a:rPr>
              <a:t>female status</a:t>
            </a:r>
            <a:r>
              <a:rPr lang="en-US" sz="3199">
                <a:solidFill>
                  <a:srgbClr val="092683"/>
                </a:solidFill>
                <a:latin typeface="Aileron"/>
              </a:rPr>
              <a:t> in the society. A description of the </a:t>
            </a:r>
            <a:r>
              <a:rPr lang="en-US" sz="3199">
                <a:solidFill>
                  <a:srgbClr val="5CE1E6"/>
                </a:solidFill>
                <a:latin typeface="Aileron Bold"/>
              </a:rPr>
              <a:t>residence pattern</a:t>
            </a:r>
            <a:r>
              <a:rPr lang="en-US" sz="3199">
                <a:solidFill>
                  <a:srgbClr val="092683"/>
                </a:solidFill>
                <a:latin typeface="Aileron"/>
              </a:rPr>
              <a:t> is also indicated.</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89281" y="2420367"/>
            <a:ext cx="17909438" cy="7727815"/>
          </a:xfrm>
          <a:custGeom>
            <a:avLst/>
            <a:gdLst/>
            <a:ahLst/>
            <a:cxnLst/>
            <a:rect r="r" b="b" t="t" l="l"/>
            <a:pathLst>
              <a:path h="7727815" w="17909438">
                <a:moveTo>
                  <a:pt x="0" y="0"/>
                </a:moveTo>
                <a:lnTo>
                  <a:pt x="17909438" y="0"/>
                </a:lnTo>
                <a:lnTo>
                  <a:pt x="17909438" y="7727816"/>
                </a:lnTo>
                <a:lnTo>
                  <a:pt x="0" y="7727816"/>
                </a:lnTo>
                <a:lnTo>
                  <a:pt x="0" y="0"/>
                </a:lnTo>
                <a:close/>
              </a:path>
            </a:pathLst>
          </a:custGeom>
          <a:blipFill>
            <a:blip r:embed="rId2"/>
            <a:stretch>
              <a:fillRect l="0" t="0" r="-18812" b="0"/>
            </a:stretch>
          </a:blipFill>
        </p:spPr>
      </p:sp>
      <p:sp>
        <p:nvSpPr>
          <p:cNvPr name="AutoShape 3" id="3"/>
          <p:cNvSpPr/>
          <p:nvPr/>
        </p:nvSpPr>
        <p:spPr>
          <a:xfrm rot="0">
            <a:off x="0" y="0"/>
            <a:ext cx="18288000" cy="2272234"/>
          </a:xfrm>
          <a:prstGeom prst="rect">
            <a:avLst/>
          </a:prstGeom>
          <a:solidFill>
            <a:srgbClr val="092683"/>
          </a:solidFill>
        </p:spPr>
      </p:sp>
      <p:sp>
        <p:nvSpPr>
          <p:cNvPr name="TextBox 4" id="4"/>
          <p:cNvSpPr txBox="true"/>
          <p:nvPr/>
        </p:nvSpPr>
        <p:spPr>
          <a:xfrm rot="0">
            <a:off x="547690" y="337487"/>
            <a:ext cx="2942729" cy="862985"/>
          </a:xfrm>
          <a:prstGeom prst="rect">
            <a:avLst/>
          </a:prstGeom>
        </p:spPr>
        <p:txBody>
          <a:bodyPr anchor="t" rtlCol="false" tIns="0" lIns="0" bIns="0" rIns="0">
            <a:spAutoFit/>
          </a:bodyPr>
          <a:lstStyle/>
          <a:p>
            <a:pPr>
              <a:lnSpc>
                <a:spcPts val="6720"/>
              </a:lnSpc>
            </a:pPr>
            <a:r>
              <a:rPr lang="en-US" sz="5600" spc="112">
                <a:solidFill>
                  <a:srgbClr val="FFFFFF"/>
                </a:solidFill>
                <a:latin typeface="Aileron Bold"/>
              </a:rPr>
              <a:t>STEP 2c</a:t>
            </a:r>
          </a:p>
        </p:txBody>
      </p:sp>
      <p:sp>
        <p:nvSpPr>
          <p:cNvPr name="TextBox 5" id="5"/>
          <p:cNvSpPr txBox="true"/>
          <p:nvPr/>
        </p:nvSpPr>
        <p:spPr>
          <a:xfrm rot="0">
            <a:off x="3971429" y="330820"/>
            <a:ext cx="12347411" cy="1661795"/>
          </a:xfrm>
          <a:prstGeom prst="rect">
            <a:avLst/>
          </a:prstGeom>
        </p:spPr>
        <p:txBody>
          <a:bodyPr anchor="t" rtlCol="false" tIns="0" lIns="0" bIns="0" rIns="0">
            <a:spAutoFit/>
          </a:bodyPr>
          <a:lstStyle/>
          <a:p>
            <a:pPr>
              <a:lnSpc>
                <a:spcPts val="4480"/>
              </a:lnSpc>
            </a:pPr>
            <a:r>
              <a:rPr lang="en-US" sz="3200">
                <a:solidFill>
                  <a:srgbClr val="FFFFFF"/>
                </a:solidFill>
                <a:latin typeface="Aileron"/>
              </a:rPr>
              <a:t>Continue to review the remaining 3 sources in eHRAF as displayed in  the table above. For each source, analyze the paragraph for relevant information on </a:t>
            </a:r>
            <a:r>
              <a:rPr lang="en-US" sz="3200">
                <a:solidFill>
                  <a:srgbClr val="5CE1E6"/>
                </a:solidFill>
                <a:latin typeface="Aileron Bold"/>
              </a:rPr>
              <a:t>descent</a:t>
            </a:r>
            <a:r>
              <a:rPr lang="en-US" sz="3200">
                <a:solidFill>
                  <a:srgbClr val="FFFFFF"/>
                </a:solidFill>
                <a:latin typeface="Aileron"/>
              </a:rPr>
              <a:t>, </a:t>
            </a:r>
            <a:r>
              <a:rPr lang="en-US" sz="3200">
                <a:solidFill>
                  <a:srgbClr val="FFDE59"/>
                </a:solidFill>
                <a:latin typeface="Aileron Bold"/>
              </a:rPr>
              <a:t>residence</a:t>
            </a:r>
            <a:r>
              <a:rPr lang="en-US" sz="3200">
                <a:solidFill>
                  <a:srgbClr val="FFFFFF"/>
                </a:solidFill>
                <a:latin typeface="Aileron"/>
              </a:rPr>
              <a:t>, and </a:t>
            </a:r>
            <a:r>
              <a:rPr lang="en-US" sz="3200">
                <a:solidFill>
                  <a:srgbClr val="CB6CE6"/>
                </a:solidFill>
                <a:latin typeface="Aileron Bold"/>
              </a:rPr>
              <a:t>female status</a:t>
            </a:r>
            <a:r>
              <a:rPr lang="en-US" sz="3200">
                <a:solidFill>
                  <a:srgbClr val="FFFFFF"/>
                </a:solidFill>
                <a:latin typeface="Aileron"/>
              </a:rPr>
              <a:t>.</a:t>
            </a:r>
          </a:p>
        </p:txBody>
      </p:sp>
    </p:spTree>
  </p:cSld>
  <p:clrMapOvr>
    <a:masterClrMapping/>
  </p:clrMapOvr>
</p:sld>
</file>

<file path=ppt/slides/slide29.xml><?xml version="1.0" encoding="utf-8"?>
<p:sld xmlns:p="http://schemas.openxmlformats.org/presentationml/2006/main" xmlns:a="http://schemas.openxmlformats.org/drawingml/2006/main">
  <p:cSld>
    <p:bg>
      <p:bgPr>
        <a:solidFill>
          <a:srgbClr val="092683"/>
        </a:solidFill>
      </p:bgPr>
    </p:bg>
    <p:spTree>
      <p:nvGrpSpPr>
        <p:cNvPr id="1" name=""/>
        <p:cNvGrpSpPr/>
        <p:nvPr/>
      </p:nvGrpSpPr>
      <p:grpSpPr>
        <a:xfrm>
          <a:off x="0" y="0"/>
          <a:ext cx="0" cy="0"/>
          <a:chOff x="0" y="0"/>
          <a:chExt cx="0" cy="0"/>
        </a:xfrm>
      </p:grpSpPr>
      <p:sp>
        <p:nvSpPr>
          <p:cNvPr name="TextBox 2" id="2"/>
          <p:cNvSpPr txBox="true"/>
          <p:nvPr/>
        </p:nvSpPr>
        <p:spPr>
          <a:xfrm rot="0">
            <a:off x="1028700" y="3571800"/>
            <a:ext cx="16230600" cy="6105525"/>
          </a:xfrm>
          <a:prstGeom prst="rect">
            <a:avLst/>
          </a:prstGeom>
        </p:spPr>
        <p:txBody>
          <a:bodyPr anchor="t" rtlCol="false" tIns="0" lIns="0" bIns="0" rIns="0">
            <a:spAutoFit/>
          </a:bodyPr>
          <a:lstStyle/>
          <a:p>
            <a:pPr algn="ctr">
              <a:lnSpc>
                <a:spcPts val="4320"/>
              </a:lnSpc>
            </a:pPr>
          </a:p>
          <a:p>
            <a:pPr algn="ctr">
              <a:lnSpc>
                <a:spcPts val="4320"/>
              </a:lnSpc>
              <a:spcBef>
                <a:spcPct val="0"/>
              </a:spcBef>
            </a:pPr>
            <a:r>
              <a:rPr lang="en-US" sz="3600" spc="72">
                <a:solidFill>
                  <a:srgbClr val="FFDE59"/>
                </a:solidFill>
                <a:latin typeface="Aileron Bold"/>
              </a:rPr>
              <a:t>Descent</a:t>
            </a:r>
            <a:r>
              <a:rPr lang="en-US" sz="3600" spc="72">
                <a:solidFill>
                  <a:srgbClr val="FFDE59"/>
                </a:solidFill>
                <a:latin typeface="Aileron Bold"/>
              </a:rPr>
              <a:t> Pattern: Patrilineal</a:t>
            </a:r>
          </a:p>
          <a:p>
            <a:pPr algn="ctr">
              <a:lnSpc>
                <a:spcPts val="4320"/>
              </a:lnSpc>
              <a:spcBef>
                <a:spcPct val="0"/>
              </a:spcBef>
            </a:pPr>
          </a:p>
          <a:p>
            <a:pPr algn="just">
              <a:lnSpc>
                <a:spcPts val="3840"/>
              </a:lnSpc>
              <a:spcBef>
                <a:spcPct val="0"/>
              </a:spcBef>
            </a:pPr>
            <a:r>
              <a:rPr lang="en-US" sz="3200" spc="64">
                <a:solidFill>
                  <a:srgbClr val="FFDE59"/>
                </a:solidFill>
                <a:latin typeface="Aileron Bold"/>
              </a:rPr>
              <a:t>THE</a:t>
            </a:r>
            <a:r>
              <a:rPr lang="en-US" sz="3200" spc="64">
                <a:solidFill>
                  <a:srgbClr val="FFDE59"/>
                </a:solidFill>
                <a:latin typeface="Aileron Bold"/>
              </a:rPr>
              <a:t> VIETNAMESE have a patrilineal kinship system.</a:t>
            </a:r>
            <a:r>
              <a:rPr lang="en-US" sz="3200" spc="64">
                <a:solidFill>
                  <a:srgbClr val="FFFFFF"/>
                </a:solidFill>
                <a:latin typeface="Aileron"/>
              </a:rPr>
              <a:t> The toc or patrilineage found in northern and central Vietnam is reckoned through the male line to a male ancestor in the fifth ascending generation (some families trace ancestry farther). In Khanh Hau, however, with the exception of several families, the common ancestor is in the third ascending generation. Reference terminology clearly distinguishes patrilineal from nonpatrilineal kin, and males in Ego's and ascending generations in the patrilineage are age graded, a feature related to the traditional means of selecting the truong toc or head of the patrilineage according to age priority (Hickey 1964: 82).</a:t>
            </a:r>
          </a:p>
          <a:p>
            <a:pPr>
              <a:lnSpc>
                <a:spcPts val="4320"/>
              </a:lnSpc>
              <a:spcBef>
                <a:spcPct val="0"/>
              </a:spcBef>
            </a:pPr>
          </a:p>
        </p:txBody>
      </p:sp>
      <p:sp>
        <p:nvSpPr>
          <p:cNvPr name="AutoShape 3" id="3"/>
          <p:cNvSpPr/>
          <p:nvPr/>
        </p:nvSpPr>
        <p:spPr>
          <a:xfrm rot="0">
            <a:off x="0" y="0"/>
            <a:ext cx="18288000" cy="3162300"/>
          </a:xfrm>
          <a:prstGeom prst="rect">
            <a:avLst/>
          </a:prstGeom>
          <a:solidFill>
            <a:srgbClr val="FFFFFF"/>
          </a:solidFill>
        </p:spPr>
      </p:sp>
      <p:sp>
        <p:nvSpPr>
          <p:cNvPr name="TextBox 4" id="4"/>
          <p:cNvSpPr txBox="true"/>
          <p:nvPr/>
        </p:nvSpPr>
        <p:spPr>
          <a:xfrm rot="0">
            <a:off x="504919" y="437616"/>
            <a:ext cx="3676022" cy="1716445"/>
          </a:xfrm>
          <a:prstGeom prst="rect">
            <a:avLst/>
          </a:prstGeom>
        </p:spPr>
        <p:txBody>
          <a:bodyPr anchor="t" rtlCol="false" tIns="0" lIns="0" bIns="0" rIns="0">
            <a:spAutoFit/>
          </a:bodyPr>
          <a:lstStyle/>
          <a:p>
            <a:pPr>
              <a:lnSpc>
                <a:spcPts val="6720"/>
              </a:lnSpc>
            </a:pPr>
            <a:r>
              <a:rPr lang="en-US" sz="5600" spc="112">
                <a:solidFill>
                  <a:srgbClr val="092683"/>
                </a:solidFill>
                <a:latin typeface="Aileron Bold"/>
              </a:rPr>
              <a:t>SAMPLE ANALYSIS</a:t>
            </a:r>
          </a:p>
        </p:txBody>
      </p:sp>
      <p:sp>
        <p:nvSpPr>
          <p:cNvPr name="TextBox 5" id="5"/>
          <p:cNvSpPr txBox="true"/>
          <p:nvPr/>
        </p:nvSpPr>
        <p:spPr>
          <a:xfrm rot="0">
            <a:off x="4911889" y="389991"/>
            <a:ext cx="12347411" cy="2250917"/>
          </a:xfrm>
          <a:prstGeom prst="rect">
            <a:avLst/>
          </a:prstGeom>
        </p:spPr>
        <p:txBody>
          <a:bodyPr anchor="t" rtlCol="false" tIns="0" lIns="0" bIns="0" rIns="0">
            <a:spAutoFit/>
          </a:bodyPr>
          <a:lstStyle/>
          <a:p>
            <a:pPr>
              <a:lnSpc>
                <a:spcPts val="4479"/>
              </a:lnSpc>
            </a:pPr>
            <a:r>
              <a:rPr lang="en-US" sz="3199">
                <a:solidFill>
                  <a:srgbClr val="092683"/>
                </a:solidFill>
                <a:latin typeface="Aileron"/>
              </a:rPr>
              <a:t>The analysis of the sources provided in the table above has been done for you. Relevant sections have been highlighted. In </a:t>
            </a:r>
            <a:r>
              <a:rPr lang="en-US" sz="3199">
                <a:solidFill>
                  <a:srgbClr val="092683"/>
                </a:solidFill>
                <a:latin typeface="Aileron Bold"/>
              </a:rPr>
              <a:t>Parts 3 and 4</a:t>
            </a:r>
            <a:r>
              <a:rPr lang="en-US" sz="3199">
                <a:solidFill>
                  <a:srgbClr val="092683"/>
                </a:solidFill>
                <a:latin typeface="Aileron"/>
              </a:rPr>
              <a:t> of the activity, you will determine the </a:t>
            </a:r>
            <a:r>
              <a:rPr lang="en-US" sz="3199">
                <a:solidFill>
                  <a:srgbClr val="CB6CE6"/>
                </a:solidFill>
                <a:latin typeface="Aileron Bold"/>
              </a:rPr>
              <a:t>status of women</a:t>
            </a:r>
            <a:r>
              <a:rPr lang="en-US" sz="3199">
                <a:solidFill>
                  <a:srgbClr val="092683"/>
                </a:solidFill>
                <a:latin typeface="Aileron"/>
              </a:rPr>
              <a:t> on your own and </a:t>
            </a:r>
            <a:r>
              <a:rPr lang="en-US" sz="3199">
                <a:solidFill>
                  <a:srgbClr val="092683"/>
                </a:solidFill>
                <a:latin typeface="Aileron Bold"/>
              </a:rPr>
              <a:t>fill in the status column of the table provided</a:t>
            </a:r>
            <a:r>
              <a:rPr lang="en-US" sz="3199">
                <a:solidFill>
                  <a:srgbClr val="092683"/>
                </a:solidFill>
                <a:latin typeface="Aileron"/>
              </a:rPr>
              <a: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1560" t="15127" r="12286" b="20618"/>
          <a:stretch>
            <a:fillRect/>
          </a:stretch>
        </p:blipFill>
        <p:spPr>
          <a:xfrm flipH="false" flipV="false">
            <a:off x="0" y="0"/>
            <a:ext cx="18288000" cy="10287000"/>
          </a:xfrm>
          <a:prstGeom prst="rect">
            <a:avLst/>
          </a:prstGeom>
        </p:spPr>
      </p:pic>
      <p:grpSp>
        <p:nvGrpSpPr>
          <p:cNvPr name="Group 3" id="3"/>
          <p:cNvGrpSpPr/>
          <p:nvPr/>
        </p:nvGrpSpPr>
        <p:grpSpPr>
          <a:xfrm rot="0">
            <a:off x="3189403" y="3619771"/>
            <a:ext cx="12118707" cy="3047458"/>
            <a:chOff x="0" y="0"/>
            <a:chExt cx="16158275" cy="4063277"/>
          </a:xfrm>
        </p:grpSpPr>
        <p:sp>
          <p:nvSpPr>
            <p:cNvPr name="AutoShape 4" id="4"/>
            <p:cNvSpPr/>
            <p:nvPr/>
          </p:nvSpPr>
          <p:spPr>
            <a:xfrm rot="0">
              <a:off x="0" y="0"/>
              <a:ext cx="16158275" cy="4063277"/>
            </a:xfrm>
            <a:prstGeom prst="rect">
              <a:avLst/>
            </a:prstGeom>
            <a:solidFill>
              <a:srgbClr val="092683"/>
            </a:solidFill>
          </p:spPr>
        </p:sp>
        <p:sp>
          <p:nvSpPr>
            <p:cNvPr name="TextBox 5" id="5"/>
            <p:cNvSpPr txBox="true"/>
            <p:nvPr/>
          </p:nvSpPr>
          <p:spPr>
            <a:xfrm rot="0">
              <a:off x="773114" y="951791"/>
              <a:ext cx="14612047" cy="2188269"/>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Bold"/>
                </a:rPr>
                <a:t>RESIDENCE, DESCENT </a:t>
              </a:r>
            </a:p>
            <a:p>
              <a:pPr algn="ctr">
                <a:lnSpc>
                  <a:spcPts val="6384"/>
                </a:lnSpc>
              </a:pPr>
              <a:r>
                <a:rPr lang="en-US" sz="5600" spc="100">
                  <a:solidFill>
                    <a:srgbClr val="FFFFFF"/>
                  </a:solidFill>
                  <a:latin typeface="Aileron Bold"/>
                </a:rPr>
                <a:t>&amp; STATUS</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75359" y="2600044"/>
            <a:ext cx="15588697" cy="7247377"/>
          </a:xfrm>
          <a:custGeom>
            <a:avLst/>
            <a:gdLst/>
            <a:ahLst/>
            <a:cxnLst/>
            <a:rect r="r" b="b" t="t" l="l"/>
            <a:pathLst>
              <a:path h="7247377" w="15588697">
                <a:moveTo>
                  <a:pt x="0" y="0"/>
                </a:moveTo>
                <a:lnTo>
                  <a:pt x="15588697" y="0"/>
                </a:lnTo>
                <a:lnTo>
                  <a:pt x="15588697" y="7247377"/>
                </a:lnTo>
                <a:lnTo>
                  <a:pt x="0" y="7247377"/>
                </a:lnTo>
                <a:lnTo>
                  <a:pt x="0" y="0"/>
                </a:lnTo>
                <a:close/>
              </a:path>
            </a:pathLst>
          </a:custGeom>
          <a:blipFill>
            <a:blip r:embed="rId2"/>
            <a:stretch>
              <a:fillRect l="0" t="0" r="-52480" b="0"/>
            </a:stretch>
          </a:blipFill>
        </p:spPr>
      </p:sp>
      <p:sp>
        <p:nvSpPr>
          <p:cNvPr name="AutoShape 3" id="3"/>
          <p:cNvSpPr/>
          <p:nvPr/>
        </p:nvSpPr>
        <p:spPr>
          <a:xfrm rot="0">
            <a:off x="0" y="0"/>
            <a:ext cx="18288000" cy="2272234"/>
          </a:xfrm>
          <a:prstGeom prst="rect">
            <a:avLst/>
          </a:prstGeom>
          <a:solidFill>
            <a:srgbClr val="092683"/>
          </a:solidFill>
        </p:spPr>
      </p:sp>
      <p:sp>
        <p:nvSpPr>
          <p:cNvPr name="TextBox 4" id="4"/>
          <p:cNvSpPr txBox="true"/>
          <p:nvPr/>
        </p:nvSpPr>
        <p:spPr>
          <a:xfrm rot="0">
            <a:off x="777285" y="337487"/>
            <a:ext cx="2942729" cy="862985"/>
          </a:xfrm>
          <a:prstGeom prst="rect">
            <a:avLst/>
          </a:prstGeom>
        </p:spPr>
        <p:txBody>
          <a:bodyPr anchor="t" rtlCol="false" tIns="0" lIns="0" bIns="0" rIns="0">
            <a:spAutoFit/>
          </a:bodyPr>
          <a:lstStyle/>
          <a:p>
            <a:pPr>
              <a:lnSpc>
                <a:spcPts val="6720"/>
              </a:lnSpc>
            </a:pPr>
            <a:r>
              <a:rPr lang="en-US" sz="5600" spc="112">
                <a:solidFill>
                  <a:srgbClr val="FFFFFF"/>
                </a:solidFill>
                <a:latin typeface="Aileron Bold"/>
              </a:rPr>
              <a:t>STEP 2c</a:t>
            </a:r>
          </a:p>
        </p:txBody>
      </p:sp>
      <p:sp>
        <p:nvSpPr>
          <p:cNvPr name="TextBox 5" id="5"/>
          <p:cNvSpPr txBox="true"/>
          <p:nvPr/>
        </p:nvSpPr>
        <p:spPr>
          <a:xfrm rot="0">
            <a:off x="3971429" y="330820"/>
            <a:ext cx="12347411" cy="544632"/>
          </a:xfrm>
          <a:prstGeom prst="rect">
            <a:avLst/>
          </a:prstGeom>
        </p:spPr>
        <p:txBody>
          <a:bodyPr anchor="t" rtlCol="false" tIns="0" lIns="0" bIns="0" rIns="0">
            <a:spAutoFit/>
          </a:bodyPr>
          <a:lstStyle/>
          <a:p>
            <a:pPr>
              <a:lnSpc>
                <a:spcPts val="4479"/>
              </a:lnSpc>
            </a:pPr>
            <a:r>
              <a:rPr lang="en-US" sz="3199">
                <a:solidFill>
                  <a:srgbClr val="FFFFFF"/>
                </a:solidFill>
                <a:latin typeface="Aileron"/>
              </a:rPr>
              <a:t>Continue to read and analyze the paragraphs.</a:t>
            </a:r>
          </a:p>
        </p:txBody>
      </p:sp>
    </p:spTree>
  </p:cSld>
  <p:clrMapOvr>
    <a:masterClrMapping/>
  </p:clrMapOvr>
</p:sld>
</file>

<file path=ppt/slides/slide31.xml><?xml version="1.0" encoding="utf-8"?>
<p:sld xmlns:p="http://schemas.openxmlformats.org/presentationml/2006/main" xmlns:a="http://schemas.openxmlformats.org/drawingml/2006/main">
  <p:cSld>
    <p:bg>
      <p:bgPr>
        <a:solidFill>
          <a:srgbClr val="092683"/>
        </a:solidFill>
      </p:bgPr>
    </p:bg>
    <p:spTree>
      <p:nvGrpSpPr>
        <p:cNvPr id="1" name=""/>
        <p:cNvGrpSpPr/>
        <p:nvPr/>
      </p:nvGrpSpPr>
      <p:grpSpPr>
        <a:xfrm>
          <a:off x="0" y="0"/>
          <a:ext cx="0" cy="0"/>
          <a:chOff x="0" y="0"/>
          <a:chExt cx="0" cy="0"/>
        </a:xfrm>
      </p:grpSpPr>
      <p:sp>
        <p:nvSpPr>
          <p:cNvPr name="TextBox 2" id="2"/>
          <p:cNvSpPr txBox="true"/>
          <p:nvPr/>
        </p:nvSpPr>
        <p:spPr>
          <a:xfrm rot="0">
            <a:off x="1028700" y="2950362"/>
            <a:ext cx="16230600" cy="6654165"/>
          </a:xfrm>
          <a:prstGeom prst="rect">
            <a:avLst/>
          </a:prstGeom>
        </p:spPr>
        <p:txBody>
          <a:bodyPr anchor="t" rtlCol="false" tIns="0" lIns="0" bIns="0" rIns="0">
            <a:spAutoFit/>
          </a:bodyPr>
          <a:lstStyle/>
          <a:p>
            <a:pPr algn="ctr">
              <a:lnSpc>
                <a:spcPts val="4320"/>
              </a:lnSpc>
            </a:pPr>
          </a:p>
          <a:p>
            <a:pPr algn="ctr">
              <a:lnSpc>
                <a:spcPts val="4320"/>
              </a:lnSpc>
              <a:spcBef>
                <a:spcPct val="0"/>
              </a:spcBef>
            </a:pPr>
            <a:r>
              <a:rPr lang="en-US" sz="3600" spc="72">
                <a:solidFill>
                  <a:srgbClr val="5CE1E6"/>
                </a:solidFill>
                <a:latin typeface="Aileron Bold"/>
              </a:rPr>
              <a:t>Residence Pattern: Matrilocal</a:t>
            </a:r>
          </a:p>
          <a:p>
            <a:pPr algn="ctr">
              <a:lnSpc>
                <a:spcPts val="4320"/>
              </a:lnSpc>
              <a:spcBef>
                <a:spcPct val="0"/>
              </a:spcBef>
            </a:pPr>
            <a:r>
              <a:rPr lang="en-US" sz="3600" spc="72">
                <a:solidFill>
                  <a:srgbClr val="CB6CE6"/>
                </a:solidFill>
                <a:latin typeface="Aileron Bold"/>
              </a:rPr>
              <a:t>Female Status: Moderate/High</a:t>
            </a:r>
          </a:p>
          <a:p>
            <a:pPr algn="ctr">
              <a:lnSpc>
                <a:spcPts val="4320"/>
              </a:lnSpc>
              <a:spcBef>
                <a:spcPct val="0"/>
              </a:spcBef>
            </a:pPr>
          </a:p>
          <a:p>
            <a:pPr algn="just">
              <a:lnSpc>
                <a:spcPts val="3840"/>
              </a:lnSpc>
              <a:spcBef>
                <a:spcPct val="0"/>
              </a:spcBef>
            </a:pPr>
            <a:r>
              <a:rPr lang="en-US" sz="3200" spc="64">
                <a:solidFill>
                  <a:srgbClr val="5CE1E6"/>
                </a:solidFill>
                <a:latin typeface="Aileron Bold"/>
              </a:rPr>
              <a:t>The h</a:t>
            </a:r>
            <a:r>
              <a:rPr lang="en-US" sz="3200" spc="64">
                <a:solidFill>
                  <a:srgbClr val="5CE1E6"/>
                </a:solidFill>
                <a:latin typeface="Aileron Bold"/>
              </a:rPr>
              <a:t>ousehold, the central institution with which we are most concerned, is composed of the matrilocal stem or extended family; that is, upon marriage the boys leave the household for that of their wives, and bridegrooms move in.</a:t>
            </a:r>
            <a:r>
              <a:rPr lang="en-US" sz="3200" spc="64">
                <a:solidFill>
                  <a:srgbClr val="FFFFFF"/>
                </a:solidFill>
                <a:latin typeface="Aileron"/>
              </a:rPr>
              <a:t> Although men are responsible for building houses and provisioning them with food and other goods, the house and all its contents, including food, belong to the female head. At all times in his life, a male lives in a house under the authority of a female — his mother as a boy, his wife or sister as an adult, and his daughter as an old man ... </a:t>
            </a:r>
            <a:r>
              <a:rPr lang="en-US" sz="3200" spc="64">
                <a:solidFill>
                  <a:srgbClr val="CB6CE6"/>
                </a:solidFill>
                <a:latin typeface="Aileron Bold"/>
              </a:rPr>
              <a:t>the final authority of the female head is never questioned</a:t>
            </a:r>
            <a:r>
              <a:rPr lang="en-US" sz="3200" spc="64">
                <a:solidFill>
                  <a:srgbClr val="FFFFFF"/>
                </a:solidFill>
                <a:latin typeface="Aileron"/>
              </a:rPr>
              <a:t> (Schlegel 1979: 126).</a:t>
            </a:r>
          </a:p>
          <a:p>
            <a:pPr>
              <a:lnSpc>
                <a:spcPts val="4320"/>
              </a:lnSpc>
              <a:spcBef>
                <a:spcPct val="0"/>
              </a:spcBef>
            </a:pPr>
          </a:p>
        </p:txBody>
      </p:sp>
      <p:sp>
        <p:nvSpPr>
          <p:cNvPr name="AutoShape 3" id="3"/>
          <p:cNvSpPr/>
          <p:nvPr/>
        </p:nvSpPr>
        <p:spPr>
          <a:xfrm rot="0">
            <a:off x="0" y="0"/>
            <a:ext cx="18288000" cy="2617567"/>
          </a:xfrm>
          <a:prstGeom prst="rect">
            <a:avLst/>
          </a:prstGeom>
          <a:solidFill>
            <a:srgbClr val="FFFFFF"/>
          </a:solidFill>
        </p:spPr>
      </p:sp>
      <p:sp>
        <p:nvSpPr>
          <p:cNvPr name="TextBox 4" id="4"/>
          <p:cNvSpPr txBox="true"/>
          <p:nvPr/>
        </p:nvSpPr>
        <p:spPr>
          <a:xfrm rot="0">
            <a:off x="504919" y="437616"/>
            <a:ext cx="3676022" cy="1716445"/>
          </a:xfrm>
          <a:prstGeom prst="rect">
            <a:avLst/>
          </a:prstGeom>
        </p:spPr>
        <p:txBody>
          <a:bodyPr anchor="t" rtlCol="false" tIns="0" lIns="0" bIns="0" rIns="0">
            <a:spAutoFit/>
          </a:bodyPr>
          <a:lstStyle/>
          <a:p>
            <a:pPr>
              <a:lnSpc>
                <a:spcPts val="6720"/>
              </a:lnSpc>
            </a:pPr>
            <a:r>
              <a:rPr lang="en-US" sz="5600" spc="112">
                <a:solidFill>
                  <a:srgbClr val="092683"/>
                </a:solidFill>
                <a:latin typeface="Aileron Bold"/>
              </a:rPr>
              <a:t>SAMPLE ANALYSIS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88463" y="2399157"/>
            <a:ext cx="15311074" cy="7670856"/>
          </a:xfrm>
          <a:custGeom>
            <a:avLst/>
            <a:gdLst/>
            <a:ahLst/>
            <a:cxnLst/>
            <a:rect r="r" b="b" t="t" l="l"/>
            <a:pathLst>
              <a:path h="7670856" w="15311074">
                <a:moveTo>
                  <a:pt x="0" y="0"/>
                </a:moveTo>
                <a:lnTo>
                  <a:pt x="15311074" y="0"/>
                </a:lnTo>
                <a:lnTo>
                  <a:pt x="15311074" y="7670855"/>
                </a:lnTo>
                <a:lnTo>
                  <a:pt x="0" y="7670855"/>
                </a:lnTo>
                <a:lnTo>
                  <a:pt x="0" y="0"/>
                </a:lnTo>
                <a:close/>
              </a:path>
            </a:pathLst>
          </a:custGeom>
          <a:blipFill>
            <a:blip r:embed="rId2"/>
            <a:stretch>
              <a:fillRect l="0" t="0" r="-14170" b="0"/>
            </a:stretch>
          </a:blipFill>
        </p:spPr>
      </p:sp>
      <p:sp>
        <p:nvSpPr>
          <p:cNvPr name="AutoShape 3" id="3"/>
          <p:cNvSpPr/>
          <p:nvPr/>
        </p:nvSpPr>
        <p:spPr>
          <a:xfrm rot="0">
            <a:off x="0" y="0"/>
            <a:ext cx="18288000" cy="2272234"/>
          </a:xfrm>
          <a:prstGeom prst="rect">
            <a:avLst/>
          </a:prstGeom>
          <a:solidFill>
            <a:srgbClr val="092683"/>
          </a:solidFill>
        </p:spPr>
      </p:sp>
      <p:sp>
        <p:nvSpPr>
          <p:cNvPr name="TextBox 4" id="4"/>
          <p:cNvSpPr txBox="true"/>
          <p:nvPr/>
        </p:nvSpPr>
        <p:spPr>
          <a:xfrm rot="0">
            <a:off x="777285" y="337487"/>
            <a:ext cx="2942729" cy="862985"/>
          </a:xfrm>
          <a:prstGeom prst="rect">
            <a:avLst/>
          </a:prstGeom>
        </p:spPr>
        <p:txBody>
          <a:bodyPr anchor="t" rtlCol="false" tIns="0" lIns="0" bIns="0" rIns="0">
            <a:spAutoFit/>
          </a:bodyPr>
          <a:lstStyle/>
          <a:p>
            <a:pPr>
              <a:lnSpc>
                <a:spcPts val="6720"/>
              </a:lnSpc>
            </a:pPr>
            <a:r>
              <a:rPr lang="en-US" sz="5600" spc="112">
                <a:solidFill>
                  <a:srgbClr val="FFFFFF"/>
                </a:solidFill>
                <a:latin typeface="Aileron Bold"/>
              </a:rPr>
              <a:t>STEP 2c</a:t>
            </a:r>
          </a:p>
        </p:txBody>
      </p:sp>
    </p:spTree>
  </p:cSld>
  <p:clrMapOvr>
    <a:masterClrMapping/>
  </p:clrMapOvr>
</p:sld>
</file>

<file path=ppt/slides/slide33.xml><?xml version="1.0" encoding="utf-8"?>
<p:sld xmlns:p="http://schemas.openxmlformats.org/presentationml/2006/main" xmlns:a="http://schemas.openxmlformats.org/drawingml/2006/main">
  <p:cSld>
    <p:bg>
      <p:bgPr>
        <a:solidFill>
          <a:srgbClr val="092683"/>
        </a:solidFill>
      </p:bgPr>
    </p:bg>
    <p:spTree>
      <p:nvGrpSpPr>
        <p:cNvPr id="1" name=""/>
        <p:cNvGrpSpPr/>
        <p:nvPr/>
      </p:nvGrpSpPr>
      <p:grpSpPr>
        <a:xfrm>
          <a:off x="0" y="0"/>
          <a:ext cx="0" cy="0"/>
          <a:chOff x="0" y="0"/>
          <a:chExt cx="0" cy="0"/>
        </a:xfrm>
      </p:grpSpPr>
      <p:sp>
        <p:nvSpPr>
          <p:cNvPr name="TextBox 2" id="2"/>
          <p:cNvSpPr txBox="true"/>
          <p:nvPr/>
        </p:nvSpPr>
        <p:spPr>
          <a:xfrm rot="0">
            <a:off x="1028700" y="3122235"/>
            <a:ext cx="16230600" cy="6471285"/>
          </a:xfrm>
          <a:prstGeom prst="rect">
            <a:avLst/>
          </a:prstGeom>
        </p:spPr>
        <p:txBody>
          <a:bodyPr anchor="t" rtlCol="false" tIns="0" lIns="0" bIns="0" rIns="0">
            <a:spAutoFit/>
          </a:bodyPr>
          <a:lstStyle/>
          <a:p>
            <a:pPr algn="ctr">
              <a:lnSpc>
                <a:spcPts val="4320"/>
              </a:lnSpc>
              <a:spcBef>
                <a:spcPct val="0"/>
              </a:spcBef>
            </a:pPr>
            <a:r>
              <a:rPr lang="en-US" sz="3600" spc="72">
                <a:solidFill>
                  <a:srgbClr val="FFDE59"/>
                </a:solidFill>
                <a:latin typeface="Aileron Bold"/>
              </a:rPr>
              <a:t>Descent</a:t>
            </a:r>
            <a:r>
              <a:rPr lang="en-US" sz="3600" spc="72">
                <a:solidFill>
                  <a:srgbClr val="FFDE59"/>
                </a:solidFill>
                <a:latin typeface="Aileron Bold"/>
              </a:rPr>
              <a:t> Pattern: Matrilineal</a:t>
            </a:r>
          </a:p>
          <a:p>
            <a:pPr algn="ctr">
              <a:lnSpc>
                <a:spcPts val="4320"/>
              </a:lnSpc>
              <a:spcBef>
                <a:spcPct val="0"/>
              </a:spcBef>
            </a:pPr>
          </a:p>
          <a:p>
            <a:pPr>
              <a:lnSpc>
                <a:spcPts val="3840"/>
              </a:lnSpc>
              <a:spcBef>
                <a:spcPct val="0"/>
              </a:spcBef>
            </a:pPr>
            <a:r>
              <a:rPr lang="en-US" sz="3200" spc="64">
                <a:solidFill>
                  <a:srgbClr val="FFFFFF"/>
                </a:solidFill>
                <a:latin typeface="Aileron"/>
              </a:rPr>
              <a:t>Not for some years, regardless of a baby's sex, is the predominance of women in ordering its adjustment to life relaxed. As a consequence of the Hopi custom of having daughters remain for life in their mother's household, and through the agencies of </a:t>
            </a:r>
            <a:r>
              <a:rPr lang="en-US" sz="3200" spc="64">
                <a:solidFill>
                  <a:srgbClr val="FFDE59"/>
                </a:solidFill>
                <a:latin typeface="Aileron Bold"/>
              </a:rPr>
              <a:t>matrilineal descent and strict matrilocal residence</a:t>
            </a:r>
            <a:r>
              <a:rPr lang="en-US" sz="3200" spc="64">
                <a:solidFill>
                  <a:srgbClr val="FFFFFF"/>
                </a:solidFill>
                <a:latin typeface="Aileron"/>
              </a:rPr>
              <a:t>, a newly-born child automatically becomes a member of a household group among whom it comes to distinguish its maternal grandparents, its parents, its mother's sisters with their husbands and children, its mother's unmarried brothers, its married sisters with their husbands and children, and its unmarried brothers and sisters. It is in the company of these relatives that the growing child eats, sleeps and plays, and it is among them that it first becomes cognizant of those ties of kinship which in later life are to be extended to other relatives (Titiev 1944: 7).</a:t>
            </a:r>
          </a:p>
        </p:txBody>
      </p:sp>
      <p:sp>
        <p:nvSpPr>
          <p:cNvPr name="AutoShape 3" id="3"/>
          <p:cNvSpPr/>
          <p:nvPr/>
        </p:nvSpPr>
        <p:spPr>
          <a:xfrm rot="0">
            <a:off x="0" y="0"/>
            <a:ext cx="18288000" cy="2617567"/>
          </a:xfrm>
          <a:prstGeom prst="rect">
            <a:avLst/>
          </a:prstGeom>
          <a:solidFill>
            <a:srgbClr val="FFFFFF"/>
          </a:solidFill>
        </p:spPr>
      </p:sp>
      <p:sp>
        <p:nvSpPr>
          <p:cNvPr name="TextBox 4" id="4"/>
          <p:cNvSpPr txBox="true"/>
          <p:nvPr/>
        </p:nvSpPr>
        <p:spPr>
          <a:xfrm rot="0">
            <a:off x="504919" y="437616"/>
            <a:ext cx="3676022" cy="1716445"/>
          </a:xfrm>
          <a:prstGeom prst="rect">
            <a:avLst/>
          </a:prstGeom>
        </p:spPr>
        <p:txBody>
          <a:bodyPr anchor="t" rtlCol="false" tIns="0" lIns="0" bIns="0" rIns="0">
            <a:spAutoFit/>
          </a:bodyPr>
          <a:lstStyle/>
          <a:p>
            <a:pPr>
              <a:lnSpc>
                <a:spcPts val="6720"/>
              </a:lnSpc>
            </a:pPr>
            <a:r>
              <a:rPr lang="en-US" sz="5600" spc="112">
                <a:solidFill>
                  <a:srgbClr val="092683"/>
                </a:solidFill>
                <a:latin typeface="Aileron Bold"/>
              </a:rPr>
              <a:t>SAMPLE ANALYSIS</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8715" r="0" b="8715"/>
          <a:stretch>
            <a:fillRect/>
          </a:stretch>
        </p:blipFill>
        <p:spPr>
          <a:xfrm flipH="false" flipV="false">
            <a:off x="0" y="0"/>
            <a:ext cx="18288000" cy="10287000"/>
          </a:xfrm>
          <a:prstGeom prst="rect">
            <a:avLst/>
          </a:prstGeom>
        </p:spPr>
      </p:pic>
      <p:grpSp>
        <p:nvGrpSpPr>
          <p:cNvPr name="Group 3" id="3"/>
          <p:cNvGrpSpPr/>
          <p:nvPr/>
        </p:nvGrpSpPr>
        <p:grpSpPr>
          <a:xfrm rot="0">
            <a:off x="3189403" y="4015176"/>
            <a:ext cx="12118707" cy="2237598"/>
            <a:chOff x="0" y="0"/>
            <a:chExt cx="16158275" cy="2983464"/>
          </a:xfrm>
        </p:grpSpPr>
        <p:sp>
          <p:nvSpPr>
            <p:cNvPr name="AutoShape 4" id="4"/>
            <p:cNvSpPr/>
            <p:nvPr/>
          </p:nvSpPr>
          <p:spPr>
            <a:xfrm rot="0">
              <a:off x="0" y="0"/>
              <a:ext cx="16158275" cy="2983464"/>
            </a:xfrm>
            <a:prstGeom prst="rect">
              <a:avLst/>
            </a:prstGeom>
            <a:solidFill>
              <a:srgbClr val="092683"/>
            </a:solidFill>
          </p:spPr>
        </p:sp>
        <p:sp>
          <p:nvSpPr>
            <p:cNvPr name="TextBox 5" id="5"/>
            <p:cNvSpPr txBox="true"/>
            <p:nvPr/>
          </p:nvSpPr>
          <p:spPr>
            <a:xfrm rot="0">
              <a:off x="773114" y="951791"/>
              <a:ext cx="14612047" cy="1108456"/>
            </a:xfrm>
            <a:prstGeom prst="rect">
              <a:avLst/>
            </a:prstGeom>
          </p:spPr>
          <p:txBody>
            <a:bodyPr anchor="t" rtlCol="false" tIns="0" lIns="0" bIns="0" rIns="0">
              <a:spAutoFit/>
            </a:bodyPr>
            <a:lstStyle/>
            <a:p>
              <a:pPr algn="ctr">
                <a:lnSpc>
                  <a:spcPts val="6384"/>
                </a:lnSpc>
              </a:pPr>
              <a:r>
                <a:rPr lang="en-US" sz="5600" spc="100">
                  <a:solidFill>
                    <a:srgbClr val="FFFFFF"/>
                  </a:solidFill>
                  <a:latin typeface="Aileron Bold"/>
                </a:rPr>
                <a:t>PART 3</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092683"/>
        </a:solidFill>
      </p:bgPr>
    </p:bg>
    <p:spTree>
      <p:nvGrpSpPr>
        <p:cNvPr id="1" name=""/>
        <p:cNvGrpSpPr/>
        <p:nvPr/>
      </p:nvGrpSpPr>
      <p:grpSpPr>
        <a:xfrm>
          <a:off x="0" y="0"/>
          <a:ext cx="0" cy="0"/>
          <a:chOff x="0" y="0"/>
          <a:chExt cx="0" cy="0"/>
        </a:xfrm>
      </p:grpSpPr>
      <p:sp>
        <p:nvSpPr>
          <p:cNvPr name="Freeform 2" id="2"/>
          <p:cNvSpPr/>
          <p:nvPr/>
        </p:nvSpPr>
        <p:spPr>
          <a:xfrm flipH="false" flipV="false" rot="0">
            <a:off x="9670476" y="0"/>
            <a:ext cx="8617524" cy="10287000"/>
          </a:xfrm>
          <a:custGeom>
            <a:avLst/>
            <a:gdLst/>
            <a:ahLst/>
            <a:cxnLst/>
            <a:rect r="r" b="b" t="t" l="l"/>
            <a:pathLst>
              <a:path h="10287000" w="8617524">
                <a:moveTo>
                  <a:pt x="0" y="0"/>
                </a:moveTo>
                <a:lnTo>
                  <a:pt x="8617524" y="0"/>
                </a:lnTo>
                <a:lnTo>
                  <a:pt x="8617524" y="10287000"/>
                </a:lnTo>
                <a:lnTo>
                  <a:pt x="0" y="10287000"/>
                </a:lnTo>
                <a:lnTo>
                  <a:pt x="0" y="0"/>
                </a:lnTo>
                <a:close/>
              </a:path>
            </a:pathLst>
          </a:custGeom>
          <a:blipFill>
            <a:blip r:embed="rId2"/>
            <a:stretch>
              <a:fillRect l="-23455" t="0" r="-55547" b="0"/>
            </a:stretch>
          </a:blipFill>
        </p:spPr>
      </p:sp>
      <p:grpSp>
        <p:nvGrpSpPr>
          <p:cNvPr name="Group 3" id="3"/>
          <p:cNvGrpSpPr/>
          <p:nvPr/>
        </p:nvGrpSpPr>
        <p:grpSpPr>
          <a:xfrm rot="0">
            <a:off x="0" y="0"/>
            <a:ext cx="7952155" cy="1677852"/>
            <a:chOff x="0" y="0"/>
            <a:chExt cx="10602873" cy="2237136"/>
          </a:xfrm>
        </p:grpSpPr>
        <p:sp>
          <p:nvSpPr>
            <p:cNvPr name="AutoShape 4" id="4"/>
            <p:cNvSpPr/>
            <p:nvPr/>
          </p:nvSpPr>
          <p:spPr>
            <a:xfrm rot="0">
              <a:off x="0" y="0"/>
              <a:ext cx="10602873" cy="2237136"/>
            </a:xfrm>
            <a:prstGeom prst="rect">
              <a:avLst/>
            </a:prstGeom>
            <a:solidFill>
              <a:srgbClr val="FFFFFF"/>
            </a:solidFill>
          </p:spPr>
        </p:sp>
        <p:sp>
          <p:nvSpPr>
            <p:cNvPr name="TextBox 5" id="5"/>
            <p:cNvSpPr txBox="true"/>
            <p:nvPr/>
          </p:nvSpPr>
          <p:spPr>
            <a:xfrm rot="0">
              <a:off x="504597" y="377519"/>
              <a:ext cx="9593680" cy="1472572"/>
            </a:xfrm>
            <a:prstGeom prst="rect">
              <a:avLst/>
            </a:prstGeom>
          </p:spPr>
          <p:txBody>
            <a:bodyPr anchor="t" rtlCol="false" tIns="0" lIns="0" bIns="0" rIns="0">
              <a:spAutoFit/>
            </a:bodyPr>
            <a:lstStyle/>
            <a:p>
              <a:pPr>
                <a:lnSpc>
                  <a:spcPts val="4319"/>
                </a:lnSpc>
              </a:pPr>
              <a:r>
                <a:rPr lang="en-US" sz="3599" spc="71">
                  <a:solidFill>
                    <a:srgbClr val="092683"/>
                  </a:solidFill>
                  <a:latin typeface="Aileron Heavy"/>
                </a:rPr>
                <a:t>Female Status in Patrilineal/Patrilocal societies</a:t>
              </a:r>
            </a:p>
          </p:txBody>
        </p:sp>
      </p:grpSp>
      <p:sp>
        <p:nvSpPr>
          <p:cNvPr name="TextBox 6" id="6"/>
          <p:cNvSpPr txBox="true"/>
          <p:nvPr/>
        </p:nvSpPr>
        <p:spPr>
          <a:xfrm rot="0">
            <a:off x="232552" y="1986767"/>
            <a:ext cx="9102704" cy="7421245"/>
          </a:xfrm>
          <a:prstGeom prst="rect">
            <a:avLst/>
          </a:prstGeom>
        </p:spPr>
        <p:txBody>
          <a:bodyPr anchor="t" rtlCol="false" tIns="0" lIns="0" bIns="0" rIns="0">
            <a:spAutoFit/>
          </a:bodyPr>
          <a:lstStyle/>
          <a:p>
            <a:pPr>
              <a:lnSpc>
                <a:spcPts val="5320"/>
              </a:lnSpc>
            </a:pPr>
            <a:r>
              <a:rPr lang="en-US" sz="3800" spc="228">
                <a:solidFill>
                  <a:srgbClr val="FFFFFF"/>
                </a:solidFill>
                <a:latin typeface="Aileron"/>
              </a:rPr>
              <a:t>Now that you have seen how to conduct a search, analyze paragraph results, and fill in the table, you will conduct your own research.</a:t>
            </a:r>
          </a:p>
          <a:p>
            <a:pPr>
              <a:lnSpc>
                <a:spcPts val="5320"/>
              </a:lnSpc>
            </a:pPr>
          </a:p>
          <a:p>
            <a:pPr>
              <a:lnSpc>
                <a:spcPts val="5320"/>
              </a:lnSpc>
            </a:pPr>
            <a:r>
              <a:rPr lang="en-US" sz="3800" spc="227">
                <a:solidFill>
                  <a:srgbClr val="FFFFFF"/>
                </a:solidFill>
                <a:latin typeface="Aileron"/>
              </a:rPr>
              <a:t>Using the </a:t>
            </a:r>
            <a:r>
              <a:rPr lang="en-US" sz="3800" spc="227">
                <a:solidFill>
                  <a:srgbClr val="FFFFFF"/>
                </a:solidFill>
                <a:latin typeface="Aileron Bold"/>
              </a:rPr>
              <a:t>Advanced Search</a:t>
            </a:r>
            <a:r>
              <a:rPr lang="en-US" sz="3800" spc="227">
                <a:solidFill>
                  <a:srgbClr val="FFFFFF"/>
                </a:solidFill>
                <a:latin typeface="Aileron"/>
              </a:rPr>
              <a:t> criteria below, select two additional patrilocal and patrilineal cultures. Read the results, then fill in the table with a status rating for women (low, moderate, or high) in those cultures.</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845" t="0" r="38304" b="0"/>
          <a:stretch>
            <a:fillRect/>
          </a:stretch>
        </p:blipFill>
        <p:spPr>
          <a:xfrm flipH="false" flipV="false">
            <a:off x="0" y="0"/>
            <a:ext cx="18288000" cy="10287000"/>
          </a:xfrm>
          <a:prstGeom prst="rect">
            <a:avLst/>
          </a:prstGeom>
        </p:spPr>
      </p:pic>
      <p:grpSp>
        <p:nvGrpSpPr>
          <p:cNvPr name="Group 3" id="3"/>
          <p:cNvGrpSpPr/>
          <p:nvPr/>
        </p:nvGrpSpPr>
        <p:grpSpPr>
          <a:xfrm rot="-5911422">
            <a:off x="10291610" y="3986462"/>
            <a:ext cx="2519144" cy="366267"/>
            <a:chOff x="0" y="0"/>
            <a:chExt cx="8979503" cy="1305560"/>
          </a:xfrm>
        </p:grpSpPr>
        <p:sp>
          <p:nvSpPr>
            <p:cNvPr name="Freeform 4" id="4"/>
            <p:cNvSpPr/>
            <p:nvPr/>
          </p:nvSpPr>
          <p:spPr>
            <a:xfrm flipH="false" flipV="false" rot="0">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92683"/>
            </a:solidFill>
          </p:spPr>
        </p:sp>
      </p:grpSp>
      <p:sp>
        <p:nvSpPr>
          <p:cNvPr name="TextBox 5" id="5"/>
          <p:cNvSpPr txBox="true"/>
          <p:nvPr/>
        </p:nvSpPr>
        <p:spPr>
          <a:xfrm rot="0">
            <a:off x="8787540" y="5654341"/>
            <a:ext cx="4253585" cy="923925"/>
          </a:xfrm>
          <a:prstGeom prst="rect">
            <a:avLst/>
          </a:prstGeom>
        </p:spPr>
        <p:txBody>
          <a:bodyPr anchor="t" rtlCol="false" tIns="0" lIns="0" bIns="0" rIns="0">
            <a:spAutoFit/>
          </a:bodyPr>
          <a:lstStyle/>
          <a:p>
            <a:pPr>
              <a:lnSpc>
                <a:spcPts val="3600"/>
              </a:lnSpc>
            </a:pPr>
            <a:r>
              <a:rPr lang="en-US" sz="3000" spc="30">
                <a:solidFill>
                  <a:srgbClr val="092683"/>
                </a:solidFill>
                <a:latin typeface="Aileron Bold"/>
              </a:rPr>
              <a:t>2. add subjects, e.g: Gender status(562) </a:t>
            </a:r>
          </a:p>
        </p:txBody>
      </p:sp>
      <p:grpSp>
        <p:nvGrpSpPr>
          <p:cNvPr name="Group 6" id="6"/>
          <p:cNvGrpSpPr/>
          <p:nvPr/>
        </p:nvGrpSpPr>
        <p:grpSpPr>
          <a:xfrm rot="-5911422">
            <a:off x="1381964" y="3986462"/>
            <a:ext cx="2519144" cy="366267"/>
            <a:chOff x="0" y="0"/>
            <a:chExt cx="8979503" cy="1305560"/>
          </a:xfrm>
        </p:grpSpPr>
        <p:sp>
          <p:nvSpPr>
            <p:cNvPr name="Freeform 7" id="7"/>
            <p:cNvSpPr/>
            <p:nvPr/>
          </p:nvSpPr>
          <p:spPr>
            <a:xfrm flipH="false" flipV="false" rot="0">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92683"/>
            </a:solidFill>
          </p:spPr>
        </p:sp>
      </p:grpSp>
      <p:grpSp>
        <p:nvGrpSpPr>
          <p:cNvPr name="Group 8" id="8"/>
          <p:cNvGrpSpPr/>
          <p:nvPr/>
        </p:nvGrpSpPr>
        <p:grpSpPr>
          <a:xfrm rot="0">
            <a:off x="11183379" y="30310"/>
            <a:ext cx="7176958" cy="997189"/>
            <a:chOff x="0" y="0"/>
            <a:chExt cx="9569278" cy="1329585"/>
          </a:xfrm>
        </p:grpSpPr>
        <p:sp>
          <p:nvSpPr>
            <p:cNvPr name="AutoShape 9" id="9"/>
            <p:cNvSpPr/>
            <p:nvPr/>
          </p:nvSpPr>
          <p:spPr>
            <a:xfrm rot="0">
              <a:off x="0" y="0"/>
              <a:ext cx="9569278" cy="1329585"/>
            </a:xfrm>
            <a:prstGeom prst="rect">
              <a:avLst/>
            </a:prstGeom>
            <a:solidFill>
              <a:srgbClr val="FFFFFF"/>
            </a:solidFill>
          </p:spPr>
        </p:sp>
        <p:sp>
          <p:nvSpPr>
            <p:cNvPr name="TextBox 10" id="10"/>
            <p:cNvSpPr txBox="true"/>
            <p:nvPr/>
          </p:nvSpPr>
          <p:spPr>
            <a:xfrm rot="0">
              <a:off x="490629" y="291107"/>
              <a:ext cx="8588020" cy="737845"/>
            </a:xfrm>
            <a:prstGeom prst="rect">
              <a:avLst/>
            </a:prstGeom>
          </p:spPr>
          <p:txBody>
            <a:bodyPr anchor="t" rtlCol="false" tIns="0" lIns="0" bIns="0" rIns="0">
              <a:spAutoFit/>
            </a:bodyPr>
            <a:lstStyle/>
            <a:p>
              <a:pPr>
                <a:lnSpc>
                  <a:spcPts val="4319"/>
                </a:lnSpc>
              </a:pPr>
              <a:r>
                <a:rPr lang="en-US" sz="3599" spc="71">
                  <a:solidFill>
                    <a:srgbClr val="092683"/>
                  </a:solidFill>
                  <a:latin typeface="Aileron Heavy"/>
                </a:rPr>
                <a:t>Advanced Search</a:t>
              </a:r>
            </a:p>
          </p:txBody>
        </p:sp>
      </p:grpSp>
      <p:sp>
        <p:nvSpPr>
          <p:cNvPr name="TextBox 11" id="11"/>
          <p:cNvSpPr txBox="true"/>
          <p:nvPr/>
        </p:nvSpPr>
        <p:spPr>
          <a:xfrm rot="0">
            <a:off x="1431364" y="5654341"/>
            <a:ext cx="4013133" cy="923925"/>
          </a:xfrm>
          <a:prstGeom prst="rect">
            <a:avLst/>
          </a:prstGeom>
        </p:spPr>
        <p:txBody>
          <a:bodyPr anchor="t" rtlCol="false" tIns="0" lIns="0" bIns="0" rIns="0">
            <a:spAutoFit/>
          </a:bodyPr>
          <a:lstStyle/>
          <a:p>
            <a:pPr>
              <a:lnSpc>
                <a:spcPts val="3600"/>
              </a:lnSpc>
            </a:pPr>
            <a:r>
              <a:rPr lang="en-US" sz="3000" spc="30">
                <a:solidFill>
                  <a:srgbClr val="092683"/>
                </a:solidFill>
                <a:latin typeface="Aileron Bold"/>
              </a:rPr>
              <a:t>1. enter one or more culture names</a:t>
            </a:r>
          </a:p>
        </p:txBody>
      </p:sp>
      <p:sp>
        <p:nvSpPr>
          <p:cNvPr name="TextBox 12" id="12"/>
          <p:cNvSpPr txBox="true"/>
          <p:nvPr/>
        </p:nvSpPr>
        <p:spPr>
          <a:xfrm rot="0">
            <a:off x="13491186" y="5823248"/>
            <a:ext cx="4073252" cy="586112"/>
          </a:xfrm>
          <a:prstGeom prst="rect">
            <a:avLst/>
          </a:prstGeom>
        </p:spPr>
        <p:txBody>
          <a:bodyPr anchor="t" rtlCol="false" tIns="0" lIns="0" bIns="0" rIns="0">
            <a:spAutoFit/>
          </a:bodyPr>
          <a:lstStyle/>
          <a:p>
            <a:pPr>
              <a:lnSpc>
                <a:spcPts val="4559"/>
              </a:lnSpc>
            </a:pPr>
            <a:r>
              <a:rPr lang="en-US" sz="3799" spc="75">
                <a:solidFill>
                  <a:srgbClr val="092683"/>
                </a:solidFill>
                <a:latin typeface="Aileron Heavy"/>
              </a:rPr>
              <a:t>3. Click "search"</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092683"/>
        </a:solidFill>
      </p:bgPr>
    </p:bg>
    <p:spTree>
      <p:nvGrpSpPr>
        <p:cNvPr id="1" name=""/>
        <p:cNvGrpSpPr/>
        <p:nvPr/>
      </p:nvGrpSpPr>
      <p:grpSpPr>
        <a:xfrm>
          <a:off x="0" y="0"/>
          <a:ext cx="0" cy="0"/>
          <a:chOff x="0" y="0"/>
          <a:chExt cx="0" cy="0"/>
        </a:xfrm>
      </p:grpSpPr>
      <p:sp>
        <p:nvSpPr>
          <p:cNvPr name="Freeform 2" id="2"/>
          <p:cNvSpPr/>
          <p:nvPr/>
        </p:nvSpPr>
        <p:spPr>
          <a:xfrm flipH="false" flipV="false" rot="0">
            <a:off x="0" y="2656134"/>
            <a:ext cx="18288000" cy="6602166"/>
          </a:xfrm>
          <a:custGeom>
            <a:avLst/>
            <a:gdLst/>
            <a:ahLst/>
            <a:cxnLst/>
            <a:rect r="r" b="b" t="t" l="l"/>
            <a:pathLst>
              <a:path h="6602166" w="18288000">
                <a:moveTo>
                  <a:pt x="0" y="0"/>
                </a:moveTo>
                <a:lnTo>
                  <a:pt x="18288000" y="0"/>
                </a:lnTo>
                <a:lnTo>
                  <a:pt x="18288000" y="6602166"/>
                </a:lnTo>
                <a:lnTo>
                  <a:pt x="0" y="6602166"/>
                </a:lnTo>
                <a:lnTo>
                  <a:pt x="0" y="0"/>
                </a:lnTo>
                <a:close/>
              </a:path>
            </a:pathLst>
          </a:custGeom>
          <a:blipFill>
            <a:blip r:embed="rId2"/>
            <a:stretch>
              <a:fillRect l="0" t="0" r="0" b="0"/>
            </a:stretch>
          </a:blipFill>
        </p:spPr>
      </p:sp>
      <p:sp>
        <p:nvSpPr>
          <p:cNvPr name="TextBox 3" id="3"/>
          <p:cNvSpPr txBox="true"/>
          <p:nvPr/>
        </p:nvSpPr>
        <p:spPr>
          <a:xfrm rot="0">
            <a:off x="4632315" y="471907"/>
            <a:ext cx="12752692" cy="1682155"/>
          </a:xfrm>
          <a:prstGeom prst="rect">
            <a:avLst/>
          </a:prstGeom>
        </p:spPr>
        <p:txBody>
          <a:bodyPr anchor="t" rtlCol="false" tIns="0" lIns="0" bIns="0" rIns="0">
            <a:spAutoFit/>
          </a:bodyPr>
          <a:lstStyle/>
          <a:p>
            <a:pPr>
              <a:lnSpc>
                <a:spcPts val="4479"/>
              </a:lnSpc>
            </a:pPr>
            <a:r>
              <a:rPr lang="en-US" sz="3199">
                <a:solidFill>
                  <a:srgbClr val="FFFFFF"/>
                </a:solidFill>
                <a:latin typeface="Aileron"/>
              </a:rPr>
              <a:t>Using</a:t>
            </a:r>
            <a:r>
              <a:rPr lang="en-US" sz="3199">
                <a:solidFill>
                  <a:srgbClr val="FFFFFF"/>
                </a:solidFill>
                <a:latin typeface="Aileron"/>
              </a:rPr>
              <a:t> the ethnographic sources from eHRAF provided in the column on the right, determine a rating for </a:t>
            </a:r>
            <a:r>
              <a:rPr lang="en-US" sz="3199">
                <a:solidFill>
                  <a:srgbClr val="CB6CE6"/>
                </a:solidFill>
                <a:latin typeface="Aileron Bold"/>
              </a:rPr>
              <a:t>female status</a:t>
            </a:r>
            <a:r>
              <a:rPr lang="en-US" sz="3199">
                <a:solidFill>
                  <a:srgbClr val="FFFFFF"/>
                </a:solidFill>
                <a:latin typeface="Aileron"/>
              </a:rPr>
              <a:t> for each society in the table.</a:t>
            </a:r>
          </a:p>
        </p:txBody>
      </p:sp>
      <p:sp>
        <p:nvSpPr>
          <p:cNvPr name="TextBox 4" id="4"/>
          <p:cNvSpPr txBox="true"/>
          <p:nvPr/>
        </p:nvSpPr>
        <p:spPr>
          <a:xfrm rot="0">
            <a:off x="504919" y="437616"/>
            <a:ext cx="3676022" cy="1716445"/>
          </a:xfrm>
          <a:prstGeom prst="rect">
            <a:avLst/>
          </a:prstGeom>
        </p:spPr>
        <p:txBody>
          <a:bodyPr anchor="t" rtlCol="false" tIns="0" lIns="0" bIns="0" rIns="0">
            <a:spAutoFit/>
          </a:bodyPr>
          <a:lstStyle/>
          <a:p>
            <a:pPr>
              <a:lnSpc>
                <a:spcPts val="6720"/>
              </a:lnSpc>
            </a:pPr>
            <a:r>
              <a:rPr lang="en-US" sz="5600" spc="112">
                <a:solidFill>
                  <a:srgbClr val="FFFFFF"/>
                </a:solidFill>
                <a:latin typeface="Aileron Bold"/>
              </a:rPr>
              <a:t>Patrilocal/Patrilineal</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5804" r="0" b="19195"/>
          <a:stretch>
            <a:fillRect/>
          </a:stretch>
        </p:blipFill>
        <p:spPr>
          <a:xfrm flipH="false" flipV="false">
            <a:off x="0" y="0"/>
            <a:ext cx="18288000" cy="10287000"/>
          </a:xfrm>
          <a:prstGeom prst="rect">
            <a:avLst/>
          </a:prstGeom>
        </p:spPr>
      </p:pic>
      <p:grpSp>
        <p:nvGrpSpPr>
          <p:cNvPr name="Group 3" id="3"/>
          <p:cNvGrpSpPr/>
          <p:nvPr/>
        </p:nvGrpSpPr>
        <p:grpSpPr>
          <a:xfrm rot="0">
            <a:off x="3189403" y="4015176"/>
            <a:ext cx="12118707" cy="2237598"/>
            <a:chOff x="0" y="0"/>
            <a:chExt cx="16158275" cy="2983464"/>
          </a:xfrm>
        </p:grpSpPr>
        <p:sp>
          <p:nvSpPr>
            <p:cNvPr name="AutoShape 4" id="4"/>
            <p:cNvSpPr/>
            <p:nvPr/>
          </p:nvSpPr>
          <p:spPr>
            <a:xfrm rot="0">
              <a:off x="0" y="0"/>
              <a:ext cx="16158275" cy="2983464"/>
            </a:xfrm>
            <a:prstGeom prst="rect">
              <a:avLst/>
            </a:prstGeom>
            <a:solidFill>
              <a:srgbClr val="092683"/>
            </a:solidFill>
          </p:spPr>
        </p:sp>
        <p:sp>
          <p:nvSpPr>
            <p:cNvPr name="TextBox 5" id="5"/>
            <p:cNvSpPr txBox="true"/>
            <p:nvPr/>
          </p:nvSpPr>
          <p:spPr>
            <a:xfrm rot="0">
              <a:off x="773114" y="951791"/>
              <a:ext cx="14612047" cy="1108456"/>
            </a:xfrm>
            <a:prstGeom prst="rect">
              <a:avLst/>
            </a:prstGeom>
          </p:spPr>
          <p:txBody>
            <a:bodyPr anchor="t" rtlCol="false" tIns="0" lIns="0" bIns="0" rIns="0">
              <a:spAutoFit/>
            </a:bodyPr>
            <a:lstStyle/>
            <a:p>
              <a:pPr algn="ctr">
                <a:lnSpc>
                  <a:spcPts val="6384"/>
                </a:lnSpc>
              </a:pPr>
              <a:r>
                <a:rPr lang="en-US" sz="5600" spc="100">
                  <a:solidFill>
                    <a:srgbClr val="FFFFFF"/>
                  </a:solidFill>
                  <a:latin typeface="Aileron Bold"/>
                </a:rPr>
                <a:t>PART 4</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092683"/>
        </a:solidFill>
      </p:bgPr>
    </p:bg>
    <p:spTree>
      <p:nvGrpSpPr>
        <p:cNvPr id="1" name=""/>
        <p:cNvGrpSpPr/>
        <p:nvPr/>
      </p:nvGrpSpPr>
      <p:grpSpPr>
        <a:xfrm>
          <a:off x="0" y="0"/>
          <a:ext cx="0" cy="0"/>
          <a:chOff x="0" y="0"/>
          <a:chExt cx="0" cy="0"/>
        </a:xfrm>
      </p:grpSpPr>
      <p:grpSp>
        <p:nvGrpSpPr>
          <p:cNvPr name="Group 2" id="2"/>
          <p:cNvGrpSpPr/>
          <p:nvPr/>
        </p:nvGrpSpPr>
        <p:grpSpPr>
          <a:xfrm rot="0">
            <a:off x="10126333" y="0"/>
            <a:ext cx="8161667" cy="1677852"/>
            <a:chOff x="0" y="0"/>
            <a:chExt cx="10882223" cy="2237136"/>
          </a:xfrm>
        </p:grpSpPr>
        <p:sp>
          <p:nvSpPr>
            <p:cNvPr name="AutoShape 3" id="3"/>
            <p:cNvSpPr/>
            <p:nvPr/>
          </p:nvSpPr>
          <p:spPr>
            <a:xfrm rot="0">
              <a:off x="0" y="0"/>
              <a:ext cx="10882223" cy="2237136"/>
            </a:xfrm>
            <a:prstGeom prst="rect">
              <a:avLst/>
            </a:prstGeom>
            <a:solidFill>
              <a:srgbClr val="FFFFFF"/>
            </a:solidFill>
          </p:spPr>
        </p:sp>
        <p:sp>
          <p:nvSpPr>
            <p:cNvPr name="TextBox 4" id="4"/>
            <p:cNvSpPr txBox="true"/>
            <p:nvPr/>
          </p:nvSpPr>
          <p:spPr>
            <a:xfrm rot="0">
              <a:off x="517891" y="377519"/>
              <a:ext cx="9846441" cy="1472572"/>
            </a:xfrm>
            <a:prstGeom prst="rect">
              <a:avLst/>
            </a:prstGeom>
          </p:spPr>
          <p:txBody>
            <a:bodyPr anchor="t" rtlCol="false" tIns="0" lIns="0" bIns="0" rIns="0">
              <a:spAutoFit/>
            </a:bodyPr>
            <a:lstStyle/>
            <a:p>
              <a:pPr>
                <a:lnSpc>
                  <a:spcPts val="4319"/>
                </a:lnSpc>
              </a:pPr>
              <a:r>
                <a:rPr lang="en-US" sz="3599" spc="71">
                  <a:solidFill>
                    <a:srgbClr val="092683"/>
                  </a:solidFill>
                  <a:latin typeface="Aileron Heavy"/>
                </a:rPr>
                <a:t>Female Status in Matrilineal/Matrilocal societies</a:t>
              </a:r>
            </a:p>
          </p:txBody>
        </p:sp>
      </p:grpSp>
      <p:sp>
        <p:nvSpPr>
          <p:cNvPr name="TextBox 5" id="5"/>
          <p:cNvSpPr txBox="true"/>
          <p:nvPr/>
        </p:nvSpPr>
        <p:spPr>
          <a:xfrm rot="0">
            <a:off x="8996735" y="2512695"/>
            <a:ext cx="9102704" cy="6745605"/>
          </a:xfrm>
          <a:prstGeom prst="rect">
            <a:avLst/>
          </a:prstGeom>
        </p:spPr>
        <p:txBody>
          <a:bodyPr anchor="t" rtlCol="false" tIns="0" lIns="0" bIns="0" rIns="0">
            <a:spAutoFit/>
          </a:bodyPr>
          <a:lstStyle/>
          <a:p>
            <a:pPr>
              <a:lnSpc>
                <a:spcPts val="5320"/>
              </a:lnSpc>
            </a:pPr>
            <a:r>
              <a:rPr lang="en-US" sz="3800" spc="228">
                <a:solidFill>
                  <a:srgbClr val="FFFFFF"/>
                </a:solidFill>
                <a:latin typeface="Aileron"/>
              </a:rPr>
              <a:t>Compare these results with matrilineal and matrilocal societies.</a:t>
            </a:r>
          </a:p>
          <a:p>
            <a:pPr>
              <a:lnSpc>
                <a:spcPts val="5320"/>
              </a:lnSpc>
            </a:pPr>
          </a:p>
          <a:p>
            <a:pPr>
              <a:lnSpc>
                <a:spcPts val="5320"/>
              </a:lnSpc>
            </a:pPr>
            <a:r>
              <a:rPr lang="en-US" sz="3800" spc="228">
                <a:solidFill>
                  <a:srgbClr val="FFFFFF"/>
                </a:solidFill>
                <a:latin typeface="Aileron"/>
              </a:rPr>
              <a:t>Using the </a:t>
            </a:r>
            <a:r>
              <a:rPr lang="en-US" sz="3800" spc="228">
                <a:solidFill>
                  <a:srgbClr val="FFFFFF"/>
                </a:solidFill>
                <a:latin typeface="Aileron Bold"/>
              </a:rPr>
              <a:t>Advanced Search</a:t>
            </a:r>
            <a:r>
              <a:rPr lang="en-US" sz="3800" spc="228">
                <a:solidFill>
                  <a:srgbClr val="FFFFFF"/>
                </a:solidFill>
                <a:latin typeface="Aileron"/>
              </a:rPr>
              <a:t> criteria below, select two additional matrilocal and matrilineal cultures. </a:t>
            </a:r>
          </a:p>
          <a:p>
            <a:pPr>
              <a:lnSpc>
                <a:spcPts val="5320"/>
              </a:lnSpc>
            </a:pPr>
          </a:p>
          <a:p>
            <a:pPr>
              <a:lnSpc>
                <a:spcPts val="5320"/>
              </a:lnSpc>
            </a:pPr>
            <a:r>
              <a:rPr lang="en-US" sz="3800" spc="227">
                <a:solidFill>
                  <a:srgbClr val="FFFFFF"/>
                </a:solidFill>
                <a:latin typeface="Aileron"/>
              </a:rPr>
              <a:t>Read the results, then fill in the table with a status rating for women (low, moderate, or high) in those cultures.</a:t>
            </a:r>
          </a:p>
        </p:txBody>
      </p:sp>
      <p:sp>
        <p:nvSpPr>
          <p:cNvPr name="Freeform 6" id="6"/>
          <p:cNvSpPr/>
          <p:nvPr/>
        </p:nvSpPr>
        <p:spPr>
          <a:xfrm flipH="false" flipV="false" rot="0">
            <a:off x="0" y="0"/>
            <a:ext cx="8617524" cy="10287000"/>
          </a:xfrm>
          <a:custGeom>
            <a:avLst/>
            <a:gdLst/>
            <a:ahLst/>
            <a:cxnLst/>
            <a:rect r="r" b="b" t="t" l="l"/>
            <a:pathLst>
              <a:path h="10287000" w="8617524">
                <a:moveTo>
                  <a:pt x="0" y="0"/>
                </a:moveTo>
                <a:lnTo>
                  <a:pt x="8617524" y="0"/>
                </a:lnTo>
                <a:lnTo>
                  <a:pt x="8617524" y="10287000"/>
                </a:lnTo>
                <a:lnTo>
                  <a:pt x="0" y="10287000"/>
                </a:lnTo>
                <a:lnTo>
                  <a:pt x="0" y="0"/>
                </a:lnTo>
                <a:close/>
              </a:path>
            </a:pathLst>
          </a:custGeom>
          <a:blipFill>
            <a:blip r:embed="rId2"/>
            <a:stretch>
              <a:fillRect l="0" t="0" r="-59164"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8464602" cy="10287000"/>
          </a:xfrm>
          <a:custGeom>
            <a:avLst/>
            <a:gdLst/>
            <a:ahLst/>
            <a:cxnLst/>
            <a:rect r="r" b="b" t="t" l="l"/>
            <a:pathLst>
              <a:path h="10287000" w="8464602">
                <a:moveTo>
                  <a:pt x="0" y="0"/>
                </a:moveTo>
                <a:lnTo>
                  <a:pt x="8464602" y="0"/>
                </a:lnTo>
                <a:lnTo>
                  <a:pt x="8464602" y="10287000"/>
                </a:lnTo>
                <a:lnTo>
                  <a:pt x="0" y="10287000"/>
                </a:lnTo>
                <a:lnTo>
                  <a:pt x="0" y="0"/>
                </a:lnTo>
                <a:close/>
              </a:path>
            </a:pathLst>
          </a:custGeom>
          <a:blipFill>
            <a:blip r:embed="rId2"/>
            <a:stretch>
              <a:fillRect l="-34942" t="0" r="-47466" b="0"/>
            </a:stretch>
          </a:blipFill>
        </p:spPr>
      </p:sp>
      <p:sp>
        <p:nvSpPr>
          <p:cNvPr name="AutoShape 3" id="3"/>
          <p:cNvSpPr/>
          <p:nvPr/>
        </p:nvSpPr>
        <p:spPr>
          <a:xfrm rot="-10800000">
            <a:off x="8464602" y="0"/>
            <a:ext cx="9823398" cy="10287000"/>
          </a:xfrm>
          <a:prstGeom prst="rect">
            <a:avLst/>
          </a:prstGeom>
          <a:solidFill>
            <a:srgbClr val="092683"/>
          </a:solidFill>
        </p:spPr>
      </p:sp>
      <p:sp>
        <p:nvSpPr>
          <p:cNvPr name="TextBox 4" id="4"/>
          <p:cNvSpPr txBox="true"/>
          <p:nvPr/>
        </p:nvSpPr>
        <p:spPr>
          <a:xfrm rot="0">
            <a:off x="9144000" y="2860675"/>
            <a:ext cx="8361777" cy="6263005"/>
          </a:xfrm>
          <a:prstGeom prst="rect">
            <a:avLst/>
          </a:prstGeom>
        </p:spPr>
        <p:txBody>
          <a:bodyPr anchor="t" rtlCol="false" tIns="0" lIns="0" bIns="0" rIns="0">
            <a:spAutoFit/>
          </a:bodyPr>
          <a:lstStyle/>
          <a:p>
            <a:pPr>
              <a:lnSpc>
                <a:spcPts val="5320"/>
              </a:lnSpc>
            </a:pPr>
            <a:r>
              <a:rPr lang="en-US" sz="3800">
                <a:solidFill>
                  <a:srgbClr val="FFFFFF"/>
                </a:solidFill>
                <a:latin typeface="Aileron"/>
              </a:rPr>
              <a:t>I</a:t>
            </a:r>
            <a:r>
              <a:rPr lang="en-US" sz="3800">
                <a:solidFill>
                  <a:srgbClr val="FFFFFF"/>
                </a:solidFill>
                <a:latin typeface="Aileron"/>
              </a:rPr>
              <a:t>n the modern world, it is increasingly common to live apart from kin upon reaching adulthood and/or getting married. </a:t>
            </a:r>
          </a:p>
          <a:p>
            <a:pPr>
              <a:lnSpc>
                <a:spcPts val="5320"/>
              </a:lnSpc>
            </a:pPr>
          </a:p>
          <a:p>
            <a:pPr>
              <a:lnSpc>
                <a:spcPts val="5700"/>
              </a:lnSpc>
            </a:pPr>
            <a:r>
              <a:rPr lang="en-US" sz="3800" spc="38">
                <a:solidFill>
                  <a:srgbClr val="FFFFFF"/>
                </a:solidFill>
                <a:latin typeface="Aileron"/>
              </a:rPr>
              <a:t>This pattern of residence called </a:t>
            </a:r>
            <a:r>
              <a:rPr lang="en-US" sz="3800" spc="38">
                <a:solidFill>
                  <a:srgbClr val="FFFFFF"/>
                </a:solidFill>
                <a:latin typeface="Aileron Bold"/>
              </a:rPr>
              <a:t>neolocal residence</a:t>
            </a:r>
            <a:r>
              <a:rPr lang="en-US" sz="3800" spc="38">
                <a:solidFill>
                  <a:srgbClr val="FFFFFF"/>
                </a:solidFill>
                <a:latin typeface="Aileron"/>
              </a:rPr>
              <a:t> (literally “new” place).</a:t>
            </a:r>
          </a:p>
          <a:p>
            <a:pPr>
              <a:lnSpc>
                <a:spcPts val="5700"/>
              </a:lnSpc>
            </a:pPr>
          </a:p>
        </p:txBody>
      </p:sp>
      <p:sp>
        <p:nvSpPr>
          <p:cNvPr name="TextBox 5" id="5"/>
          <p:cNvSpPr txBox="true"/>
          <p:nvPr/>
        </p:nvSpPr>
        <p:spPr>
          <a:xfrm rot="0">
            <a:off x="9805429" y="914400"/>
            <a:ext cx="7394624" cy="967740"/>
          </a:xfrm>
          <a:prstGeom prst="rect">
            <a:avLst/>
          </a:prstGeom>
        </p:spPr>
        <p:txBody>
          <a:bodyPr anchor="t" rtlCol="false" tIns="0" lIns="0" bIns="0" rIns="0">
            <a:spAutoFit/>
          </a:bodyPr>
          <a:lstStyle/>
          <a:p>
            <a:pPr algn="r">
              <a:lnSpc>
                <a:spcPts val="7839"/>
              </a:lnSpc>
            </a:pPr>
            <a:r>
              <a:rPr lang="en-US" sz="5600">
                <a:solidFill>
                  <a:srgbClr val="FFFFFF"/>
                </a:solidFill>
                <a:latin typeface="Aileron Ultra-Bold"/>
              </a:rPr>
              <a:t>Types of Residence</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17332" b="0"/>
          <a:stretch>
            <a:fillRect/>
          </a:stretch>
        </p:blipFill>
        <p:spPr>
          <a:xfrm flipH="false" flipV="false">
            <a:off x="0" y="0"/>
            <a:ext cx="18288000" cy="10287000"/>
          </a:xfrm>
          <a:prstGeom prst="rect">
            <a:avLst/>
          </a:prstGeom>
        </p:spPr>
      </p:pic>
      <p:grpSp>
        <p:nvGrpSpPr>
          <p:cNvPr name="Group 3" id="3"/>
          <p:cNvGrpSpPr/>
          <p:nvPr/>
        </p:nvGrpSpPr>
        <p:grpSpPr>
          <a:xfrm rot="-5911422">
            <a:off x="7709076" y="3465340"/>
            <a:ext cx="2519144" cy="366267"/>
            <a:chOff x="0" y="0"/>
            <a:chExt cx="8979503" cy="1305560"/>
          </a:xfrm>
        </p:grpSpPr>
        <p:sp>
          <p:nvSpPr>
            <p:cNvPr name="Freeform 4" id="4"/>
            <p:cNvSpPr/>
            <p:nvPr/>
          </p:nvSpPr>
          <p:spPr>
            <a:xfrm flipH="false" flipV="false" rot="0">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92683"/>
            </a:solidFill>
          </p:spPr>
        </p:sp>
      </p:grpSp>
      <p:sp>
        <p:nvSpPr>
          <p:cNvPr name="TextBox 5" id="5"/>
          <p:cNvSpPr txBox="true"/>
          <p:nvPr/>
        </p:nvSpPr>
        <p:spPr>
          <a:xfrm rot="0">
            <a:off x="7209659" y="5133975"/>
            <a:ext cx="4253585" cy="923925"/>
          </a:xfrm>
          <a:prstGeom prst="rect">
            <a:avLst/>
          </a:prstGeom>
        </p:spPr>
        <p:txBody>
          <a:bodyPr anchor="t" rtlCol="false" tIns="0" lIns="0" bIns="0" rIns="0">
            <a:spAutoFit/>
          </a:bodyPr>
          <a:lstStyle/>
          <a:p>
            <a:pPr>
              <a:lnSpc>
                <a:spcPts val="3600"/>
              </a:lnSpc>
            </a:pPr>
            <a:r>
              <a:rPr lang="en-US" sz="3000" spc="30">
                <a:solidFill>
                  <a:srgbClr val="092683"/>
                </a:solidFill>
                <a:latin typeface="Aileron Bold"/>
              </a:rPr>
              <a:t>2. add subjects, e.g: Gender status(562) </a:t>
            </a:r>
          </a:p>
        </p:txBody>
      </p:sp>
      <p:grpSp>
        <p:nvGrpSpPr>
          <p:cNvPr name="Group 6" id="6"/>
          <p:cNvGrpSpPr/>
          <p:nvPr/>
        </p:nvGrpSpPr>
        <p:grpSpPr>
          <a:xfrm rot="-5911422">
            <a:off x="1069239" y="3465340"/>
            <a:ext cx="2519144" cy="366267"/>
            <a:chOff x="0" y="0"/>
            <a:chExt cx="8979503" cy="1305560"/>
          </a:xfrm>
        </p:grpSpPr>
        <p:sp>
          <p:nvSpPr>
            <p:cNvPr name="Freeform 7" id="7"/>
            <p:cNvSpPr/>
            <p:nvPr/>
          </p:nvSpPr>
          <p:spPr>
            <a:xfrm flipH="false" flipV="false" rot="0">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92683"/>
            </a:solidFill>
          </p:spPr>
        </p:sp>
      </p:grpSp>
      <p:sp>
        <p:nvSpPr>
          <p:cNvPr name="AutoShape 8" id="8"/>
          <p:cNvSpPr/>
          <p:nvPr/>
        </p:nvSpPr>
        <p:spPr>
          <a:xfrm rot="0">
            <a:off x="13429841" y="7625524"/>
            <a:ext cx="4369238" cy="1456028"/>
          </a:xfrm>
          <a:prstGeom prst="rect">
            <a:avLst/>
          </a:prstGeom>
          <a:solidFill>
            <a:srgbClr val="FFFFFF"/>
          </a:solidFill>
        </p:spPr>
      </p:sp>
      <p:grpSp>
        <p:nvGrpSpPr>
          <p:cNvPr name="Group 9" id="9"/>
          <p:cNvGrpSpPr/>
          <p:nvPr/>
        </p:nvGrpSpPr>
        <p:grpSpPr>
          <a:xfrm rot="0">
            <a:off x="11183379" y="30310"/>
            <a:ext cx="7176958" cy="997189"/>
            <a:chOff x="0" y="0"/>
            <a:chExt cx="9569278" cy="1329585"/>
          </a:xfrm>
        </p:grpSpPr>
        <p:sp>
          <p:nvSpPr>
            <p:cNvPr name="AutoShape 10" id="10"/>
            <p:cNvSpPr/>
            <p:nvPr/>
          </p:nvSpPr>
          <p:spPr>
            <a:xfrm rot="0">
              <a:off x="0" y="0"/>
              <a:ext cx="9569278" cy="1329585"/>
            </a:xfrm>
            <a:prstGeom prst="rect">
              <a:avLst/>
            </a:prstGeom>
            <a:solidFill>
              <a:srgbClr val="FFFFFF"/>
            </a:solidFill>
          </p:spPr>
        </p:sp>
        <p:sp>
          <p:nvSpPr>
            <p:cNvPr name="TextBox 11" id="11"/>
            <p:cNvSpPr txBox="true"/>
            <p:nvPr/>
          </p:nvSpPr>
          <p:spPr>
            <a:xfrm rot="0">
              <a:off x="490629" y="291107"/>
              <a:ext cx="8588020" cy="737845"/>
            </a:xfrm>
            <a:prstGeom prst="rect">
              <a:avLst/>
            </a:prstGeom>
          </p:spPr>
          <p:txBody>
            <a:bodyPr anchor="t" rtlCol="false" tIns="0" lIns="0" bIns="0" rIns="0">
              <a:spAutoFit/>
            </a:bodyPr>
            <a:lstStyle/>
            <a:p>
              <a:pPr>
                <a:lnSpc>
                  <a:spcPts val="4319"/>
                </a:lnSpc>
              </a:pPr>
              <a:r>
                <a:rPr lang="en-US" sz="3599" spc="71">
                  <a:solidFill>
                    <a:srgbClr val="092683"/>
                  </a:solidFill>
                  <a:latin typeface="Aileron Heavy"/>
                </a:rPr>
                <a:t>Advanced Search</a:t>
              </a:r>
            </a:p>
          </p:txBody>
        </p:sp>
      </p:grpSp>
      <p:sp>
        <p:nvSpPr>
          <p:cNvPr name="TextBox 12" id="12"/>
          <p:cNvSpPr txBox="true"/>
          <p:nvPr/>
        </p:nvSpPr>
        <p:spPr>
          <a:xfrm rot="0">
            <a:off x="690047" y="5133975"/>
            <a:ext cx="4013133" cy="923925"/>
          </a:xfrm>
          <a:prstGeom prst="rect">
            <a:avLst/>
          </a:prstGeom>
        </p:spPr>
        <p:txBody>
          <a:bodyPr anchor="t" rtlCol="false" tIns="0" lIns="0" bIns="0" rIns="0">
            <a:spAutoFit/>
          </a:bodyPr>
          <a:lstStyle/>
          <a:p>
            <a:pPr>
              <a:lnSpc>
                <a:spcPts val="3600"/>
              </a:lnSpc>
            </a:pPr>
            <a:r>
              <a:rPr lang="en-US" sz="3000" spc="30">
                <a:solidFill>
                  <a:srgbClr val="092683"/>
                </a:solidFill>
                <a:latin typeface="Aileron Bold"/>
              </a:rPr>
              <a:t>1. enter one or more culture names</a:t>
            </a:r>
          </a:p>
        </p:txBody>
      </p:sp>
      <p:sp>
        <p:nvSpPr>
          <p:cNvPr name="TextBox 13" id="13"/>
          <p:cNvSpPr txBox="true"/>
          <p:nvPr/>
        </p:nvSpPr>
        <p:spPr>
          <a:xfrm rot="0">
            <a:off x="13429841" y="5302882"/>
            <a:ext cx="4073252" cy="586112"/>
          </a:xfrm>
          <a:prstGeom prst="rect">
            <a:avLst/>
          </a:prstGeom>
        </p:spPr>
        <p:txBody>
          <a:bodyPr anchor="t" rtlCol="false" tIns="0" lIns="0" bIns="0" rIns="0">
            <a:spAutoFit/>
          </a:bodyPr>
          <a:lstStyle/>
          <a:p>
            <a:pPr>
              <a:lnSpc>
                <a:spcPts val="4559"/>
              </a:lnSpc>
            </a:pPr>
            <a:r>
              <a:rPr lang="en-US" sz="3799" spc="75">
                <a:solidFill>
                  <a:srgbClr val="092683"/>
                </a:solidFill>
                <a:latin typeface="Aileron Heavy"/>
              </a:rPr>
              <a:t>3. Click "search"</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092683"/>
        </a:solidFill>
      </p:bgPr>
    </p:bg>
    <p:spTree>
      <p:nvGrpSpPr>
        <p:cNvPr id="1" name=""/>
        <p:cNvGrpSpPr/>
        <p:nvPr/>
      </p:nvGrpSpPr>
      <p:grpSpPr>
        <a:xfrm>
          <a:off x="0" y="0"/>
          <a:ext cx="0" cy="0"/>
          <a:chOff x="0" y="0"/>
          <a:chExt cx="0" cy="0"/>
        </a:xfrm>
      </p:grpSpPr>
      <p:sp>
        <p:nvSpPr>
          <p:cNvPr name="Freeform 2" id="2"/>
          <p:cNvSpPr/>
          <p:nvPr/>
        </p:nvSpPr>
        <p:spPr>
          <a:xfrm flipH="false" flipV="false" rot="0">
            <a:off x="0" y="3290278"/>
            <a:ext cx="18288000" cy="5578830"/>
          </a:xfrm>
          <a:custGeom>
            <a:avLst/>
            <a:gdLst/>
            <a:ahLst/>
            <a:cxnLst/>
            <a:rect r="r" b="b" t="t" l="l"/>
            <a:pathLst>
              <a:path h="5578830" w="18288000">
                <a:moveTo>
                  <a:pt x="0" y="0"/>
                </a:moveTo>
                <a:lnTo>
                  <a:pt x="18288000" y="0"/>
                </a:lnTo>
                <a:lnTo>
                  <a:pt x="18288000" y="5578831"/>
                </a:lnTo>
                <a:lnTo>
                  <a:pt x="0" y="5578831"/>
                </a:lnTo>
                <a:lnTo>
                  <a:pt x="0" y="0"/>
                </a:lnTo>
                <a:close/>
              </a:path>
            </a:pathLst>
          </a:custGeom>
          <a:blipFill>
            <a:blip r:embed="rId2"/>
            <a:stretch>
              <a:fillRect l="0" t="0" r="0" b="0"/>
            </a:stretch>
          </a:blipFill>
        </p:spPr>
      </p:sp>
      <p:sp>
        <p:nvSpPr>
          <p:cNvPr name="TextBox 3" id="3"/>
          <p:cNvSpPr txBox="true"/>
          <p:nvPr/>
        </p:nvSpPr>
        <p:spPr>
          <a:xfrm rot="0">
            <a:off x="4799926" y="471907"/>
            <a:ext cx="12752692" cy="1682155"/>
          </a:xfrm>
          <a:prstGeom prst="rect">
            <a:avLst/>
          </a:prstGeom>
        </p:spPr>
        <p:txBody>
          <a:bodyPr anchor="t" rtlCol="false" tIns="0" lIns="0" bIns="0" rIns="0">
            <a:spAutoFit/>
          </a:bodyPr>
          <a:lstStyle/>
          <a:p>
            <a:pPr>
              <a:lnSpc>
                <a:spcPts val="4479"/>
              </a:lnSpc>
            </a:pPr>
            <a:r>
              <a:rPr lang="en-US" sz="3199">
                <a:solidFill>
                  <a:srgbClr val="FFFFFF"/>
                </a:solidFill>
                <a:latin typeface="Aileron"/>
              </a:rPr>
              <a:t>Using</a:t>
            </a:r>
            <a:r>
              <a:rPr lang="en-US" sz="3199">
                <a:solidFill>
                  <a:srgbClr val="FFFFFF"/>
                </a:solidFill>
                <a:latin typeface="Aileron"/>
              </a:rPr>
              <a:t> the ethnographic sources from eHRAF provided in the column on the right, determine a rating for </a:t>
            </a:r>
            <a:r>
              <a:rPr lang="en-US" sz="3199">
                <a:solidFill>
                  <a:srgbClr val="CB6CE6"/>
                </a:solidFill>
                <a:latin typeface="Aileron Bold"/>
              </a:rPr>
              <a:t>female status</a:t>
            </a:r>
            <a:r>
              <a:rPr lang="en-US" sz="3199">
                <a:solidFill>
                  <a:srgbClr val="FFFFFF"/>
                </a:solidFill>
                <a:latin typeface="Aileron"/>
              </a:rPr>
              <a:t> for each society in the table.</a:t>
            </a:r>
          </a:p>
        </p:txBody>
      </p:sp>
      <p:sp>
        <p:nvSpPr>
          <p:cNvPr name="TextBox 4" id="4"/>
          <p:cNvSpPr txBox="true"/>
          <p:nvPr/>
        </p:nvSpPr>
        <p:spPr>
          <a:xfrm rot="0">
            <a:off x="504919" y="437616"/>
            <a:ext cx="4127397" cy="1716445"/>
          </a:xfrm>
          <a:prstGeom prst="rect">
            <a:avLst/>
          </a:prstGeom>
        </p:spPr>
        <p:txBody>
          <a:bodyPr anchor="t" rtlCol="false" tIns="0" lIns="0" bIns="0" rIns="0">
            <a:spAutoFit/>
          </a:bodyPr>
          <a:lstStyle/>
          <a:p>
            <a:pPr>
              <a:lnSpc>
                <a:spcPts val="6720"/>
              </a:lnSpc>
            </a:pPr>
            <a:r>
              <a:rPr lang="en-US" sz="5600" spc="112">
                <a:solidFill>
                  <a:srgbClr val="FFFFFF"/>
                </a:solidFill>
                <a:latin typeface="Aileron Bold"/>
              </a:rPr>
              <a:t>Matrilocal/Matrilineal</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3359" r="0" b="12292"/>
          <a:stretch>
            <a:fillRect/>
          </a:stretch>
        </p:blipFill>
        <p:spPr>
          <a:xfrm flipH="false" flipV="false">
            <a:off x="0" y="0"/>
            <a:ext cx="18288000" cy="10287000"/>
          </a:xfrm>
          <a:prstGeom prst="rect">
            <a:avLst/>
          </a:prstGeom>
        </p:spPr>
      </p:pic>
      <p:grpSp>
        <p:nvGrpSpPr>
          <p:cNvPr name="Group 3" id="3"/>
          <p:cNvGrpSpPr/>
          <p:nvPr/>
        </p:nvGrpSpPr>
        <p:grpSpPr>
          <a:xfrm rot="0">
            <a:off x="3189403" y="3754470"/>
            <a:ext cx="12118707" cy="2759009"/>
            <a:chOff x="0" y="0"/>
            <a:chExt cx="16158275" cy="3678679"/>
          </a:xfrm>
        </p:grpSpPr>
        <p:sp>
          <p:nvSpPr>
            <p:cNvPr name="AutoShape 4" id="4"/>
            <p:cNvSpPr/>
            <p:nvPr/>
          </p:nvSpPr>
          <p:spPr>
            <a:xfrm rot="0">
              <a:off x="0" y="0"/>
              <a:ext cx="16158275" cy="3678679"/>
            </a:xfrm>
            <a:prstGeom prst="rect">
              <a:avLst/>
            </a:prstGeom>
            <a:solidFill>
              <a:srgbClr val="092683"/>
            </a:solidFill>
          </p:spPr>
        </p:sp>
        <p:sp>
          <p:nvSpPr>
            <p:cNvPr name="TextBox 5" id="5"/>
            <p:cNvSpPr txBox="true"/>
            <p:nvPr/>
          </p:nvSpPr>
          <p:spPr>
            <a:xfrm rot="0">
              <a:off x="773114" y="951791"/>
              <a:ext cx="14612047" cy="1803671"/>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Bold"/>
                </a:rPr>
                <a:t>PART 5</a:t>
              </a:r>
            </a:p>
            <a:p>
              <a:pPr algn="ctr">
                <a:lnSpc>
                  <a:spcPts val="4103"/>
                </a:lnSpc>
              </a:pPr>
              <a:r>
                <a:rPr lang="en-US" sz="3600" spc="64">
                  <a:solidFill>
                    <a:srgbClr val="FFFFFF"/>
                  </a:solidFill>
                  <a:latin typeface="Aileron"/>
                </a:rPr>
                <a:t>essay assignment</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092683"/>
        </a:solidFill>
      </p:bgPr>
    </p:bg>
    <p:spTree>
      <p:nvGrpSpPr>
        <p:cNvPr id="1" name=""/>
        <p:cNvGrpSpPr/>
        <p:nvPr/>
      </p:nvGrpSpPr>
      <p:grpSpPr>
        <a:xfrm>
          <a:off x="0" y="0"/>
          <a:ext cx="0" cy="0"/>
          <a:chOff x="0" y="0"/>
          <a:chExt cx="0" cy="0"/>
        </a:xfrm>
      </p:grpSpPr>
      <p:sp>
        <p:nvSpPr>
          <p:cNvPr name="AutoShape 2" id="2"/>
          <p:cNvSpPr/>
          <p:nvPr/>
        </p:nvSpPr>
        <p:spPr>
          <a:xfrm rot="0">
            <a:off x="0" y="0"/>
            <a:ext cx="9580305" cy="10287000"/>
          </a:xfrm>
          <a:prstGeom prst="rect">
            <a:avLst/>
          </a:prstGeom>
          <a:solidFill>
            <a:srgbClr val="FFFFFF"/>
          </a:solidFill>
        </p:spPr>
      </p:sp>
      <p:sp>
        <p:nvSpPr>
          <p:cNvPr name="Freeform 3" id="3"/>
          <p:cNvSpPr/>
          <p:nvPr/>
        </p:nvSpPr>
        <p:spPr>
          <a:xfrm flipH="false" flipV="false" rot="0">
            <a:off x="-188561" y="0"/>
            <a:ext cx="9768866" cy="10287000"/>
          </a:xfrm>
          <a:custGeom>
            <a:avLst/>
            <a:gdLst/>
            <a:ahLst/>
            <a:cxnLst/>
            <a:rect r="r" b="b" t="t" l="l"/>
            <a:pathLst>
              <a:path h="10287000" w="9768866">
                <a:moveTo>
                  <a:pt x="0" y="0"/>
                </a:moveTo>
                <a:lnTo>
                  <a:pt x="9768866" y="0"/>
                </a:lnTo>
                <a:lnTo>
                  <a:pt x="9768866" y="10287000"/>
                </a:lnTo>
                <a:lnTo>
                  <a:pt x="0" y="10287000"/>
                </a:lnTo>
                <a:lnTo>
                  <a:pt x="0" y="0"/>
                </a:lnTo>
                <a:close/>
              </a:path>
            </a:pathLst>
          </a:custGeom>
          <a:blipFill>
            <a:blip r:embed="rId2"/>
            <a:stretch>
              <a:fillRect l="-9651" t="-30591" r="-3217" b="-30183"/>
            </a:stretch>
          </a:blipFill>
        </p:spPr>
      </p:sp>
      <p:sp>
        <p:nvSpPr>
          <p:cNvPr name="TextBox 4" id="4"/>
          <p:cNvSpPr txBox="true"/>
          <p:nvPr/>
        </p:nvSpPr>
        <p:spPr>
          <a:xfrm rot="0">
            <a:off x="10075179" y="2488329"/>
            <a:ext cx="7666000" cy="7124700"/>
          </a:xfrm>
          <a:prstGeom prst="rect">
            <a:avLst/>
          </a:prstGeom>
        </p:spPr>
        <p:txBody>
          <a:bodyPr anchor="t" rtlCol="false" tIns="0" lIns="0" bIns="0" rIns="0">
            <a:spAutoFit/>
          </a:bodyPr>
          <a:lstStyle/>
          <a:p>
            <a:pPr>
              <a:lnSpc>
                <a:spcPts val="4680"/>
              </a:lnSpc>
            </a:pPr>
            <a:r>
              <a:rPr lang="en-US" sz="3600" spc="36">
                <a:solidFill>
                  <a:srgbClr val="FFFFFF"/>
                </a:solidFill>
                <a:latin typeface="Aileron"/>
              </a:rPr>
              <a:t>Write a short essay (500-1000 words) in which you describe your findings from Parts 3 and 4.</a:t>
            </a:r>
          </a:p>
          <a:p>
            <a:pPr>
              <a:lnSpc>
                <a:spcPts val="4680"/>
              </a:lnSpc>
            </a:pPr>
          </a:p>
          <a:p>
            <a:pPr>
              <a:lnSpc>
                <a:spcPts val="4680"/>
              </a:lnSpc>
            </a:pPr>
            <a:r>
              <a:rPr lang="en-US" sz="3600" spc="36">
                <a:solidFill>
                  <a:srgbClr val="FFFFFF"/>
                </a:solidFill>
                <a:latin typeface="Aileron"/>
              </a:rPr>
              <a:t>Give your reasons f</a:t>
            </a:r>
            <a:r>
              <a:rPr lang="en-US" sz="3600" spc="36">
                <a:solidFill>
                  <a:srgbClr val="FFFFFF"/>
                </a:solidFill>
                <a:latin typeface="Aileron"/>
              </a:rPr>
              <a:t>or your rating of the status of women for each society as you recorded them in the tables provided. </a:t>
            </a:r>
          </a:p>
          <a:p>
            <a:pPr>
              <a:lnSpc>
                <a:spcPts val="4680"/>
              </a:lnSpc>
            </a:pPr>
          </a:p>
          <a:p>
            <a:pPr>
              <a:lnSpc>
                <a:spcPts val="4680"/>
              </a:lnSpc>
            </a:pPr>
            <a:r>
              <a:rPr lang="en-US" sz="3600" spc="36">
                <a:solidFill>
                  <a:srgbClr val="FFFFFF"/>
                </a:solidFill>
                <a:latin typeface="Aileron"/>
              </a:rPr>
              <a:t>Include appropriate quotes and references to the ethnographic sources from eHRAF in your essay. </a:t>
            </a:r>
          </a:p>
        </p:txBody>
      </p:sp>
      <p:sp>
        <p:nvSpPr>
          <p:cNvPr name="TextBox 5" id="5"/>
          <p:cNvSpPr txBox="true"/>
          <p:nvPr/>
        </p:nvSpPr>
        <p:spPr>
          <a:xfrm rot="0">
            <a:off x="12067636" y="592395"/>
            <a:ext cx="5484981" cy="1533525"/>
          </a:xfrm>
          <a:prstGeom prst="rect">
            <a:avLst/>
          </a:prstGeom>
        </p:spPr>
        <p:txBody>
          <a:bodyPr anchor="t" rtlCol="false" tIns="0" lIns="0" bIns="0" rIns="0">
            <a:spAutoFit/>
          </a:bodyPr>
          <a:lstStyle/>
          <a:p>
            <a:pPr algn="r">
              <a:lnSpc>
                <a:spcPts val="6000"/>
              </a:lnSpc>
            </a:pPr>
            <a:r>
              <a:rPr lang="en-US" sz="5000" spc="100">
                <a:solidFill>
                  <a:srgbClr val="FFFFFF"/>
                </a:solidFill>
                <a:latin typeface="Aileron Heavy"/>
              </a:rPr>
              <a:t>Short Essay Guidelines</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092683"/>
        </a:solidFill>
      </p:bgPr>
    </p:bg>
    <p:spTree>
      <p:nvGrpSpPr>
        <p:cNvPr id="1" name=""/>
        <p:cNvGrpSpPr/>
        <p:nvPr/>
      </p:nvGrpSpPr>
      <p:grpSpPr>
        <a:xfrm>
          <a:off x="0" y="0"/>
          <a:ext cx="0" cy="0"/>
          <a:chOff x="0" y="0"/>
          <a:chExt cx="0" cy="0"/>
        </a:xfrm>
      </p:grpSpPr>
      <p:sp>
        <p:nvSpPr>
          <p:cNvPr name="TextBox 2" id="2"/>
          <p:cNvSpPr txBox="true"/>
          <p:nvPr/>
        </p:nvSpPr>
        <p:spPr>
          <a:xfrm rot="0">
            <a:off x="274455" y="2082075"/>
            <a:ext cx="9949044" cy="7719060"/>
          </a:xfrm>
          <a:prstGeom prst="rect">
            <a:avLst/>
          </a:prstGeom>
        </p:spPr>
        <p:txBody>
          <a:bodyPr anchor="t" rtlCol="false" tIns="0" lIns="0" bIns="0" rIns="0">
            <a:spAutoFit/>
          </a:bodyPr>
          <a:lstStyle/>
          <a:p>
            <a:pPr marL="777240" indent="-388620" lvl="1">
              <a:lnSpc>
                <a:spcPts val="4680"/>
              </a:lnSpc>
              <a:buFont typeface="Arial"/>
              <a:buChar char="•"/>
            </a:pPr>
            <a:r>
              <a:rPr lang="en-US" sz="3600" spc="72">
                <a:solidFill>
                  <a:srgbClr val="FFFFFF"/>
                </a:solidFill>
                <a:latin typeface="Aileron"/>
              </a:rPr>
              <a:t>What can anthropologists predict about the relationship between gender status, residence, and decent patterns across cultures?</a:t>
            </a:r>
          </a:p>
          <a:p>
            <a:pPr marL="777240" indent="-388620" lvl="1">
              <a:lnSpc>
                <a:spcPts val="4680"/>
              </a:lnSpc>
              <a:buFont typeface="Arial"/>
              <a:buChar char="•"/>
            </a:pPr>
            <a:r>
              <a:rPr lang="en-US" sz="3600" spc="72">
                <a:solidFill>
                  <a:srgbClr val="FFFFFF"/>
                </a:solidFill>
                <a:latin typeface="Aileron"/>
              </a:rPr>
              <a:t>Do you see any trends between your status ratings for women and the residence and descent patterns that you listed in the table? </a:t>
            </a:r>
          </a:p>
          <a:p>
            <a:pPr marL="777240" indent="-388620" lvl="1">
              <a:lnSpc>
                <a:spcPts val="4680"/>
              </a:lnSpc>
              <a:buFont typeface="Arial"/>
              <a:buChar char="•"/>
            </a:pPr>
            <a:r>
              <a:rPr lang="en-US" sz="3600" spc="72">
                <a:solidFill>
                  <a:srgbClr val="FFFFFF"/>
                </a:solidFill>
                <a:latin typeface="Aileron"/>
              </a:rPr>
              <a:t>If so, why do you think that might be? </a:t>
            </a:r>
          </a:p>
          <a:p>
            <a:pPr marL="777240" indent="-388620" lvl="1">
              <a:lnSpc>
                <a:spcPts val="4680"/>
              </a:lnSpc>
              <a:buFont typeface="Arial"/>
              <a:buChar char="•"/>
            </a:pPr>
            <a:r>
              <a:rPr lang="en-US" sz="3600" spc="72">
                <a:solidFill>
                  <a:srgbClr val="FFFFFF"/>
                </a:solidFill>
                <a:latin typeface="Aileron"/>
              </a:rPr>
              <a:t>What role do descent and residence play in determining power dynamics? </a:t>
            </a:r>
          </a:p>
          <a:p>
            <a:pPr marL="777240" indent="-388620" lvl="1">
              <a:lnSpc>
                <a:spcPts val="4680"/>
              </a:lnSpc>
              <a:buFont typeface="Arial"/>
              <a:buChar char="•"/>
            </a:pPr>
            <a:r>
              <a:rPr lang="en-US" sz="3600" spc="72">
                <a:solidFill>
                  <a:srgbClr val="FFFFFF"/>
                </a:solidFill>
                <a:latin typeface="Aileron"/>
              </a:rPr>
              <a:t>Can you think of any other factors that may influence the status of women?</a:t>
            </a:r>
          </a:p>
        </p:txBody>
      </p:sp>
      <p:sp>
        <p:nvSpPr>
          <p:cNvPr name="Freeform 3" id="3"/>
          <p:cNvSpPr/>
          <p:nvPr/>
        </p:nvSpPr>
        <p:spPr>
          <a:xfrm flipH="false" flipV="false" rot="0">
            <a:off x="10677113" y="0"/>
            <a:ext cx="7610887" cy="10287000"/>
          </a:xfrm>
          <a:custGeom>
            <a:avLst/>
            <a:gdLst/>
            <a:ahLst/>
            <a:cxnLst/>
            <a:rect r="r" b="b" t="t" l="l"/>
            <a:pathLst>
              <a:path h="10287000" w="7610887">
                <a:moveTo>
                  <a:pt x="0" y="0"/>
                </a:moveTo>
                <a:lnTo>
                  <a:pt x="7610887" y="0"/>
                </a:lnTo>
                <a:lnTo>
                  <a:pt x="7610887" y="10287000"/>
                </a:lnTo>
                <a:lnTo>
                  <a:pt x="0" y="10287000"/>
                </a:lnTo>
                <a:lnTo>
                  <a:pt x="0" y="0"/>
                </a:lnTo>
                <a:close/>
              </a:path>
            </a:pathLst>
          </a:custGeom>
          <a:blipFill>
            <a:blip r:embed="rId2"/>
            <a:stretch>
              <a:fillRect l="-4064" t="0" r="-4064" b="0"/>
            </a:stretch>
          </a:blipFill>
        </p:spPr>
      </p:sp>
      <p:sp>
        <p:nvSpPr>
          <p:cNvPr name="TextBox 4" id="4"/>
          <p:cNvSpPr txBox="true"/>
          <p:nvPr/>
        </p:nvSpPr>
        <p:spPr>
          <a:xfrm rot="0">
            <a:off x="630626" y="470535"/>
            <a:ext cx="9236701" cy="1106805"/>
          </a:xfrm>
          <a:prstGeom prst="rect">
            <a:avLst/>
          </a:prstGeom>
        </p:spPr>
        <p:txBody>
          <a:bodyPr anchor="t" rtlCol="false" tIns="0" lIns="0" bIns="0" rIns="0">
            <a:spAutoFit/>
          </a:bodyPr>
          <a:lstStyle/>
          <a:p>
            <a:pPr>
              <a:lnSpc>
                <a:spcPts val="4320"/>
              </a:lnSpc>
              <a:spcBef>
                <a:spcPct val="0"/>
              </a:spcBef>
            </a:pPr>
            <a:r>
              <a:rPr lang="en-US" sz="3600" spc="72">
                <a:solidFill>
                  <a:srgbClr val="FFFFFF"/>
                </a:solidFill>
                <a:latin typeface="Aileron Bold"/>
              </a:rPr>
              <a:t>I</a:t>
            </a:r>
            <a:r>
              <a:rPr lang="en-US" sz="3600" spc="72">
                <a:solidFill>
                  <a:srgbClr val="FFFFFF"/>
                </a:solidFill>
                <a:latin typeface="Aileron Bold"/>
              </a:rPr>
              <a:t>n your essay, consider the following questions:</a:t>
            </a:r>
          </a:p>
        </p:txBody>
      </p:sp>
    </p:spTree>
  </p:cSld>
  <p:clrMapOvr>
    <a:masterClrMapping/>
  </p:clrMapOvr>
</p:sld>
</file>

<file path=ppt/slides/slide4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092683"/>
                </a:solidFill>
                <a:latin typeface="Aileron Heavy"/>
              </a:rPr>
              <a:t>References</a:t>
            </a:r>
          </a:p>
        </p:txBody>
      </p:sp>
      <p:sp>
        <p:nvSpPr>
          <p:cNvPr name="AutoShape 3" id="3"/>
          <p:cNvSpPr/>
          <p:nvPr/>
        </p:nvSpPr>
        <p:spPr>
          <a:xfrm rot="-10800000">
            <a:off x="3044204" y="0"/>
            <a:ext cx="15243796" cy="10287000"/>
          </a:xfrm>
          <a:prstGeom prst="rect">
            <a:avLst/>
          </a:prstGeom>
          <a:solidFill>
            <a:srgbClr val="092683"/>
          </a:solidFill>
        </p:spPr>
      </p:sp>
      <p:sp>
        <p:nvSpPr>
          <p:cNvPr name="TextBox 4" id="4"/>
          <p:cNvSpPr txBox="true"/>
          <p:nvPr/>
        </p:nvSpPr>
        <p:spPr>
          <a:xfrm rot="0">
            <a:off x="3654487" y="628062"/>
            <a:ext cx="13105252" cy="1821815"/>
          </a:xfrm>
          <a:prstGeom prst="rect">
            <a:avLst/>
          </a:prstGeom>
        </p:spPr>
        <p:txBody>
          <a:bodyPr anchor="t" rtlCol="false" tIns="0" lIns="0" bIns="0" rIns="0">
            <a:spAutoFit/>
          </a:bodyPr>
          <a:lstStyle/>
          <a:p>
            <a:pPr>
              <a:lnSpc>
                <a:spcPts val="3640"/>
              </a:lnSpc>
            </a:pPr>
            <a:r>
              <a:rPr lang="en-US" sz="2800" spc="28">
                <a:solidFill>
                  <a:srgbClr val="FFFFFF"/>
                </a:solidFill>
                <a:latin typeface="Aileron"/>
              </a:rPr>
              <a:t>Baxter, P. T. W., and Audrey Butt. 1953. “The Azande, and Related Peoples of the Anglo-Egyptian Sudan and Belgian Congo.” In Ethnographic Survey of Africa, East Central Africa, x, 152. London: International African Institute. https://ehrafworldcultures.yale.edu/document?id=fo07-056.</a:t>
            </a:r>
          </a:p>
        </p:txBody>
      </p:sp>
      <p:sp>
        <p:nvSpPr>
          <p:cNvPr name="TextBox 5" id="5"/>
          <p:cNvSpPr txBox="true"/>
          <p:nvPr/>
        </p:nvSpPr>
        <p:spPr>
          <a:xfrm rot="0">
            <a:off x="3654487" y="2850102"/>
            <a:ext cx="13105252" cy="1364615"/>
          </a:xfrm>
          <a:prstGeom prst="rect">
            <a:avLst/>
          </a:prstGeom>
        </p:spPr>
        <p:txBody>
          <a:bodyPr anchor="t" rtlCol="false" tIns="0" lIns="0" bIns="0" rIns="0">
            <a:spAutoFit/>
          </a:bodyPr>
          <a:lstStyle/>
          <a:p>
            <a:pPr>
              <a:lnSpc>
                <a:spcPts val="3640"/>
              </a:lnSpc>
            </a:pPr>
            <a:r>
              <a:rPr lang="en-US" sz="2800" spc="28">
                <a:solidFill>
                  <a:srgbClr val="FFFFFF"/>
                </a:solidFill>
                <a:latin typeface="Aileron"/>
              </a:rPr>
              <a:t>Ember, Carol R., Milagro Escobar, Noah Rossen, and Abbe McCarter. 2019. In C. R. Ember, ed. Explaining Human Culture. Human Relations Area Files. https://hraf.yale.edu/ehc/summaries/gender.</a:t>
            </a:r>
          </a:p>
        </p:txBody>
      </p:sp>
      <p:sp>
        <p:nvSpPr>
          <p:cNvPr name="TextBox 6" id="6"/>
          <p:cNvSpPr txBox="true"/>
          <p:nvPr/>
        </p:nvSpPr>
        <p:spPr>
          <a:xfrm rot="0">
            <a:off x="3654487" y="4614942"/>
            <a:ext cx="13105252" cy="907415"/>
          </a:xfrm>
          <a:prstGeom prst="rect">
            <a:avLst/>
          </a:prstGeom>
        </p:spPr>
        <p:txBody>
          <a:bodyPr anchor="t" rtlCol="false" tIns="0" lIns="0" bIns="0" rIns="0">
            <a:spAutoFit/>
          </a:bodyPr>
          <a:lstStyle/>
          <a:p>
            <a:pPr>
              <a:lnSpc>
                <a:spcPts val="3640"/>
              </a:lnSpc>
            </a:pPr>
            <a:r>
              <a:rPr lang="en-US" sz="2800" spc="28">
                <a:solidFill>
                  <a:srgbClr val="FFFFFF"/>
                </a:solidFill>
                <a:latin typeface="Aileron"/>
              </a:rPr>
              <a:t>Hickey, Gerald Cannon. 1964. Village in Vietnam. New Haven: Yale University Press. https://ehrafworldcultures.yale.edu/document?id=am11-173.</a:t>
            </a:r>
          </a:p>
        </p:txBody>
      </p:sp>
      <p:sp>
        <p:nvSpPr>
          <p:cNvPr name="TextBox 7" id="7"/>
          <p:cNvSpPr txBox="true"/>
          <p:nvPr/>
        </p:nvSpPr>
        <p:spPr>
          <a:xfrm rot="0">
            <a:off x="3654487" y="5922582"/>
            <a:ext cx="13105252" cy="1821815"/>
          </a:xfrm>
          <a:prstGeom prst="rect">
            <a:avLst/>
          </a:prstGeom>
        </p:spPr>
        <p:txBody>
          <a:bodyPr anchor="t" rtlCol="false" tIns="0" lIns="0" bIns="0" rIns="0">
            <a:spAutoFit/>
          </a:bodyPr>
          <a:lstStyle/>
          <a:p>
            <a:pPr>
              <a:lnSpc>
                <a:spcPts val="3639"/>
              </a:lnSpc>
            </a:pPr>
            <a:r>
              <a:rPr lang="en-US" sz="2799" spc="27">
                <a:solidFill>
                  <a:srgbClr val="FFFFFF"/>
                </a:solidFill>
                <a:latin typeface="Aileron"/>
              </a:rPr>
              <a:t>Kleinen, John. 1999. Facing the Future, Reviving the Past: A Study of Social Change in a Northern Vietnamese Village. Singapore: Institute</a:t>
            </a:r>
          </a:p>
          <a:p>
            <a:pPr>
              <a:lnSpc>
                <a:spcPts val="3640"/>
              </a:lnSpc>
            </a:pPr>
            <a:r>
              <a:rPr lang="en-US" sz="2800" spc="28">
                <a:solidFill>
                  <a:srgbClr val="FFFFFF"/>
                </a:solidFill>
                <a:latin typeface="Aileron"/>
              </a:rPr>
              <a:t>of Southeast Asian Studies. https://ehrafworldcultures.yale.edu/document?id=am11-174.</a:t>
            </a:r>
          </a:p>
        </p:txBody>
      </p:sp>
      <p:sp>
        <p:nvSpPr>
          <p:cNvPr name="TextBox 8" id="8"/>
          <p:cNvSpPr txBox="true"/>
          <p:nvPr/>
        </p:nvSpPr>
        <p:spPr>
          <a:xfrm rot="0">
            <a:off x="3654487" y="8144622"/>
            <a:ext cx="13105252" cy="1821815"/>
          </a:xfrm>
          <a:prstGeom prst="rect">
            <a:avLst/>
          </a:prstGeom>
        </p:spPr>
        <p:txBody>
          <a:bodyPr anchor="t" rtlCol="false" tIns="0" lIns="0" bIns="0" rIns="0">
            <a:spAutoFit/>
          </a:bodyPr>
          <a:lstStyle/>
          <a:p>
            <a:pPr>
              <a:lnSpc>
                <a:spcPts val="3640"/>
              </a:lnSpc>
            </a:pPr>
            <a:r>
              <a:rPr lang="en-US" sz="2800" spc="28">
                <a:solidFill>
                  <a:srgbClr val="FFFFFF"/>
                </a:solidFill>
                <a:latin typeface="Aileron"/>
              </a:rPr>
              <a:t>Randle, Martha Champion. 1951. “Iroquois Women, Then and Now.” In Symposium on Local Diversity in Iroquois Culture, 167–87. Washington, D.C.: Smithsonian Institution. https://ehrafworldcultures.yale.edu/document?id=nm09-037.</a:t>
            </a:r>
          </a:p>
        </p:txBody>
      </p:sp>
    </p:spTree>
  </p:cSld>
  <p:clrMapOvr>
    <a:masterClrMapping/>
  </p:clrMapOvr>
</p:sld>
</file>

<file path=ppt/slides/slide4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092683"/>
                </a:solidFill>
                <a:latin typeface="Aileron Heavy"/>
              </a:rPr>
              <a:t>References</a:t>
            </a:r>
          </a:p>
        </p:txBody>
      </p:sp>
      <p:sp>
        <p:nvSpPr>
          <p:cNvPr name="AutoShape 3" id="3"/>
          <p:cNvSpPr/>
          <p:nvPr/>
        </p:nvSpPr>
        <p:spPr>
          <a:xfrm rot="-10800000">
            <a:off x="3044204" y="0"/>
            <a:ext cx="15243796" cy="10287000"/>
          </a:xfrm>
          <a:prstGeom prst="rect">
            <a:avLst/>
          </a:prstGeom>
          <a:solidFill>
            <a:srgbClr val="092683"/>
          </a:solidFill>
        </p:spPr>
      </p:sp>
      <p:sp>
        <p:nvSpPr>
          <p:cNvPr name="TextBox 4" id="4"/>
          <p:cNvSpPr txBox="true"/>
          <p:nvPr/>
        </p:nvSpPr>
        <p:spPr>
          <a:xfrm rot="0">
            <a:off x="3654487" y="856662"/>
            <a:ext cx="13105252" cy="1364615"/>
          </a:xfrm>
          <a:prstGeom prst="rect">
            <a:avLst/>
          </a:prstGeom>
        </p:spPr>
        <p:txBody>
          <a:bodyPr anchor="t" rtlCol="false" tIns="0" lIns="0" bIns="0" rIns="0">
            <a:spAutoFit/>
          </a:bodyPr>
          <a:lstStyle/>
          <a:p>
            <a:pPr>
              <a:lnSpc>
                <a:spcPts val="3640"/>
              </a:lnSpc>
            </a:pPr>
            <a:r>
              <a:rPr lang="en-US" sz="2800" spc="28">
                <a:solidFill>
                  <a:srgbClr val="FFFFFF"/>
                </a:solidFill>
                <a:latin typeface="Aileron"/>
              </a:rPr>
              <a:t>Richards, Audrey I. (Audrey Isabel). 1956. CHISUNGU: A Girls’ Initiation Ceremony among the Bemba of Northern Rhodesia. London, England: Faber and Faber. https://ehrafworldcultures.yale.edu/document?id=fq05-003.</a:t>
            </a:r>
          </a:p>
        </p:txBody>
      </p:sp>
      <p:sp>
        <p:nvSpPr>
          <p:cNvPr name="TextBox 5" id="5"/>
          <p:cNvSpPr txBox="true"/>
          <p:nvPr/>
        </p:nvSpPr>
        <p:spPr>
          <a:xfrm rot="0">
            <a:off x="3654487" y="2828245"/>
            <a:ext cx="13105252" cy="1364615"/>
          </a:xfrm>
          <a:prstGeom prst="rect">
            <a:avLst/>
          </a:prstGeom>
        </p:spPr>
        <p:txBody>
          <a:bodyPr anchor="t" rtlCol="false" tIns="0" lIns="0" bIns="0" rIns="0">
            <a:spAutoFit/>
          </a:bodyPr>
          <a:lstStyle/>
          <a:p>
            <a:pPr>
              <a:lnSpc>
                <a:spcPts val="3640"/>
              </a:lnSpc>
            </a:pPr>
            <a:r>
              <a:rPr lang="en-US" sz="2800" spc="28">
                <a:solidFill>
                  <a:srgbClr val="FFFFFF"/>
                </a:solidFill>
                <a:latin typeface="Aileron"/>
              </a:rPr>
              <a:t>Schlegel, Alice. 1979. “Sexual Antagonism among the Sexually Egalitarian Hopi.” Ethos Vol. 7 (no. 2): 124–41. https://ehrafworldcultures.yale.edu/document?id=nt09-066.</a:t>
            </a:r>
          </a:p>
        </p:txBody>
      </p:sp>
      <p:sp>
        <p:nvSpPr>
          <p:cNvPr name="TextBox 6" id="6"/>
          <p:cNvSpPr txBox="true"/>
          <p:nvPr/>
        </p:nvSpPr>
        <p:spPr>
          <a:xfrm rot="0">
            <a:off x="3654487" y="4799829"/>
            <a:ext cx="13105252" cy="1364615"/>
          </a:xfrm>
          <a:prstGeom prst="rect">
            <a:avLst/>
          </a:prstGeom>
        </p:spPr>
        <p:txBody>
          <a:bodyPr anchor="t" rtlCol="false" tIns="0" lIns="0" bIns="0" rIns="0">
            <a:spAutoFit/>
          </a:bodyPr>
          <a:lstStyle/>
          <a:p>
            <a:pPr>
              <a:lnSpc>
                <a:spcPts val="3640"/>
              </a:lnSpc>
            </a:pPr>
            <a:r>
              <a:rPr lang="en-US" sz="2800" spc="28">
                <a:solidFill>
                  <a:srgbClr val="FFFFFF"/>
                </a:solidFill>
                <a:latin typeface="Aileron"/>
              </a:rPr>
              <a:t>Spencer, Paul. 1988. “The Maasai of Matapato: A Study of Rituals of Rebellion.” In International African Library, [xiv], [297]. Bloomington, Ind.: Indiana University Press. https://ehrafworldcultures.yale.edu/document?id=fl12-020.</a:t>
            </a:r>
          </a:p>
        </p:txBody>
      </p:sp>
      <p:sp>
        <p:nvSpPr>
          <p:cNvPr name="TextBox 7" id="7"/>
          <p:cNvSpPr txBox="true"/>
          <p:nvPr/>
        </p:nvSpPr>
        <p:spPr>
          <a:xfrm rot="0">
            <a:off x="3654487" y="6771413"/>
            <a:ext cx="13105252" cy="907415"/>
          </a:xfrm>
          <a:prstGeom prst="rect">
            <a:avLst/>
          </a:prstGeom>
        </p:spPr>
        <p:txBody>
          <a:bodyPr anchor="t" rtlCol="false" tIns="0" lIns="0" bIns="0" rIns="0">
            <a:spAutoFit/>
          </a:bodyPr>
          <a:lstStyle/>
          <a:p>
            <a:pPr>
              <a:lnSpc>
                <a:spcPts val="3639"/>
              </a:lnSpc>
            </a:pPr>
            <a:r>
              <a:rPr lang="en-US" sz="2799" spc="27">
                <a:solidFill>
                  <a:srgbClr val="FFFFFF"/>
                </a:solidFill>
                <a:latin typeface="Aileron"/>
              </a:rPr>
              <a:t>Spencer, Paul. 1996. “Culture Summary: Maasai.” New Haven, Conn.:</a:t>
            </a:r>
          </a:p>
          <a:p>
            <a:pPr>
              <a:lnSpc>
                <a:spcPts val="3640"/>
              </a:lnSpc>
            </a:pPr>
            <a:r>
              <a:rPr lang="en-US" sz="2800" spc="28">
                <a:solidFill>
                  <a:srgbClr val="FFFFFF"/>
                </a:solidFill>
                <a:latin typeface="Aileron"/>
              </a:rPr>
              <a:t>HR</a:t>
            </a:r>
            <a:r>
              <a:rPr lang="en-US" sz="2800" spc="28">
                <a:solidFill>
                  <a:srgbClr val="FFFFFF"/>
                </a:solidFill>
                <a:latin typeface="Aileron"/>
              </a:rPr>
              <a:t>AF. https://ehrafworldcultures.yale.edu/document?id=fl12-000.</a:t>
            </a:r>
          </a:p>
        </p:txBody>
      </p:sp>
      <p:sp>
        <p:nvSpPr>
          <p:cNvPr name="TextBox 8" id="8"/>
          <p:cNvSpPr txBox="true"/>
          <p:nvPr/>
        </p:nvSpPr>
        <p:spPr>
          <a:xfrm rot="0">
            <a:off x="3654487" y="8285796"/>
            <a:ext cx="13105252" cy="1364615"/>
          </a:xfrm>
          <a:prstGeom prst="rect">
            <a:avLst/>
          </a:prstGeom>
        </p:spPr>
        <p:txBody>
          <a:bodyPr anchor="t" rtlCol="false" tIns="0" lIns="0" bIns="0" rIns="0">
            <a:spAutoFit/>
          </a:bodyPr>
          <a:lstStyle/>
          <a:p>
            <a:pPr>
              <a:lnSpc>
                <a:spcPts val="3640"/>
              </a:lnSpc>
            </a:pPr>
            <a:r>
              <a:rPr lang="en-US" sz="2800" spc="28">
                <a:solidFill>
                  <a:srgbClr val="FFFFFF"/>
                </a:solidFill>
                <a:latin typeface="Aileron"/>
              </a:rPr>
              <a:t>Titiev, Mischa. 1944. “Old  Oraibi: A Study of the Hopi Indians of the Third Mesa.” In Papers, xi, 277 , plates. New York: Kraus Reprint Co. https://ehrafworldcultures.yale.edu/document?id=nt09-001.</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535090" y="504914"/>
            <a:ext cx="7217821" cy="7508786"/>
          </a:xfrm>
          <a:custGeom>
            <a:avLst/>
            <a:gdLst/>
            <a:ahLst/>
            <a:cxnLst/>
            <a:rect r="r" b="b" t="t" l="l"/>
            <a:pathLst>
              <a:path h="7508786" w="7217821">
                <a:moveTo>
                  <a:pt x="0" y="0"/>
                </a:moveTo>
                <a:lnTo>
                  <a:pt x="7217820" y="0"/>
                </a:lnTo>
                <a:lnTo>
                  <a:pt x="7217820" y="7508786"/>
                </a:lnTo>
                <a:lnTo>
                  <a:pt x="0" y="7508786"/>
                </a:lnTo>
                <a:lnTo>
                  <a:pt x="0" y="0"/>
                </a:lnTo>
                <a:close/>
              </a:path>
            </a:pathLst>
          </a:custGeom>
          <a:blipFill>
            <a:blip r:embed="rId2">
              <a:alphaModFix amt="4000"/>
            </a:blip>
            <a:stretch>
              <a:fillRect l="0" t="0" r="0" b="0"/>
            </a:stretch>
          </a:blipFill>
        </p:spPr>
      </p:sp>
      <p:sp>
        <p:nvSpPr>
          <p:cNvPr name="TextBox 3" id="3"/>
          <p:cNvSpPr txBox="true"/>
          <p:nvPr/>
        </p:nvSpPr>
        <p:spPr>
          <a:xfrm rot="0">
            <a:off x="4511199" y="2073319"/>
            <a:ext cx="9265601" cy="4371975"/>
          </a:xfrm>
          <a:prstGeom prst="rect">
            <a:avLst/>
          </a:prstGeom>
        </p:spPr>
        <p:txBody>
          <a:bodyPr anchor="t" rtlCol="false" tIns="0" lIns="0" bIns="0" rIns="0">
            <a:spAutoFit/>
          </a:bodyPr>
          <a:lstStyle/>
          <a:p>
            <a:pPr algn="ctr">
              <a:lnSpc>
                <a:spcPts val="11519"/>
              </a:lnSpc>
            </a:pPr>
            <a:r>
              <a:rPr lang="en-US" sz="9600">
                <a:solidFill>
                  <a:srgbClr val="092683"/>
                </a:solidFill>
                <a:latin typeface="Aileron Heavy"/>
              </a:rPr>
              <a:t>Residence, Descent &amp; Status</a:t>
            </a:r>
          </a:p>
        </p:txBody>
      </p:sp>
      <p:sp>
        <p:nvSpPr>
          <p:cNvPr name="TextBox 4" id="4"/>
          <p:cNvSpPr txBox="true"/>
          <p:nvPr/>
        </p:nvSpPr>
        <p:spPr>
          <a:xfrm rot="0">
            <a:off x="4511199" y="6575721"/>
            <a:ext cx="9265601" cy="624840"/>
          </a:xfrm>
          <a:prstGeom prst="rect">
            <a:avLst/>
          </a:prstGeom>
        </p:spPr>
        <p:txBody>
          <a:bodyPr anchor="t" rtlCol="false" tIns="0" lIns="0" bIns="0" rIns="0">
            <a:spAutoFit/>
          </a:bodyPr>
          <a:lstStyle/>
          <a:p>
            <a:pPr algn="ctr">
              <a:lnSpc>
                <a:spcPts val="5040"/>
              </a:lnSpc>
            </a:pPr>
            <a:r>
              <a:rPr lang="en-US" sz="3600" spc="215">
                <a:solidFill>
                  <a:srgbClr val="092683"/>
                </a:solidFill>
                <a:latin typeface="Aileron"/>
              </a:rPr>
              <a:t>in eHRAF World Cultures</a:t>
            </a:r>
          </a:p>
        </p:txBody>
      </p:sp>
      <p:grpSp>
        <p:nvGrpSpPr>
          <p:cNvPr name="Group 5" id="5"/>
          <p:cNvGrpSpPr/>
          <p:nvPr/>
        </p:nvGrpSpPr>
        <p:grpSpPr>
          <a:xfrm rot="0">
            <a:off x="398074" y="8623131"/>
            <a:ext cx="6878657" cy="843619"/>
            <a:chOff x="0" y="0"/>
            <a:chExt cx="9171543" cy="1124825"/>
          </a:xfrm>
        </p:grpSpPr>
        <p:sp>
          <p:nvSpPr>
            <p:cNvPr name="AutoShape 6" id="6"/>
            <p:cNvSpPr/>
            <p:nvPr/>
          </p:nvSpPr>
          <p:spPr>
            <a:xfrm rot="0">
              <a:off x="0" y="0"/>
              <a:ext cx="9171543" cy="1124825"/>
            </a:xfrm>
            <a:prstGeom prst="rect">
              <a:avLst/>
            </a:prstGeom>
            <a:solidFill>
              <a:srgbClr val="092683"/>
            </a:solidFill>
          </p:spPr>
        </p:sp>
        <p:sp>
          <p:nvSpPr>
            <p:cNvPr name="TextBox 7" id="7"/>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Bold"/>
                </a:rPr>
                <a:t>An eHRAF Workbook Activity</a:t>
              </a:r>
            </a:p>
          </p:txBody>
        </p:sp>
      </p:grpSp>
      <p:sp>
        <p:nvSpPr>
          <p:cNvPr name="TextBox 8" id="8"/>
          <p:cNvSpPr txBox="true"/>
          <p:nvPr/>
        </p:nvSpPr>
        <p:spPr>
          <a:xfrm rot="0">
            <a:off x="8147136" y="8468995"/>
            <a:ext cx="9715159" cy="789305"/>
          </a:xfrm>
          <a:prstGeom prst="rect">
            <a:avLst/>
          </a:prstGeom>
        </p:spPr>
        <p:txBody>
          <a:bodyPr anchor="t" rtlCol="false" tIns="0" lIns="0" bIns="0" rIns="0">
            <a:spAutoFit/>
          </a:bodyPr>
          <a:lstStyle/>
          <a:p>
            <a:pPr algn="r">
              <a:lnSpc>
                <a:spcPts val="3080"/>
              </a:lnSpc>
            </a:pPr>
            <a:r>
              <a:rPr lang="en-US" sz="2800" spc="196">
                <a:solidFill>
                  <a:srgbClr val="092683"/>
                </a:solidFill>
                <a:latin typeface="Aileron Bold"/>
              </a:rPr>
              <a:t>Human Relations Area Files</a:t>
            </a:r>
          </a:p>
          <a:p>
            <a:pPr algn="r">
              <a:lnSpc>
                <a:spcPts val="3080"/>
              </a:lnSpc>
            </a:pPr>
            <a:r>
              <a:rPr lang="en-US" sz="2800" spc="196">
                <a:solidFill>
                  <a:srgbClr val="092683"/>
                </a:solidFill>
                <a:latin typeface="Aileron"/>
              </a:rPr>
              <a:t>at Yale University</a:t>
            </a:r>
          </a:p>
        </p:txBody>
      </p:sp>
      <p:sp>
        <p:nvSpPr>
          <p:cNvPr name="TextBox 9" id="9"/>
          <p:cNvSpPr txBox="true"/>
          <p:nvPr/>
        </p:nvSpPr>
        <p:spPr>
          <a:xfrm rot="0">
            <a:off x="15375318" y="8042275"/>
            <a:ext cx="2486977" cy="398145"/>
          </a:xfrm>
          <a:prstGeom prst="rect">
            <a:avLst/>
          </a:prstGeom>
        </p:spPr>
        <p:txBody>
          <a:bodyPr anchor="t" rtlCol="false" tIns="0" lIns="0" bIns="0" rIns="0">
            <a:spAutoFit/>
          </a:bodyPr>
          <a:lstStyle/>
          <a:p>
            <a:pPr algn="r">
              <a:lnSpc>
                <a:spcPts val="3080"/>
              </a:lnSpc>
            </a:pPr>
            <a:r>
              <a:rPr lang="en-US" sz="2800" spc="196">
                <a:solidFill>
                  <a:srgbClr val="092683"/>
                </a:solidFill>
                <a:latin typeface="Aileron"/>
              </a:rPr>
              <a:t>Produced by</a:t>
            </a:r>
          </a:p>
        </p:txBody>
      </p:sp>
      <p:sp>
        <p:nvSpPr>
          <p:cNvPr name="TextBox 10" id="10"/>
          <p:cNvSpPr txBox="true"/>
          <p:nvPr/>
        </p:nvSpPr>
        <p:spPr>
          <a:xfrm rot="0">
            <a:off x="15375318" y="9281964"/>
            <a:ext cx="2486977" cy="398145"/>
          </a:xfrm>
          <a:prstGeom prst="rect">
            <a:avLst/>
          </a:prstGeom>
        </p:spPr>
        <p:txBody>
          <a:bodyPr anchor="t" rtlCol="false" tIns="0" lIns="0" bIns="0" rIns="0">
            <a:spAutoFit/>
          </a:bodyPr>
          <a:lstStyle/>
          <a:p>
            <a:pPr algn="r">
              <a:lnSpc>
                <a:spcPts val="3080"/>
              </a:lnSpc>
            </a:pPr>
            <a:r>
              <a:rPr lang="en-US" sz="2800" spc="196" u="sng">
                <a:solidFill>
                  <a:srgbClr val="092683"/>
                </a:solidFill>
                <a:latin typeface="Aileron"/>
                <a:hlinkClick r:id="rId3" tooltip="http://hraf.yale.edu"/>
              </a:rPr>
              <a:t>hraf.yale.edu</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92683"/>
        </a:solidFill>
      </p:bgPr>
    </p:bg>
    <p:spTree>
      <p:nvGrpSpPr>
        <p:cNvPr id="1" name=""/>
        <p:cNvGrpSpPr/>
        <p:nvPr/>
      </p:nvGrpSpPr>
      <p:grpSpPr>
        <a:xfrm>
          <a:off x="0" y="0"/>
          <a:ext cx="0" cy="0"/>
          <a:chOff x="0" y="0"/>
          <a:chExt cx="0" cy="0"/>
        </a:xfrm>
      </p:grpSpPr>
      <p:sp>
        <p:nvSpPr>
          <p:cNvPr name="Freeform 2" id="2"/>
          <p:cNvSpPr/>
          <p:nvPr/>
        </p:nvSpPr>
        <p:spPr>
          <a:xfrm flipH="false" flipV="false" rot="0">
            <a:off x="9783730" y="0"/>
            <a:ext cx="8504270" cy="10287000"/>
          </a:xfrm>
          <a:custGeom>
            <a:avLst/>
            <a:gdLst/>
            <a:ahLst/>
            <a:cxnLst/>
            <a:rect r="r" b="b" t="t" l="l"/>
            <a:pathLst>
              <a:path h="10287000" w="8504270">
                <a:moveTo>
                  <a:pt x="0" y="0"/>
                </a:moveTo>
                <a:lnTo>
                  <a:pt x="8504270" y="0"/>
                </a:lnTo>
                <a:lnTo>
                  <a:pt x="8504270" y="10287000"/>
                </a:lnTo>
                <a:lnTo>
                  <a:pt x="0" y="10287000"/>
                </a:lnTo>
                <a:lnTo>
                  <a:pt x="0" y="0"/>
                </a:lnTo>
                <a:close/>
              </a:path>
            </a:pathLst>
          </a:custGeom>
          <a:blipFill>
            <a:blip r:embed="rId2"/>
            <a:stretch>
              <a:fillRect l="-34737" t="0" r="-34737" b="0"/>
            </a:stretch>
          </a:blipFill>
        </p:spPr>
      </p:sp>
      <p:sp>
        <p:nvSpPr>
          <p:cNvPr name="TextBox 3" id="3"/>
          <p:cNvSpPr txBox="true"/>
          <p:nvPr/>
        </p:nvSpPr>
        <p:spPr>
          <a:xfrm rot="0">
            <a:off x="854029" y="1626430"/>
            <a:ext cx="8289971" cy="7218045"/>
          </a:xfrm>
          <a:prstGeom prst="rect">
            <a:avLst/>
          </a:prstGeom>
        </p:spPr>
        <p:txBody>
          <a:bodyPr anchor="t" rtlCol="false" tIns="0" lIns="0" bIns="0" rIns="0">
            <a:spAutoFit/>
          </a:bodyPr>
          <a:lstStyle/>
          <a:p>
            <a:pPr>
              <a:lnSpc>
                <a:spcPts val="5700"/>
              </a:lnSpc>
            </a:pPr>
            <a:r>
              <a:rPr lang="en-US" sz="3800" spc="38">
                <a:solidFill>
                  <a:srgbClr val="FFFFFF"/>
                </a:solidFill>
                <a:latin typeface="Aileron"/>
              </a:rPr>
              <a:t>In the span of hum</a:t>
            </a:r>
            <a:r>
              <a:rPr lang="en-US" sz="3800" spc="38">
                <a:solidFill>
                  <a:srgbClr val="FFFFFF"/>
                </a:solidFill>
                <a:latin typeface="Aileron"/>
              </a:rPr>
              <a:t>an history, this is a relatively recent phenomenon associated with the trend toward increased commercialization and markets. However, this pattern of residence was not common in the past and is still uncommon in many cultures. Most of the time a couple (or single adult) will live with (or near) a set of kin.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6479" r="0" b="6479"/>
          <a:stretch>
            <a:fillRect/>
          </a:stretch>
        </p:blipFill>
        <p:spPr>
          <a:xfrm flipH="false" flipV="false">
            <a:off x="0" y="0"/>
            <a:ext cx="18288000" cy="10287000"/>
          </a:xfrm>
          <a:prstGeom prst="rect">
            <a:avLst/>
          </a:prstGeom>
        </p:spPr>
      </p:pic>
      <p:grpSp>
        <p:nvGrpSpPr>
          <p:cNvPr name="Group 3" id="3"/>
          <p:cNvGrpSpPr/>
          <p:nvPr/>
        </p:nvGrpSpPr>
        <p:grpSpPr>
          <a:xfrm rot="0">
            <a:off x="3189403" y="3763995"/>
            <a:ext cx="12118707" cy="2759009"/>
            <a:chOff x="0" y="0"/>
            <a:chExt cx="16158275" cy="3678679"/>
          </a:xfrm>
        </p:grpSpPr>
        <p:sp>
          <p:nvSpPr>
            <p:cNvPr name="AutoShape 4" id="4"/>
            <p:cNvSpPr/>
            <p:nvPr/>
          </p:nvSpPr>
          <p:spPr>
            <a:xfrm rot="0">
              <a:off x="0" y="0"/>
              <a:ext cx="16158275" cy="3678679"/>
            </a:xfrm>
            <a:prstGeom prst="rect">
              <a:avLst/>
            </a:prstGeom>
            <a:solidFill>
              <a:srgbClr val="092683"/>
            </a:solidFill>
          </p:spPr>
        </p:sp>
        <p:sp>
          <p:nvSpPr>
            <p:cNvPr name="TextBox 5" id="5"/>
            <p:cNvSpPr txBox="true"/>
            <p:nvPr/>
          </p:nvSpPr>
          <p:spPr>
            <a:xfrm rot="0">
              <a:off x="773114" y="951791"/>
              <a:ext cx="14612047" cy="1803671"/>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Bold"/>
                </a:rPr>
                <a:t>WORKBOOK ACTIVITY</a:t>
              </a:r>
            </a:p>
            <a:p>
              <a:pPr algn="ctr">
                <a:lnSpc>
                  <a:spcPts val="4103"/>
                </a:lnSpc>
              </a:pPr>
              <a:r>
                <a:rPr lang="en-US" sz="3600" spc="64">
                  <a:solidFill>
                    <a:srgbClr val="FFFFFF"/>
                  </a:solidFill>
                  <a:latin typeface="Aileron"/>
                </a:rPr>
                <a:t>residence, descent &amp; status</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523989" y="0"/>
            <a:ext cx="7819840" cy="10287000"/>
          </a:xfrm>
          <a:custGeom>
            <a:avLst/>
            <a:gdLst/>
            <a:ahLst/>
            <a:cxnLst/>
            <a:rect r="r" b="b" t="t" l="l"/>
            <a:pathLst>
              <a:path h="10287000" w="7819840">
                <a:moveTo>
                  <a:pt x="0" y="0"/>
                </a:moveTo>
                <a:lnTo>
                  <a:pt x="7819840" y="0"/>
                </a:lnTo>
                <a:lnTo>
                  <a:pt x="7819840" y="10287000"/>
                </a:lnTo>
                <a:lnTo>
                  <a:pt x="0" y="10287000"/>
                </a:lnTo>
                <a:lnTo>
                  <a:pt x="0" y="0"/>
                </a:lnTo>
                <a:close/>
              </a:path>
            </a:pathLst>
          </a:custGeom>
          <a:blipFill>
            <a:blip r:embed="rId2"/>
            <a:stretch>
              <a:fillRect l="-107965" t="-8004" r="-4093" b="0"/>
            </a:stretch>
          </a:blipFill>
        </p:spPr>
      </p:sp>
      <p:sp>
        <p:nvSpPr>
          <p:cNvPr name="AutoShape 3" id="3"/>
          <p:cNvSpPr/>
          <p:nvPr/>
        </p:nvSpPr>
        <p:spPr>
          <a:xfrm rot="-10800000">
            <a:off x="0" y="0"/>
            <a:ext cx="10523989" cy="10287000"/>
          </a:xfrm>
          <a:prstGeom prst="rect">
            <a:avLst/>
          </a:prstGeom>
          <a:solidFill>
            <a:srgbClr val="FFFFFF"/>
          </a:solidFill>
        </p:spPr>
      </p:sp>
      <p:sp>
        <p:nvSpPr>
          <p:cNvPr name="TextBox 4" id="4"/>
          <p:cNvSpPr txBox="true"/>
          <p:nvPr/>
        </p:nvSpPr>
        <p:spPr>
          <a:xfrm rot="0">
            <a:off x="615315" y="3335046"/>
            <a:ext cx="9235004" cy="1661795"/>
          </a:xfrm>
          <a:prstGeom prst="rect">
            <a:avLst/>
          </a:prstGeom>
        </p:spPr>
        <p:txBody>
          <a:bodyPr anchor="t" rtlCol="false" tIns="0" lIns="0" bIns="0" rIns="0">
            <a:spAutoFit/>
          </a:bodyPr>
          <a:lstStyle/>
          <a:p>
            <a:pPr>
              <a:lnSpc>
                <a:spcPts val="4480"/>
              </a:lnSpc>
            </a:pPr>
            <a:r>
              <a:rPr lang="en-US" sz="3200">
                <a:solidFill>
                  <a:srgbClr val="092683"/>
                </a:solidFill>
                <a:latin typeface="Aileron"/>
              </a:rPr>
              <a:t>The most common pattern worldwide. A pattern of marital residence in which couples typically live with or near the husband’s parents.</a:t>
            </a:r>
          </a:p>
        </p:txBody>
      </p:sp>
      <p:sp>
        <p:nvSpPr>
          <p:cNvPr name="AutoShape 5" id="5"/>
          <p:cNvSpPr/>
          <p:nvPr/>
        </p:nvSpPr>
        <p:spPr>
          <a:xfrm rot="0">
            <a:off x="0" y="0"/>
            <a:ext cx="7323617" cy="1296070"/>
          </a:xfrm>
          <a:prstGeom prst="rect">
            <a:avLst/>
          </a:prstGeom>
          <a:solidFill>
            <a:srgbClr val="092683"/>
          </a:solidFill>
        </p:spPr>
      </p:sp>
      <p:sp>
        <p:nvSpPr>
          <p:cNvPr name="TextBox 6" id="6"/>
          <p:cNvSpPr txBox="true"/>
          <p:nvPr/>
        </p:nvSpPr>
        <p:spPr>
          <a:xfrm rot="0">
            <a:off x="301046" y="367047"/>
            <a:ext cx="4646680" cy="552450"/>
          </a:xfrm>
          <a:prstGeom prst="rect">
            <a:avLst/>
          </a:prstGeom>
        </p:spPr>
        <p:txBody>
          <a:bodyPr anchor="t" rtlCol="false" tIns="0" lIns="0" bIns="0" rIns="0">
            <a:spAutoFit/>
          </a:bodyPr>
          <a:lstStyle/>
          <a:p>
            <a:pPr algn="r">
              <a:lnSpc>
                <a:spcPts val="4320"/>
              </a:lnSpc>
            </a:pPr>
            <a:r>
              <a:rPr lang="en-US" sz="3600" spc="72">
                <a:solidFill>
                  <a:srgbClr val="FFFFFF"/>
                </a:solidFill>
                <a:latin typeface="Aileron Heavy"/>
              </a:rPr>
              <a:t>Residence Patterns</a:t>
            </a:r>
          </a:p>
        </p:txBody>
      </p:sp>
      <p:sp>
        <p:nvSpPr>
          <p:cNvPr name="TextBox 7" id="7"/>
          <p:cNvSpPr txBox="true"/>
          <p:nvPr/>
        </p:nvSpPr>
        <p:spPr>
          <a:xfrm rot="0">
            <a:off x="615315" y="6856733"/>
            <a:ext cx="9235004" cy="1661795"/>
          </a:xfrm>
          <a:prstGeom prst="rect">
            <a:avLst/>
          </a:prstGeom>
        </p:spPr>
        <p:txBody>
          <a:bodyPr anchor="t" rtlCol="false" tIns="0" lIns="0" bIns="0" rIns="0">
            <a:spAutoFit/>
          </a:bodyPr>
          <a:lstStyle/>
          <a:p>
            <a:pPr>
              <a:lnSpc>
                <a:spcPts val="4480"/>
              </a:lnSpc>
            </a:pPr>
            <a:r>
              <a:rPr lang="en-US" sz="3200">
                <a:solidFill>
                  <a:srgbClr val="092683"/>
                </a:solidFill>
                <a:latin typeface="Aileron"/>
              </a:rPr>
              <a:t>Th</a:t>
            </a:r>
            <a:r>
              <a:rPr lang="en-US" sz="3200">
                <a:solidFill>
                  <a:srgbClr val="092683"/>
                </a:solidFill>
                <a:latin typeface="Aileron"/>
              </a:rPr>
              <a:t>e next most common pattern worldwide. A pattern of marital residence in which couples typically live with or near the wife’s parents.</a:t>
            </a:r>
          </a:p>
        </p:txBody>
      </p:sp>
      <p:sp>
        <p:nvSpPr>
          <p:cNvPr name="TextBox 8" id="8"/>
          <p:cNvSpPr txBox="true"/>
          <p:nvPr/>
        </p:nvSpPr>
        <p:spPr>
          <a:xfrm rot="0">
            <a:off x="301046" y="2513999"/>
            <a:ext cx="9235004" cy="537845"/>
          </a:xfrm>
          <a:prstGeom prst="rect">
            <a:avLst/>
          </a:prstGeom>
        </p:spPr>
        <p:txBody>
          <a:bodyPr anchor="t" rtlCol="false" tIns="0" lIns="0" bIns="0" rIns="0">
            <a:spAutoFit/>
          </a:bodyPr>
          <a:lstStyle/>
          <a:p>
            <a:pPr>
              <a:lnSpc>
                <a:spcPts val="4480"/>
              </a:lnSpc>
            </a:pPr>
            <a:r>
              <a:rPr lang="en-US" sz="3200">
                <a:solidFill>
                  <a:srgbClr val="092683"/>
                </a:solidFill>
                <a:latin typeface="Aileron Bold"/>
              </a:rPr>
              <a:t>Patrilocal Residence</a:t>
            </a:r>
          </a:p>
        </p:txBody>
      </p:sp>
      <p:sp>
        <p:nvSpPr>
          <p:cNvPr name="TextBox 9" id="9"/>
          <p:cNvSpPr txBox="true"/>
          <p:nvPr/>
        </p:nvSpPr>
        <p:spPr>
          <a:xfrm rot="0">
            <a:off x="301046" y="6103078"/>
            <a:ext cx="9235004" cy="537845"/>
          </a:xfrm>
          <a:prstGeom prst="rect">
            <a:avLst/>
          </a:prstGeom>
        </p:spPr>
        <p:txBody>
          <a:bodyPr anchor="t" rtlCol="false" tIns="0" lIns="0" bIns="0" rIns="0">
            <a:spAutoFit/>
          </a:bodyPr>
          <a:lstStyle/>
          <a:p>
            <a:pPr>
              <a:lnSpc>
                <a:spcPts val="4480"/>
              </a:lnSpc>
            </a:pPr>
            <a:r>
              <a:rPr lang="en-US" sz="3200">
                <a:solidFill>
                  <a:srgbClr val="092683"/>
                </a:solidFill>
                <a:latin typeface="Aileron Bold"/>
              </a:rPr>
              <a:t>Matrilocal Residence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764011" cy="10287000"/>
          </a:xfrm>
          <a:custGeom>
            <a:avLst/>
            <a:gdLst/>
            <a:ahLst/>
            <a:cxnLst/>
            <a:rect r="r" b="b" t="t" l="l"/>
            <a:pathLst>
              <a:path h="10287000" w="7764011">
                <a:moveTo>
                  <a:pt x="0" y="0"/>
                </a:moveTo>
                <a:lnTo>
                  <a:pt x="7764011" y="0"/>
                </a:lnTo>
                <a:lnTo>
                  <a:pt x="7764011" y="10287000"/>
                </a:lnTo>
                <a:lnTo>
                  <a:pt x="0" y="10287000"/>
                </a:lnTo>
                <a:lnTo>
                  <a:pt x="0" y="0"/>
                </a:lnTo>
                <a:close/>
              </a:path>
            </a:pathLst>
          </a:custGeom>
          <a:blipFill>
            <a:blip r:embed="rId2"/>
            <a:stretch>
              <a:fillRect l="-33656" t="0" r="-46609" b="0"/>
            </a:stretch>
          </a:blipFill>
        </p:spPr>
      </p:sp>
      <p:sp>
        <p:nvSpPr>
          <p:cNvPr name="AutoShape 3" id="3"/>
          <p:cNvSpPr/>
          <p:nvPr/>
        </p:nvSpPr>
        <p:spPr>
          <a:xfrm rot="-10800000">
            <a:off x="7764011" y="0"/>
            <a:ext cx="10523989" cy="10287000"/>
          </a:xfrm>
          <a:prstGeom prst="rect">
            <a:avLst/>
          </a:prstGeom>
          <a:solidFill>
            <a:srgbClr val="FFFFFF"/>
          </a:solidFill>
        </p:spPr>
      </p:sp>
      <p:sp>
        <p:nvSpPr>
          <p:cNvPr name="AutoShape 4" id="4"/>
          <p:cNvSpPr/>
          <p:nvPr/>
        </p:nvSpPr>
        <p:spPr>
          <a:xfrm rot="0">
            <a:off x="10964383" y="0"/>
            <a:ext cx="7323617" cy="1296070"/>
          </a:xfrm>
          <a:prstGeom prst="rect">
            <a:avLst/>
          </a:prstGeom>
          <a:solidFill>
            <a:srgbClr val="092683"/>
          </a:solidFill>
        </p:spPr>
      </p:sp>
      <p:sp>
        <p:nvSpPr>
          <p:cNvPr name="TextBox 5" id="5"/>
          <p:cNvSpPr txBox="true"/>
          <p:nvPr/>
        </p:nvSpPr>
        <p:spPr>
          <a:xfrm rot="0">
            <a:off x="8379326" y="2363375"/>
            <a:ext cx="9235004" cy="2223770"/>
          </a:xfrm>
          <a:prstGeom prst="rect">
            <a:avLst/>
          </a:prstGeom>
        </p:spPr>
        <p:txBody>
          <a:bodyPr anchor="t" rtlCol="false" tIns="0" lIns="0" bIns="0" rIns="0">
            <a:spAutoFit/>
          </a:bodyPr>
          <a:lstStyle/>
          <a:p>
            <a:pPr>
              <a:lnSpc>
                <a:spcPts val="4480"/>
              </a:lnSpc>
            </a:pPr>
            <a:r>
              <a:rPr lang="en-US" sz="3200">
                <a:solidFill>
                  <a:srgbClr val="092683"/>
                </a:solidFill>
                <a:latin typeface="Aileron"/>
              </a:rPr>
              <a:t>A pattern of residence in which the couple resides separately, usually at some distance, from both the husband's natal household and the wife's natal household.</a:t>
            </a:r>
          </a:p>
        </p:txBody>
      </p:sp>
      <p:sp>
        <p:nvSpPr>
          <p:cNvPr name="TextBox 6" id="6"/>
          <p:cNvSpPr txBox="true"/>
          <p:nvPr/>
        </p:nvSpPr>
        <p:spPr>
          <a:xfrm rot="0">
            <a:off x="13255798" y="367047"/>
            <a:ext cx="4646680" cy="552450"/>
          </a:xfrm>
          <a:prstGeom prst="rect">
            <a:avLst/>
          </a:prstGeom>
        </p:spPr>
        <p:txBody>
          <a:bodyPr anchor="t" rtlCol="false" tIns="0" lIns="0" bIns="0" rIns="0">
            <a:spAutoFit/>
          </a:bodyPr>
          <a:lstStyle/>
          <a:p>
            <a:pPr algn="r">
              <a:lnSpc>
                <a:spcPts val="4320"/>
              </a:lnSpc>
            </a:pPr>
            <a:r>
              <a:rPr lang="en-US" sz="3600" spc="72">
                <a:solidFill>
                  <a:srgbClr val="FFFFFF"/>
                </a:solidFill>
                <a:latin typeface="Aileron Heavy"/>
              </a:rPr>
              <a:t>Residence Patterns</a:t>
            </a:r>
          </a:p>
        </p:txBody>
      </p:sp>
      <p:sp>
        <p:nvSpPr>
          <p:cNvPr name="TextBox 7" id="7"/>
          <p:cNvSpPr txBox="true"/>
          <p:nvPr/>
        </p:nvSpPr>
        <p:spPr>
          <a:xfrm rot="0">
            <a:off x="8379326" y="5599658"/>
            <a:ext cx="9235004" cy="1661795"/>
          </a:xfrm>
          <a:prstGeom prst="rect">
            <a:avLst/>
          </a:prstGeom>
        </p:spPr>
        <p:txBody>
          <a:bodyPr anchor="t" rtlCol="false" tIns="0" lIns="0" bIns="0" rIns="0">
            <a:spAutoFit/>
          </a:bodyPr>
          <a:lstStyle/>
          <a:p>
            <a:pPr>
              <a:lnSpc>
                <a:spcPts val="4480"/>
              </a:lnSpc>
            </a:pPr>
            <a:r>
              <a:rPr lang="en-US" sz="3200">
                <a:solidFill>
                  <a:srgbClr val="092683"/>
                </a:solidFill>
                <a:latin typeface="Aileron"/>
              </a:rPr>
              <a:t>This is</a:t>
            </a:r>
            <a:r>
              <a:rPr lang="en-US" sz="3200">
                <a:solidFill>
                  <a:srgbClr val="092683"/>
                </a:solidFill>
                <a:latin typeface="Aileron"/>
              </a:rPr>
              <a:t> an uncommon pattern worldwide where a couple live with or near either set of parents. This is also known as ambilocal residence.</a:t>
            </a:r>
          </a:p>
        </p:txBody>
      </p:sp>
      <p:sp>
        <p:nvSpPr>
          <p:cNvPr name="TextBox 8" id="8"/>
          <p:cNvSpPr txBox="true"/>
          <p:nvPr/>
        </p:nvSpPr>
        <p:spPr>
          <a:xfrm rot="0">
            <a:off x="8408504" y="8241691"/>
            <a:ext cx="9235004" cy="1682750"/>
          </a:xfrm>
          <a:prstGeom prst="rect">
            <a:avLst/>
          </a:prstGeom>
        </p:spPr>
        <p:txBody>
          <a:bodyPr anchor="t" rtlCol="false" tIns="0" lIns="0" bIns="0" rIns="0">
            <a:spAutoFit/>
          </a:bodyPr>
          <a:lstStyle/>
          <a:p>
            <a:pPr>
              <a:lnSpc>
                <a:spcPts val="4480"/>
              </a:lnSpc>
            </a:pPr>
            <a:r>
              <a:rPr lang="en-US" sz="3200">
                <a:solidFill>
                  <a:srgbClr val="092683"/>
                </a:solidFill>
                <a:latin typeface="Aileron"/>
              </a:rPr>
              <a:t>This is another relatively uncommon pattern where a couple lives with or near the husband’s mother’s brother.  </a:t>
            </a:r>
          </a:p>
        </p:txBody>
      </p:sp>
      <p:sp>
        <p:nvSpPr>
          <p:cNvPr name="TextBox 9" id="9"/>
          <p:cNvSpPr txBox="true"/>
          <p:nvPr/>
        </p:nvSpPr>
        <p:spPr>
          <a:xfrm rot="0">
            <a:off x="8065057" y="1676656"/>
            <a:ext cx="9235004" cy="537845"/>
          </a:xfrm>
          <a:prstGeom prst="rect">
            <a:avLst/>
          </a:prstGeom>
        </p:spPr>
        <p:txBody>
          <a:bodyPr anchor="t" rtlCol="false" tIns="0" lIns="0" bIns="0" rIns="0">
            <a:spAutoFit/>
          </a:bodyPr>
          <a:lstStyle/>
          <a:p>
            <a:pPr>
              <a:lnSpc>
                <a:spcPts val="4480"/>
              </a:lnSpc>
            </a:pPr>
            <a:r>
              <a:rPr lang="en-US" sz="3200">
                <a:solidFill>
                  <a:srgbClr val="092683"/>
                </a:solidFill>
                <a:latin typeface="Aileron Bold"/>
              </a:rPr>
              <a:t>Neolocal Residence </a:t>
            </a:r>
          </a:p>
        </p:txBody>
      </p:sp>
      <p:sp>
        <p:nvSpPr>
          <p:cNvPr name="TextBox 10" id="10"/>
          <p:cNvSpPr txBox="true"/>
          <p:nvPr/>
        </p:nvSpPr>
        <p:spPr>
          <a:xfrm rot="0">
            <a:off x="8065057" y="4846002"/>
            <a:ext cx="9235004" cy="537845"/>
          </a:xfrm>
          <a:prstGeom prst="rect">
            <a:avLst/>
          </a:prstGeom>
        </p:spPr>
        <p:txBody>
          <a:bodyPr anchor="t" rtlCol="false" tIns="0" lIns="0" bIns="0" rIns="0">
            <a:spAutoFit/>
          </a:bodyPr>
          <a:lstStyle/>
          <a:p>
            <a:pPr>
              <a:lnSpc>
                <a:spcPts val="4480"/>
              </a:lnSpc>
            </a:pPr>
            <a:r>
              <a:rPr lang="en-US" sz="3200">
                <a:solidFill>
                  <a:srgbClr val="092683"/>
                </a:solidFill>
                <a:latin typeface="Aileron Bold"/>
              </a:rPr>
              <a:t>Bilocal Residence</a:t>
            </a:r>
          </a:p>
        </p:txBody>
      </p:sp>
      <p:sp>
        <p:nvSpPr>
          <p:cNvPr name="TextBox 11" id="11"/>
          <p:cNvSpPr txBox="true"/>
          <p:nvPr/>
        </p:nvSpPr>
        <p:spPr>
          <a:xfrm rot="0">
            <a:off x="8065057" y="7516325"/>
            <a:ext cx="9235004" cy="537845"/>
          </a:xfrm>
          <a:prstGeom prst="rect">
            <a:avLst/>
          </a:prstGeom>
        </p:spPr>
        <p:txBody>
          <a:bodyPr anchor="t" rtlCol="false" tIns="0" lIns="0" bIns="0" rIns="0">
            <a:spAutoFit/>
          </a:bodyPr>
          <a:lstStyle/>
          <a:p>
            <a:pPr>
              <a:lnSpc>
                <a:spcPts val="4480"/>
              </a:lnSpc>
            </a:pPr>
            <a:r>
              <a:rPr lang="en-US" sz="3200">
                <a:solidFill>
                  <a:srgbClr val="092683"/>
                </a:solidFill>
                <a:latin typeface="Aileron Bold"/>
              </a:rPr>
              <a:t>Avunculocal Residence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850319" y="-25142"/>
            <a:ext cx="8493510" cy="10345729"/>
          </a:xfrm>
          <a:custGeom>
            <a:avLst/>
            <a:gdLst/>
            <a:ahLst/>
            <a:cxnLst/>
            <a:rect r="r" b="b" t="t" l="l"/>
            <a:pathLst>
              <a:path h="10345729" w="8493510">
                <a:moveTo>
                  <a:pt x="0" y="0"/>
                </a:moveTo>
                <a:lnTo>
                  <a:pt x="8493510" y="0"/>
                </a:lnTo>
                <a:lnTo>
                  <a:pt x="8493510" y="10345729"/>
                </a:lnTo>
                <a:lnTo>
                  <a:pt x="0" y="10345729"/>
                </a:lnTo>
                <a:lnTo>
                  <a:pt x="0" y="0"/>
                </a:lnTo>
                <a:close/>
              </a:path>
            </a:pathLst>
          </a:custGeom>
          <a:blipFill>
            <a:blip r:embed="rId2"/>
            <a:stretch>
              <a:fillRect l="0" t="-4664" r="-153424" b="-34471"/>
            </a:stretch>
          </a:blipFill>
        </p:spPr>
      </p:sp>
      <p:sp>
        <p:nvSpPr>
          <p:cNvPr name="AutoShape 3" id="3"/>
          <p:cNvSpPr/>
          <p:nvPr/>
        </p:nvSpPr>
        <p:spPr>
          <a:xfrm rot="-10800000">
            <a:off x="0" y="0"/>
            <a:ext cx="9850319" cy="10287000"/>
          </a:xfrm>
          <a:prstGeom prst="rect">
            <a:avLst/>
          </a:prstGeom>
          <a:solidFill>
            <a:srgbClr val="FFFFFF"/>
          </a:solidFill>
        </p:spPr>
      </p:sp>
      <p:sp>
        <p:nvSpPr>
          <p:cNvPr name="AutoShape 4" id="4"/>
          <p:cNvSpPr/>
          <p:nvPr/>
        </p:nvSpPr>
        <p:spPr>
          <a:xfrm rot="0">
            <a:off x="0" y="0"/>
            <a:ext cx="7323617" cy="1296070"/>
          </a:xfrm>
          <a:prstGeom prst="rect">
            <a:avLst/>
          </a:prstGeom>
          <a:solidFill>
            <a:srgbClr val="092683"/>
          </a:solidFill>
        </p:spPr>
      </p:sp>
      <p:sp>
        <p:nvSpPr>
          <p:cNvPr name="TextBox 5" id="5"/>
          <p:cNvSpPr txBox="true"/>
          <p:nvPr/>
        </p:nvSpPr>
        <p:spPr>
          <a:xfrm rot="0">
            <a:off x="450203" y="2896013"/>
            <a:ext cx="9085847" cy="2251710"/>
          </a:xfrm>
          <a:prstGeom prst="rect">
            <a:avLst/>
          </a:prstGeom>
        </p:spPr>
        <p:txBody>
          <a:bodyPr anchor="t" rtlCol="false" tIns="0" lIns="0" bIns="0" rIns="0">
            <a:spAutoFit/>
          </a:bodyPr>
          <a:lstStyle/>
          <a:p>
            <a:pPr>
              <a:lnSpc>
                <a:spcPts val="4480"/>
              </a:lnSpc>
            </a:pPr>
            <a:r>
              <a:rPr lang="en-US" sz="3200">
                <a:solidFill>
                  <a:srgbClr val="092683"/>
                </a:solidFill>
                <a:latin typeface="Aileron"/>
              </a:rPr>
              <a:t>The rule of descent that affiliates individuals with kin of both sexes related to them through women; at birth an individual affiliates with their mother’s kin group.</a:t>
            </a:r>
          </a:p>
        </p:txBody>
      </p:sp>
      <p:sp>
        <p:nvSpPr>
          <p:cNvPr name="TextBox 6" id="6"/>
          <p:cNvSpPr txBox="true"/>
          <p:nvPr/>
        </p:nvSpPr>
        <p:spPr>
          <a:xfrm rot="0">
            <a:off x="301046" y="367047"/>
            <a:ext cx="4646680" cy="552450"/>
          </a:xfrm>
          <a:prstGeom prst="rect">
            <a:avLst/>
          </a:prstGeom>
        </p:spPr>
        <p:txBody>
          <a:bodyPr anchor="t" rtlCol="false" tIns="0" lIns="0" bIns="0" rIns="0">
            <a:spAutoFit/>
          </a:bodyPr>
          <a:lstStyle/>
          <a:p>
            <a:pPr algn="r">
              <a:lnSpc>
                <a:spcPts val="4320"/>
              </a:lnSpc>
            </a:pPr>
            <a:r>
              <a:rPr lang="en-US" sz="3600" spc="72">
                <a:solidFill>
                  <a:srgbClr val="FFFFFF"/>
                </a:solidFill>
                <a:latin typeface="Aileron Heavy"/>
              </a:rPr>
              <a:t>Descent Patterns</a:t>
            </a:r>
          </a:p>
        </p:txBody>
      </p:sp>
      <p:sp>
        <p:nvSpPr>
          <p:cNvPr name="TextBox 7" id="7"/>
          <p:cNvSpPr txBox="true"/>
          <p:nvPr/>
        </p:nvSpPr>
        <p:spPr>
          <a:xfrm rot="0">
            <a:off x="472769" y="6547792"/>
            <a:ext cx="8949913" cy="2251710"/>
          </a:xfrm>
          <a:prstGeom prst="rect">
            <a:avLst/>
          </a:prstGeom>
        </p:spPr>
        <p:txBody>
          <a:bodyPr anchor="t" rtlCol="false" tIns="0" lIns="0" bIns="0" rIns="0">
            <a:spAutoFit/>
          </a:bodyPr>
          <a:lstStyle/>
          <a:p>
            <a:pPr>
              <a:lnSpc>
                <a:spcPts val="4480"/>
              </a:lnSpc>
            </a:pPr>
            <a:r>
              <a:rPr lang="en-US" sz="3200">
                <a:solidFill>
                  <a:srgbClr val="092683"/>
                </a:solidFill>
                <a:latin typeface="Aileron"/>
              </a:rPr>
              <a:t>Th</a:t>
            </a:r>
            <a:r>
              <a:rPr lang="en-US" sz="3200">
                <a:solidFill>
                  <a:srgbClr val="092683"/>
                </a:solidFill>
                <a:latin typeface="Aileron"/>
              </a:rPr>
              <a:t>e rule of descent that affiliates individuals with kin of both sexes related to them through men; at birth an individual affiliates with their father’s kin group.</a:t>
            </a:r>
          </a:p>
        </p:txBody>
      </p:sp>
      <p:sp>
        <p:nvSpPr>
          <p:cNvPr name="TextBox 8" id="8"/>
          <p:cNvSpPr txBox="true"/>
          <p:nvPr/>
        </p:nvSpPr>
        <p:spPr>
          <a:xfrm rot="0">
            <a:off x="301046" y="2233011"/>
            <a:ext cx="9235004" cy="537845"/>
          </a:xfrm>
          <a:prstGeom prst="rect">
            <a:avLst/>
          </a:prstGeom>
        </p:spPr>
        <p:txBody>
          <a:bodyPr anchor="t" rtlCol="false" tIns="0" lIns="0" bIns="0" rIns="0">
            <a:spAutoFit/>
          </a:bodyPr>
          <a:lstStyle/>
          <a:p>
            <a:pPr>
              <a:lnSpc>
                <a:spcPts val="4480"/>
              </a:lnSpc>
            </a:pPr>
            <a:r>
              <a:rPr lang="en-US" sz="3200">
                <a:solidFill>
                  <a:srgbClr val="092683"/>
                </a:solidFill>
                <a:latin typeface="Aileron Bold"/>
              </a:rPr>
              <a:t>Matrilineal Descent</a:t>
            </a:r>
          </a:p>
        </p:txBody>
      </p:sp>
      <p:sp>
        <p:nvSpPr>
          <p:cNvPr name="TextBox 9" id="9"/>
          <p:cNvSpPr txBox="true"/>
          <p:nvPr/>
        </p:nvSpPr>
        <p:spPr>
          <a:xfrm rot="0">
            <a:off x="330224" y="5735839"/>
            <a:ext cx="9235004" cy="537845"/>
          </a:xfrm>
          <a:prstGeom prst="rect">
            <a:avLst/>
          </a:prstGeom>
        </p:spPr>
        <p:txBody>
          <a:bodyPr anchor="t" rtlCol="false" tIns="0" lIns="0" bIns="0" rIns="0">
            <a:spAutoFit/>
          </a:bodyPr>
          <a:lstStyle/>
          <a:p>
            <a:pPr>
              <a:lnSpc>
                <a:spcPts val="4480"/>
              </a:lnSpc>
            </a:pPr>
            <a:r>
              <a:rPr lang="en-US" sz="3200">
                <a:solidFill>
                  <a:srgbClr val="092683"/>
                </a:solidFill>
                <a:latin typeface="Aileron Bold"/>
              </a:rPr>
              <a:t>Patrilineal Descent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DAFoQbeA8ow</dc:identifier>
  <dcterms:modified xsi:type="dcterms:W3CDTF">2011-08-01T06:04:30Z</dcterms:modified>
  <cp:revision>1</cp:revision>
  <dc:title>eHRAF Workbook - Residence, Descent, and Status Workbookv2.pptx </dc:title>
</cp:coreProperties>
</file>