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8"/>
    <p:sldId id="257" r:id="rId19"/>
    <p:sldId id="258" r:id="rId20"/>
    <p:sldId id="259" r:id="rId21"/>
    <p:sldId id="260" r:id="rId22"/>
    <p:sldId id="261" r:id="rId23"/>
    <p:sldId id="262" r:id="rId24"/>
    <p:sldId id="263" r:id="rId25"/>
    <p:sldId id="264" r:id="rId26"/>
    <p:sldId id="265" r:id="rId27"/>
    <p:sldId id="266" r:id="rId28"/>
    <p:sldId id="267" r:id="rId29"/>
    <p:sldId id="268" r:id="rId30"/>
    <p:sldId id="269" r:id="rId31"/>
    <p:sldId id="270" r:id="rId32"/>
  </p:sldIdLst>
  <p:sldSz cx="18288000" cy="10287000"/>
  <p:notesSz cx="6858000" cy="9144000"/>
  <p:embeddedFontLst>
    <p:embeddedFont>
      <p:font typeface="Aileron Regular" charset="1" panose="00000500000000000000"/>
      <p:regular r:id="rId6"/>
    </p:embeddedFont>
    <p:embeddedFont>
      <p:font typeface="Aileron Regular Bold" charset="1" panose="00000800000000000000"/>
      <p:regular r:id="rId7"/>
    </p:embeddedFont>
    <p:embeddedFont>
      <p:font typeface="Aileron Regular Italics" charset="1" panose="00000500000000000000"/>
      <p:regular r:id="rId8"/>
    </p:embeddedFont>
    <p:embeddedFont>
      <p:font typeface="Aileron Regular Bold Italics" charset="1" panose="00000800000000000000"/>
      <p:regular r:id="rId9"/>
    </p:embeddedFont>
    <p:embeddedFont>
      <p:font typeface="Arimo" charset="1" panose="020B0604020202020204"/>
      <p:regular r:id="rId10"/>
    </p:embeddedFont>
    <p:embeddedFont>
      <p:font typeface="Arimo Bold" charset="1" panose="020B0704020202020204"/>
      <p:regular r:id="rId11"/>
    </p:embeddedFont>
    <p:embeddedFont>
      <p:font typeface="Arimo Italics" charset="1" panose="020B0604020202090204"/>
      <p:regular r:id="rId12"/>
    </p:embeddedFont>
    <p:embeddedFont>
      <p:font typeface="Arimo Bold Italics" charset="1" panose="020B0704020202090204"/>
      <p:regular r:id="rId13"/>
    </p:embeddedFont>
    <p:embeddedFont>
      <p:font typeface="Aileron Heavy" charset="1" panose="00000A00000000000000"/>
      <p:regular r:id="rId14"/>
    </p:embeddedFont>
    <p:embeddedFont>
      <p:font typeface="Aileron Heavy Bold" charset="1" panose="00000A00000000000000"/>
      <p:regular r:id="rId15"/>
    </p:embeddedFont>
    <p:embeddedFont>
      <p:font typeface="Aileron Heavy Italics" charset="1" panose="00000A00000000000000"/>
      <p:regular r:id="rId16"/>
    </p:embeddedFont>
    <p:embeddedFont>
      <p:font typeface="Aileron Heavy Bold Italics" charset="1" panose="00000A0000000000000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slides/slide1.xml" Type="http://schemas.openxmlformats.org/officeDocument/2006/relationships/slide"/><Relationship Id="rId19" Target="slides/slide2.xml" Type="http://schemas.openxmlformats.org/officeDocument/2006/relationships/slide"/><Relationship Id="rId2" Target="presProps.xml" Type="http://schemas.openxmlformats.org/officeDocument/2006/relationships/presProps"/><Relationship Id="rId20" Target="slides/slide3.xml" Type="http://schemas.openxmlformats.org/officeDocument/2006/relationships/slide"/><Relationship Id="rId21" Target="slides/slide4.xml" Type="http://schemas.openxmlformats.org/officeDocument/2006/relationships/slide"/><Relationship Id="rId22" Target="slides/slide5.xml" Type="http://schemas.openxmlformats.org/officeDocument/2006/relationships/slide"/><Relationship Id="rId23" Target="slides/slide6.xml" Type="http://schemas.openxmlformats.org/officeDocument/2006/relationships/slide"/><Relationship Id="rId24" Target="slides/slide7.xml" Type="http://schemas.openxmlformats.org/officeDocument/2006/relationships/slide"/><Relationship Id="rId25" Target="slides/slide8.xml" Type="http://schemas.openxmlformats.org/officeDocument/2006/relationships/slide"/><Relationship Id="rId26" Target="slides/slide9.xml" Type="http://schemas.openxmlformats.org/officeDocument/2006/relationships/slide"/><Relationship Id="rId27" Target="slides/slide10.xml" Type="http://schemas.openxmlformats.org/officeDocument/2006/relationships/slide"/><Relationship Id="rId28" Target="slides/slide11.xml" Type="http://schemas.openxmlformats.org/officeDocument/2006/relationships/slide"/><Relationship Id="rId29" Target="slides/slide12.xml" Type="http://schemas.openxmlformats.org/officeDocument/2006/relationships/slide"/><Relationship Id="rId3" Target="viewProps.xml" Type="http://schemas.openxmlformats.org/officeDocument/2006/relationships/viewProps"/><Relationship Id="rId30" Target="slides/slide13.xml" Type="http://schemas.openxmlformats.org/officeDocument/2006/relationships/slide"/><Relationship Id="rId31" Target="slides/slide14.xml" Type="http://schemas.openxmlformats.org/officeDocument/2006/relationships/slide"/><Relationship Id="rId32" Target="slides/slide15.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2.jpe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3.jpe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http://hraf.yale.edu" TargetMode="External" Type="http://schemas.openxmlformats.org/officeDocument/2006/relationships/hyperlink"/></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24435" t="0" r="28785" b="16386"/>
          <a:stretch>
            <a:fillRect/>
          </a:stretch>
        </p:blipFill>
        <p:spPr>
          <a:xfrm flipH="false" flipV="false" rot="0">
            <a:off x="0" y="0"/>
            <a:ext cx="8636070" cy="10287000"/>
          </a:xfrm>
          <a:prstGeom prst="rect">
            <a:avLst/>
          </a:prstGeom>
        </p:spPr>
      </p:pic>
      <p:pic>
        <p:nvPicPr>
          <p:cNvPr name="Picture 3" id="3"/>
          <p:cNvPicPr>
            <a:picLocks noChangeAspect="true"/>
          </p:cNvPicPr>
          <p:nvPr/>
        </p:nvPicPr>
        <p:blipFill>
          <a:blip r:embed="rId3">
            <a:alphaModFix amt="4000"/>
          </a:blip>
          <a:srcRect l="0" t="0" r="0" b="0"/>
          <a:stretch>
            <a:fillRect/>
          </a:stretch>
        </p:blipFill>
        <p:spPr>
          <a:xfrm flipH="false" flipV="false" rot="0">
            <a:off x="9815825" y="1389107"/>
            <a:ext cx="7217821" cy="7508786"/>
          </a:xfrm>
          <a:prstGeom prst="rect">
            <a:avLst/>
          </a:prstGeom>
        </p:spPr>
      </p:pic>
      <p:grpSp>
        <p:nvGrpSpPr>
          <p:cNvPr name="Group 4" id="4"/>
          <p:cNvGrpSpPr/>
          <p:nvPr/>
        </p:nvGrpSpPr>
        <p:grpSpPr>
          <a:xfrm rot="0">
            <a:off x="0" y="1028700"/>
            <a:ext cx="7142940" cy="843619"/>
            <a:chOff x="0" y="0"/>
            <a:chExt cx="9523921" cy="1124825"/>
          </a:xfrm>
        </p:grpSpPr>
        <p:sp>
          <p:nvSpPr>
            <p:cNvPr name="AutoShape 5" id="5"/>
            <p:cNvSpPr/>
            <p:nvPr/>
          </p:nvSpPr>
          <p:spPr>
            <a:xfrm rot="0">
              <a:off x="0" y="0"/>
              <a:ext cx="9523921" cy="1124825"/>
            </a:xfrm>
            <a:prstGeom prst="rect">
              <a:avLst/>
            </a:prstGeom>
            <a:solidFill>
              <a:srgbClr val="048985"/>
            </a:solidFill>
          </p:spPr>
        </p:sp>
        <p:sp>
          <p:nvSpPr>
            <p:cNvPr name="TextBox 6" id="6"/>
            <p:cNvSpPr txBox="true"/>
            <p:nvPr/>
          </p:nvSpPr>
          <p:spPr>
            <a:xfrm rot="0">
              <a:off x="352378" y="180143"/>
              <a:ext cx="8819165" cy="707390"/>
            </a:xfrm>
            <a:prstGeom prst="rect">
              <a:avLst/>
            </a:prstGeom>
          </p:spPr>
          <p:txBody>
            <a:bodyPr anchor="t" rtlCol="false" tIns="0" lIns="0" bIns="0" rIns="0">
              <a:spAutoFit/>
            </a:bodyPr>
            <a:lstStyle/>
            <a:p>
              <a:pPr>
                <a:lnSpc>
                  <a:spcPts val="4480"/>
                </a:lnSpc>
              </a:pPr>
              <a:r>
                <a:rPr lang="en-US" sz="3200" spc="224">
                  <a:solidFill>
                    <a:srgbClr val="FFFFFF"/>
                  </a:solidFill>
                  <a:latin typeface="Aileron Regular Bold"/>
                </a:rPr>
                <a:t>An eHRAF Workbook Activity</a:t>
              </a:r>
            </a:p>
          </p:txBody>
        </p:sp>
      </p:grpSp>
      <p:sp>
        <p:nvSpPr>
          <p:cNvPr name="TextBox 7" id="7"/>
          <p:cNvSpPr txBox="true"/>
          <p:nvPr/>
        </p:nvSpPr>
        <p:spPr>
          <a:xfrm rot="0">
            <a:off x="8791935" y="3680460"/>
            <a:ext cx="9265601" cy="2926080"/>
          </a:xfrm>
          <a:prstGeom prst="rect">
            <a:avLst/>
          </a:prstGeom>
        </p:spPr>
        <p:txBody>
          <a:bodyPr anchor="t" rtlCol="false" tIns="0" lIns="0" bIns="0" rIns="0">
            <a:spAutoFit/>
          </a:bodyPr>
          <a:lstStyle/>
          <a:p>
            <a:pPr algn="ctr">
              <a:lnSpc>
                <a:spcPts val="11519"/>
              </a:lnSpc>
            </a:pPr>
            <a:r>
              <a:rPr lang="en-US" sz="9600">
                <a:solidFill>
                  <a:srgbClr val="048985"/>
                </a:solidFill>
                <a:latin typeface="Aileron Heavy Bold"/>
              </a:rPr>
              <a:t>Rites of Passage</a:t>
            </a:r>
          </a:p>
        </p:txBody>
      </p:sp>
      <p:sp>
        <p:nvSpPr>
          <p:cNvPr name="TextBox 8" id="8"/>
          <p:cNvSpPr txBox="true"/>
          <p:nvPr/>
        </p:nvSpPr>
        <p:spPr>
          <a:xfrm rot="0">
            <a:off x="8791935" y="7459914"/>
            <a:ext cx="9265601" cy="624840"/>
          </a:xfrm>
          <a:prstGeom prst="rect">
            <a:avLst/>
          </a:prstGeom>
        </p:spPr>
        <p:txBody>
          <a:bodyPr anchor="t" rtlCol="false" tIns="0" lIns="0" bIns="0" rIns="0">
            <a:spAutoFit/>
          </a:bodyPr>
          <a:lstStyle/>
          <a:p>
            <a:pPr algn="ctr">
              <a:lnSpc>
                <a:spcPts val="5040"/>
              </a:lnSpc>
            </a:pPr>
            <a:r>
              <a:rPr lang="en-US" sz="3600" spc="215">
                <a:solidFill>
                  <a:srgbClr val="048985"/>
                </a:solidFill>
                <a:latin typeface="Aileron Regular"/>
              </a:rPr>
              <a:t>in eHRAF World Cultures</a:t>
            </a:r>
          </a:p>
        </p:txBody>
      </p:sp>
      <p:sp>
        <p:nvSpPr>
          <p:cNvPr name="TextBox 9" id="9"/>
          <p:cNvSpPr txBox="true"/>
          <p:nvPr/>
        </p:nvSpPr>
        <p:spPr>
          <a:xfrm rot="0">
            <a:off x="11443163" y="9678035"/>
            <a:ext cx="6614374" cy="623570"/>
          </a:xfrm>
          <a:prstGeom prst="rect">
            <a:avLst/>
          </a:prstGeom>
        </p:spPr>
        <p:txBody>
          <a:bodyPr anchor="t" rtlCol="false" tIns="0" lIns="0" bIns="0" rIns="0">
            <a:spAutoFit/>
          </a:bodyPr>
          <a:lstStyle/>
          <a:p>
            <a:pPr algn="r">
              <a:lnSpc>
                <a:spcPts val="2420"/>
              </a:lnSpc>
            </a:pPr>
            <a:r>
              <a:rPr lang="en-US" sz="2200" spc="153">
                <a:solidFill>
                  <a:srgbClr val="000000"/>
                </a:solidFill>
                <a:latin typeface="Aileron Regular"/>
              </a:rPr>
              <a:t>Human Relations Area Files</a:t>
            </a:r>
          </a:p>
          <a:p>
            <a:pPr algn="r">
              <a:lnSpc>
                <a:spcPts val="2420"/>
              </a:lnSpc>
            </a:pPr>
            <a:r>
              <a:rPr lang="en-US" sz="2200" spc="153">
                <a:solidFill>
                  <a:srgbClr val="000000"/>
                </a:solidFill>
                <a:latin typeface="Aileron Regular"/>
              </a:rPr>
              <a:t> at Yale University</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2808" t="0" r="5546" b="19027"/>
          <a:stretch>
            <a:fillRect/>
          </a:stretch>
        </p:blipFill>
        <p:spPr>
          <a:xfrm flipH="false" flipV="false">
            <a:off x="0" y="0"/>
            <a:ext cx="18288000" cy="10287000"/>
          </a:xfrm>
          <a:prstGeom prst="rect">
            <a:avLst/>
          </a:prstGeom>
        </p:spPr>
      </p:pic>
      <p:grpSp>
        <p:nvGrpSpPr>
          <p:cNvPr name="Group 3" id="3"/>
          <p:cNvGrpSpPr/>
          <p:nvPr/>
        </p:nvGrpSpPr>
        <p:grpSpPr>
          <a:xfrm rot="-5911422">
            <a:off x="6639902" y="4626149"/>
            <a:ext cx="2270002" cy="366267"/>
            <a:chOff x="0" y="0"/>
            <a:chExt cx="8091434" cy="1305560"/>
          </a:xfrm>
        </p:grpSpPr>
        <p:sp>
          <p:nvSpPr>
            <p:cNvPr name="Freeform 4" id="4"/>
            <p:cNvSpPr/>
            <p:nvPr/>
          </p:nvSpPr>
          <p:spPr>
            <a:xfrm flipH="false" flipV="false">
              <a:off x="0" y="-27940"/>
              <a:ext cx="8110483" cy="1360170"/>
            </a:xfrm>
            <a:custGeom>
              <a:avLst/>
              <a:gdLst/>
              <a:ahLst/>
              <a:cxnLst/>
              <a:rect r="r" b="b" t="t" l="l"/>
              <a:pathLst>
                <a:path h="1360170" w="8110483">
                  <a:moveTo>
                    <a:pt x="8035554" y="579120"/>
                  </a:moveTo>
                  <a:lnTo>
                    <a:pt x="7335783" y="55880"/>
                  </a:lnTo>
                  <a:cubicBezTo>
                    <a:pt x="7262123" y="0"/>
                    <a:pt x="7201164" y="30480"/>
                    <a:pt x="7201164" y="123190"/>
                  </a:cubicBezTo>
                  <a:lnTo>
                    <a:pt x="7201164" y="556260"/>
                  </a:lnTo>
                  <a:lnTo>
                    <a:pt x="831850" y="556260"/>
                  </a:lnTo>
                  <a:cubicBezTo>
                    <a:pt x="778510" y="382270"/>
                    <a:pt x="617220" y="255270"/>
                    <a:pt x="425450" y="255270"/>
                  </a:cubicBezTo>
                  <a:cubicBezTo>
                    <a:pt x="190500" y="255270"/>
                    <a:pt x="0" y="445770"/>
                    <a:pt x="0" y="680720"/>
                  </a:cubicBezTo>
                  <a:cubicBezTo>
                    <a:pt x="0" y="915670"/>
                    <a:pt x="190500" y="1106170"/>
                    <a:pt x="425450" y="1106170"/>
                  </a:cubicBezTo>
                  <a:cubicBezTo>
                    <a:pt x="617220" y="1106170"/>
                    <a:pt x="778510" y="979170"/>
                    <a:pt x="831850" y="805180"/>
                  </a:cubicBezTo>
                  <a:lnTo>
                    <a:pt x="7199692" y="805180"/>
                  </a:lnTo>
                  <a:lnTo>
                    <a:pt x="7199692" y="1236980"/>
                  </a:lnTo>
                  <a:cubicBezTo>
                    <a:pt x="7199692" y="1329690"/>
                    <a:pt x="7260854" y="1360170"/>
                    <a:pt x="7334514" y="1304290"/>
                  </a:cubicBezTo>
                  <a:lnTo>
                    <a:pt x="8035554" y="779780"/>
                  </a:lnTo>
                  <a:cubicBezTo>
                    <a:pt x="8110483" y="726440"/>
                    <a:pt x="8110483" y="635000"/>
                    <a:pt x="8035554" y="579120"/>
                  </a:cubicBezTo>
                  <a:close/>
                </a:path>
              </a:pathLst>
            </a:custGeom>
            <a:solidFill>
              <a:srgbClr val="048985"/>
            </a:solidFill>
          </p:spPr>
        </p:sp>
      </p:grpSp>
      <p:grpSp>
        <p:nvGrpSpPr>
          <p:cNvPr name="Group 5" id="5"/>
          <p:cNvGrpSpPr/>
          <p:nvPr/>
        </p:nvGrpSpPr>
        <p:grpSpPr>
          <a:xfrm rot="0">
            <a:off x="11151298" y="703385"/>
            <a:ext cx="7136702" cy="1037896"/>
            <a:chOff x="0" y="0"/>
            <a:chExt cx="9515602" cy="1383862"/>
          </a:xfrm>
        </p:grpSpPr>
        <p:sp>
          <p:nvSpPr>
            <p:cNvPr name="AutoShape 6" id="6"/>
            <p:cNvSpPr/>
            <p:nvPr/>
          </p:nvSpPr>
          <p:spPr>
            <a:xfrm rot="0">
              <a:off x="0" y="0"/>
              <a:ext cx="9515602" cy="1383862"/>
            </a:xfrm>
            <a:prstGeom prst="rect">
              <a:avLst/>
            </a:prstGeom>
            <a:solidFill>
              <a:srgbClr val="048985"/>
            </a:solidFill>
          </p:spPr>
        </p:sp>
        <p:sp>
          <p:nvSpPr>
            <p:cNvPr name="TextBox 7" id="7"/>
            <p:cNvSpPr txBox="true"/>
            <p:nvPr/>
          </p:nvSpPr>
          <p:spPr>
            <a:xfrm rot="0">
              <a:off x="947307" y="370621"/>
              <a:ext cx="7620987" cy="585470"/>
            </a:xfrm>
            <a:prstGeom prst="rect">
              <a:avLst/>
            </a:prstGeom>
          </p:spPr>
          <p:txBody>
            <a:bodyPr anchor="t" rtlCol="false" tIns="0" lIns="0" bIns="0" rIns="0">
              <a:spAutoFit/>
            </a:bodyPr>
            <a:lstStyle/>
            <a:p>
              <a:pPr algn="ctr">
                <a:lnSpc>
                  <a:spcPts val="3640"/>
                </a:lnSpc>
              </a:pPr>
              <a:r>
                <a:rPr lang="en-US" sz="2600" spc="208">
                  <a:solidFill>
                    <a:srgbClr val="FFFFFF"/>
                  </a:solidFill>
                  <a:latin typeface="Aileron Heavy Bold"/>
                </a:rPr>
                <a:t>SAMPLE ADVANCED SEARCH</a:t>
              </a:r>
            </a:p>
          </p:txBody>
        </p:sp>
      </p:grpSp>
      <p:grpSp>
        <p:nvGrpSpPr>
          <p:cNvPr name="Group 8" id="8"/>
          <p:cNvGrpSpPr/>
          <p:nvPr/>
        </p:nvGrpSpPr>
        <p:grpSpPr>
          <a:xfrm rot="-5911422">
            <a:off x="13827880" y="4642299"/>
            <a:ext cx="2519144" cy="366267"/>
            <a:chOff x="0" y="0"/>
            <a:chExt cx="8979503" cy="1305560"/>
          </a:xfrm>
        </p:grpSpPr>
        <p:sp>
          <p:nvSpPr>
            <p:cNvPr name="Freeform 9" id="9"/>
            <p:cNvSpPr/>
            <p:nvPr/>
          </p:nvSpPr>
          <p:spPr>
            <a:xfrm flipH="false" flipV="false">
              <a:off x="0" y="-27940"/>
              <a:ext cx="8998552" cy="1360170"/>
            </a:xfrm>
            <a:custGeom>
              <a:avLst/>
              <a:gdLst/>
              <a:ahLst/>
              <a:cxnLst/>
              <a:rect r="r" b="b" t="t" l="l"/>
              <a:pathLst>
                <a:path h="1360170" w="8998552">
                  <a:moveTo>
                    <a:pt x="8923623" y="579120"/>
                  </a:moveTo>
                  <a:lnTo>
                    <a:pt x="8223852" y="55880"/>
                  </a:lnTo>
                  <a:cubicBezTo>
                    <a:pt x="8150192" y="0"/>
                    <a:pt x="8089233" y="30480"/>
                    <a:pt x="8089233" y="123190"/>
                  </a:cubicBezTo>
                  <a:lnTo>
                    <a:pt x="8089233" y="556260"/>
                  </a:lnTo>
                  <a:lnTo>
                    <a:pt x="831850" y="556260"/>
                  </a:lnTo>
                  <a:cubicBezTo>
                    <a:pt x="778510" y="382270"/>
                    <a:pt x="617220" y="255270"/>
                    <a:pt x="425450" y="255270"/>
                  </a:cubicBezTo>
                  <a:cubicBezTo>
                    <a:pt x="190500" y="255270"/>
                    <a:pt x="0" y="445770"/>
                    <a:pt x="0" y="680720"/>
                  </a:cubicBezTo>
                  <a:cubicBezTo>
                    <a:pt x="0" y="915670"/>
                    <a:pt x="190500" y="1106170"/>
                    <a:pt x="425450" y="1106170"/>
                  </a:cubicBezTo>
                  <a:cubicBezTo>
                    <a:pt x="617220" y="1106170"/>
                    <a:pt x="778510" y="979170"/>
                    <a:pt x="831850" y="805180"/>
                  </a:cubicBezTo>
                  <a:lnTo>
                    <a:pt x="8087659" y="805180"/>
                  </a:lnTo>
                  <a:lnTo>
                    <a:pt x="8087659" y="1236980"/>
                  </a:lnTo>
                  <a:cubicBezTo>
                    <a:pt x="8087659" y="1329690"/>
                    <a:pt x="8148923" y="1360170"/>
                    <a:pt x="8222583" y="1304290"/>
                  </a:cubicBezTo>
                  <a:lnTo>
                    <a:pt x="8923623" y="779780"/>
                  </a:lnTo>
                  <a:cubicBezTo>
                    <a:pt x="8998552" y="726440"/>
                    <a:pt x="8998552" y="635000"/>
                    <a:pt x="8923623" y="579120"/>
                  </a:cubicBezTo>
                  <a:close/>
                </a:path>
              </a:pathLst>
            </a:custGeom>
            <a:solidFill>
              <a:srgbClr val="048985"/>
            </a:solidFill>
          </p:spPr>
        </p:sp>
      </p:grpSp>
      <p:grpSp>
        <p:nvGrpSpPr>
          <p:cNvPr name="Group 10" id="10"/>
          <p:cNvGrpSpPr/>
          <p:nvPr/>
        </p:nvGrpSpPr>
        <p:grpSpPr>
          <a:xfrm rot="0">
            <a:off x="5136597" y="6422267"/>
            <a:ext cx="5975291" cy="2517542"/>
            <a:chOff x="0" y="0"/>
            <a:chExt cx="7967054" cy="3356722"/>
          </a:xfrm>
        </p:grpSpPr>
        <p:sp>
          <p:nvSpPr>
            <p:cNvPr name="AutoShape 11" id="11"/>
            <p:cNvSpPr/>
            <p:nvPr/>
          </p:nvSpPr>
          <p:spPr>
            <a:xfrm rot="-10800000">
              <a:off x="0" y="0"/>
              <a:ext cx="7967054" cy="3356722"/>
            </a:xfrm>
            <a:prstGeom prst="rect">
              <a:avLst/>
            </a:prstGeom>
            <a:solidFill>
              <a:srgbClr val="FFFFFF"/>
            </a:solidFill>
          </p:spPr>
        </p:sp>
        <p:sp>
          <p:nvSpPr>
            <p:cNvPr name="TextBox 12" id="12"/>
            <p:cNvSpPr txBox="true"/>
            <p:nvPr/>
          </p:nvSpPr>
          <p:spPr>
            <a:xfrm rot="0">
              <a:off x="253085" y="144836"/>
              <a:ext cx="7460885" cy="3057525"/>
            </a:xfrm>
            <a:prstGeom prst="rect">
              <a:avLst/>
            </a:prstGeom>
          </p:spPr>
          <p:txBody>
            <a:bodyPr anchor="t" rtlCol="false" tIns="0" lIns="0" bIns="0" rIns="0">
              <a:spAutoFit/>
            </a:bodyPr>
            <a:lstStyle/>
            <a:p>
              <a:pPr>
                <a:lnSpc>
                  <a:spcPts val="3600"/>
                </a:lnSpc>
              </a:pPr>
              <a:r>
                <a:rPr lang="en-US" sz="3000" spc="30">
                  <a:solidFill>
                    <a:srgbClr val="048985"/>
                  </a:solidFill>
                  <a:latin typeface="Aileron Regular Bold"/>
                </a:rPr>
                <a:t>Add 1 or more subjects: </a:t>
              </a:r>
            </a:p>
            <a:p>
              <a:pPr>
                <a:lnSpc>
                  <a:spcPts val="3600"/>
                </a:lnSpc>
              </a:pPr>
              <a:r>
                <a:rPr lang="en-US" sz="3000" spc="30">
                  <a:solidFill>
                    <a:srgbClr val="048985"/>
                  </a:solidFill>
                  <a:latin typeface="Aileron Regular"/>
                </a:rPr>
                <a:t>Age stratification (561)  </a:t>
              </a:r>
            </a:p>
            <a:p>
              <a:pPr>
                <a:lnSpc>
                  <a:spcPts val="3600"/>
                </a:lnSpc>
              </a:pPr>
              <a:r>
                <a:rPr lang="en-US" sz="3000" spc="30">
                  <a:solidFill>
                    <a:srgbClr val="048985"/>
                  </a:solidFill>
                  <a:latin typeface="Aileron Regular"/>
                </a:rPr>
                <a:t>Ceremonial during infancy and childhood (852)</a:t>
              </a:r>
            </a:p>
            <a:p>
              <a:pPr>
                <a:lnSpc>
                  <a:spcPts val="3600"/>
                </a:lnSpc>
              </a:pPr>
              <a:r>
                <a:rPr lang="en-US" sz="3000" spc="30">
                  <a:solidFill>
                    <a:srgbClr val="048985"/>
                  </a:solidFill>
                  <a:latin typeface="Aileron Regular"/>
                </a:rPr>
                <a:t>Puberty and initiation (881)</a:t>
              </a:r>
            </a:p>
          </p:txBody>
        </p:sp>
      </p:grpSp>
      <p:grpSp>
        <p:nvGrpSpPr>
          <p:cNvPr name="Group 13" id="13"/>
          <p:cNvGrpSpPr/>
          <p:nvPr/>
        </p:nvGrpSpPr>
        <p:grpSpPr>
          <a:xfrm rot="0">
            <a:off x="12330738" y="6422267"/>
            <a:ext cx="5513428" cy="2060449"/>
            <a:chOff x="0" y="0"/>
            <a:chExt cx="7351238" cy="2747266"/>
          </a:xfrm>
        </p:grpSpPr>
        <p:sp>
          <p:nvSpPr>
            <p:cNvPr name="AutoShape 14" id="14"/>
            <p:cNvSpPr/>
            <p:nvPr/>
          </p:nvSpPr>
          <p:spPr>
            <a:xfrm rot="-10800000">
              <a:off x="0" y="0"/>
              <a:ext cx="7351238" cy="2747266"/>
            </a:xfrm>
            <a:prstGeom prst="rect">
              <a:avLst/>
            </a:prstGeom>
            <a:solidFill>
              <a:srgbClr val="FFFFFF"/>
            </a:solidFill>
          </p:spPr>
        </p:sp>
        <p:sp>
          <p:nvSpPr>
            <p:cNvPr name="TextBox 15" id="15"/>
            <p:cNvSpPr txBox="true"/>
            <p:nvPr/>
          </p:nvSpPr>
          <p:spPr>
            <a:xfrm rot="0">
              <a:off x="365001" y="144908"/>
              <a:ext cx="6621236" cy="2447925"/>
            </a:xfrm>
            <a:prstGeom prst="rect">
              <a:avLst/>
            </a:prstGeom>
          </p:spPr>
          <p:txBody>
            <a:bodyPr anchor="t" rtlCol="false" tIns="0" lIns="0" bIns="0" rIns="0">
              <a:spAutoFit/>
            </a:bodyPr>
            <a:lstStyle/>
            <a:p>
              <a:pPr>
                <a:lnSpc>
                  <a:spcPts val="3600"/>
                </a:lnSpc>
              </a:pPr>
              <a:r>
                <a:rPr lang="en-US" sz="3000" spc="30">
                  <a:solidFill>
                    <a:srgbClr val="048985"/>
                  </a:solidFill>
                  <a:latin typeface="Aileron Regular Bold"/>
                </a:rPr>
                <a:t>Add optional keywords </a:t>
              </a:r>
              <a:r>
                <a:rPr lang="en-US" sz="3000" spc="30">
                  <a:solidFill>
                    <a:srgbClr val="048985"/>
                  </a:solidFill>
                  <a:latin typeface="Aileron Regular"/>
                </a:rPr>
                <a:t>such as</a:t>
              </a:r>
              <a:r>
                <a:rPr lang="en-US" sz="3000" spc="30">
                  <a:solidFill>
                    <a:srgbClr val="048985"/>
                  </a:solidFill>
                  <a:latin typeface="Aileron Regular Bold"/>
                </a:rPr>
                <a:t> </a:t>
              </a:r>
              <a:r>
                <a:rPr lang="en-US" sz="3000" spc="30">
                  <a:solidFill>
                    <a:srgbClr val="048985"/>
                  </a:solidFill>
                  <a:latin typeface="Aileron Regular"/>
                </a:rPr>
                <a:t>ritual, initiation, adulthood, marriage, or death</a:t>
              </a:r>
            </a:p>
          </p:txBody>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27674" t="0" r="27674" b="0"/>
          <a:stretch>
            <a:fillRect/>
          </a:stretch>
        </p:blipFill>
        <p:spPr>
          <a:xfrm flipH="false" flipV="false" rot="0">
            <a:off x="0" y="0"/>
            <a:ext cx="6946465" cy="10287000"/>
          </a:xfrm>
          <a:prstGeom prst="rect">
            <a:avLst/>
          </a:prstGeom>
        </p:spPr>
      </p:pic>
      <p:sp>
        <p:nvSpPr>
          <p:cNvPr name="AutoShape 3" id="3"/>
          <p:cNvSpPr/>
          <p:nvPr/>
        </p:nvSpPr>
        <p:spPr>
          <a:xfrm rot="-10800000">
            <a:off x="6946465" y="0"/>
            <a:ext cx="11341535" cy="10287000"/>
          </a:xfrm>
          <a:prstGeom prst="rect">
            <a:avLst/>
          </a:prstGeom>
          <a:solidFill>
            <a:srgbClr val="048985"/>
          </a:solidFill>
        </p:spPr>
      </p:sp>
      <p:grpSp>
        <p:nvGrpSpPr>
          <p:cNvPr name="Group 4" id="4"/>
          <p:cNvGrpSpPr/>
          <p:nvPr/>
        </p:nvGrpSpPr>
        <p:grpSpPr>
          <a:xfrm rot="0">
            <a:off x="0" y="0"/>
            <a:ext cx="3995712" cy="1068376"/>
            <a:chOff x="0" y="0"/>
            <a:chExt cx="5327616" cy="1424501"/>
          </a:xfrm>
        </p:grpSpPr>
        <p:sp>
          <p:nvSpPr>
            <p:cNvPr name="AutoShape 5" id="5"/>
            <p:cNvSpPr/>
            <p:nvPr/>
          </p:nvSpPr>
          <p:spPr>
            <a:xfrm rot="0">
              <a:off x="0" y="0"/>
              <a:ext cx="5327616" cy="1424501"/>
            </a:xfrm>
            <a:prstGeom prst="rect">
              <a:avLst/>
            </a:prstGeom>
            <a:solidFill>
              <a:srgbClr val="048985"/>
            </a:solidFill>
          </p:spPr>
        </p:sp>
        <p:sp>
          <p:nvSpPr>
            <p:cNvPr name="TextBox 6" id="6"/>
            <p:cNvSpPr txBox="true"/>
            <p:nvPr/>
          </p:nvSpPr>
          <p:spPr>
            <a:xfrm rot="0">
              <a:off x="530381" y="370621"/>
              <a:ext cx="4266855" cy="626110"/>
            </a:xfrm>
            <a:prstGeom prst="rect">
              <a:avLst/>
            </a:prstGeom>
          </p:spPr>
          <p:txBody>
            <a:bodyPr anchor="t" rtlCol="false" tIns="0" lIns="0" bIns="0" rIns="0">
              <a:spAutoFit/>
            </a:bodyPr>
            <a:lstStyle/>
            <a:p>
              <a:pPr algn="ctr">
                <a:lnSpc>
                  <a:spcPts val="3919"/>
                </a:lnSpc>
              </a:pPr>
              <a:r>
                <a:rPr lang="en-US" sz="2800" spc="224">
                  <a:solidFill>
                    <a:srgbClr val="FFFFFF"/>
                  </a:solidFill>
                  <a:latin typeface="Aileron Heavy Bold"/>
                </a:rPr>
                <a:t>ASSIGNMENT</a:t>
              </a:r>
            </a:p>
          </p:txBody>
        </p:sp>
      </p:grpSp>
      <p:sp>
        <p:nvSpPr>
          <p:cNvPr name="TextBox 7" id="7"/>
          <p:cNvSpPr txBox="true"/>
          <p:nvPr/>
        </p:nvSpPr>
        <p:spPr>
          <a:xfrm rot="0">
            <a:off x="7399609" y="4013303"/>
            <a:ext cx="10607654" cy="5796915"/>
          </a:xfrm>
          <a:prstGeom prst="rect">
            <a:avLst/>
          </a:prstGeom>
        </p:spPr>
        <p:txBody>
          <a:bodyPr anchor="t" rtlCol="false" tIns="0" lIns="0" bIns="0" rIns="0">
            <a:spAutoFit/>
          </a:bodyPr>
          <a:lstStyle/>
          <a:p>
            <a:pPr marL="777240" indent="-388620" lvl="1">
              <a:lnSpc>
                <a:spcPts val="4140"/>
              </a:lnSpc>
              <a:buFont typeface="Arial"/>
              <a:buChar char="•"/>
            </a:pPr>
            <a:r>
              <a:rPr lang="en-US" sz="3600" spc="89">
                <a:solidFill>
                  <a:srgbClr val="FFFFFF"/>
                </a:solidFill>
                <a:latin typeface="Aileron Regular Bold"/>
              </a:rPr>
              <a:t>Describe </a:t>
            </a:r>
            <a:r>
              <a:rPr lang="en-US" sz="3600" spc="89">
                <a:solidFill>
                  <a:srgbClr val="FFFFFF"/>
                </a:solidFill>
                <a:latin typeface="Aileron Regular"/>
              </a:rPr>
              <a:t>the coming-of-age ce</a:t>
            </a:r>
            <a:r>
              <a:rPr lang="en-US" sz="3600" spc="89">
                <a:solidFill>
                  <a:srgbClr val="FFFFFF"/>
                </a:solidFill>
                <a:latin typeface="Aileron Regular"/>
              </a:rPr>
              <a:t>remony or ritual. Who takes part? </a:t>
            </a:r>
          </a:p>
          <a:p>
            <a:pPr marL="777240" indent="-388620" lvl="1">
              <a:lnSpc>
                <a:spcPts val="4140"/>
              </a:lnSpc>
              <a:buFont typeface="Arial"/>
              <a:buChar char="•"/>
            </a:pPr>
            <a:r>
              <a:rPr lang="en-US" sz="3600" spc="89">
                <a:solidFill>
                  <a:srgbClr val="FFFFFF"/>
                </a:solidFill>
                <a:latin typeface="Aileron Regular"/>
              </a:rPr>
              <a:t>Wha</a:t>
            </a:r>
            <a:r>
              <a:rPr lang="en-US" sz="3600" spc="89">
                <a:solidFill>
                  <a:srgbClr val="FFFFFF"/>
                </a:solidFill>
                <a:latin typeface="Aileron Regular"/>
              </a:rPr>
              <a:t>t</a:t>
            </a:r>
            <a:r>
              <a:rPr lang="en-US" sz="3600" spc="89">
                <a:solidFill>
                  <a:srgbClr val="FFFFFF"/>
                </a:solidFill>
                <a:latin typeface="Aileron Regular"/>
              </a:rPr>
              <a:t> activitie</a:t>
            </a:r>
            <a:r>
              <a:rPr lang="en-US" sz="3600" spc="89">
                <a:solidFill>
                  <a:srgbClr val="FFFFFF"/>
                </a:solidFill>
                <a:latin typeface="Aileron Regular"/>
              </a:rPr>
              <a:t>s</a:t>
            </a:r>
            <a:r>
              <a:rPr lang="en-US" sz="3600" spc="89">
                <a:solidFill>
                  <a:srgbClr val="FFFFFF"/>
                </a:solidFill>
                <a:latin typeface="Aileron Regular"/>
              </a:rPr>
              <a:t> or events mark the three stages that correspond to Van Gennep’s </a:t>
            </a:r>
            <a:r>
              <a:rPr lang="en-US" sz="3600" spc="89">
                <a:solidFill>
                  <a:srgbClr val="FFFFFF"/>
                </a:solidFill>
                <a:latin typeface="Aileron Regular Bold"/>
              </a:rPr>
              <a:t>separation</a:t>
            </a:r>
            <a:r>
              <a:rPr lang="en-US" sz="3600" spc="89">
                <a:solidFill>
                  <a:srgbClr val="FFFFFF"/>
                </a:solidFill>
                <a:latin typeface="Aileron Regular"/>
              </a:rPr>
              <a:t>, </a:t>
            </a:r>
            <a:r>
              <a:rPr lang="en-US" sz="3600" spc="89">
                <a:solidFill>
                  <a:srgbClr val="FFFFFF"/>
                </a:solidFill>
                <a:latin typeface="Aileron Regular Bold"/>
              </a:rPr>
              <a:t>liminality</a:t>
            </a:r>
            <a:r>
              <a:rPr lang="en-US" sz="3600" spc="89">
                <a:solidFill>
                  <a:srgbClr val="FFFFFF"/>
                </a:solidFill>
                <a:latin typeface="Aileron Regular"/>
              </a:rPr>
              <a:t>, and </a:t>
            </a:r>
            <a:r>
              <a:rPr lang="en-US" sz="3600" spc="89">
                <a:solidFill>
                  <a:srgbClr val="FFFFFF"/>
                </a:solidFill>
                <a:latin typeface="Aileron Regular Bold"/>
              </a:rPr>
              <a:t>incorporation</a:t>
            </a:r>
            <a:r>
              <a:rPr lang="en-US" sz="3600" spc="89">
                <a:solidFill>
                  <a:srgbClr val="FFFFFF"/>
                </a:solidFill>
                <a:latin typeface="Aileron Regular"/>
              </a:rPr>
              <a:t>? </a:t>
            </a:r>
          </a:p>
          <a:p>
            <a:pPr marL="777240" indent="-388620" lvl="1">
              <a:lnSpc>
                <a:spcPts val="4140"/>
              </a:lnSpc>
              <a:buFont typeface="Arial"/>
              <a:buChar char="•"/>
            </a:pPr>
            <a:r>
              <a:rPr lang="en-US" sz="3600" spc="89">
                <a:solidFill>
                  <a:srgbClr val="FFFFFF"/>
                </a:solidFill>
                <a:latin typeface="Aileron Regular"/>
              </a:rPr>
              <a:t>What are some </a:t>
            </a:r>
            <a:r>
              <a:rPr lang="en-US" sz="3600" spc="89">
                <a:solidFill>
                  <a:srgbClr val="FFFFFF"/>
                </a:solidFill>
                <a:latin typeface="Aileron Regular Bold"/>
              </a:rPr>
              <a:t>symbolic elements</a:t>
            </a:r>
            <a:r>
              <a:rPr lang="en-US" sz="3600" spc="89">
                <a:solidFill>
                  <a:srgbClr val="FFFFFF"/>
                </a:solidFill>
                <a:latin typeface="Aileron Regular"/>
              </a:rPr>
              <a:t>? </a:t>
            </a:r>
            <a:r>
              <a:rPr lang="en-US" sz="3600" spc="89">
                <a:solidFill>
                  <a:srgbClr val="FFFFFF"/>
                </a:solidFill>
                <a:latin typeface="Aileron Regular"/>
              </a:rPr>
              <a:t>W</a:t>
            </a:r>
            <a:r>
              <a:rPr lang="en-US" sz="3600" spc="89">
                <a:solidFill>
                  <a:srgbClr val="FFFFFF"/>
                </a:solidFill>
                <a:latin typeface="Aileron Regular"/>
              </a:rPr>
              <a:t>hat do you think the</a:t>
            </a:r>
            <a:r>
              <a:rPr lang="en-US" sz="3600" spc="89">
                <a:solidFill>
                  <a:srgbClr val="FFFFFF"/>
                </a:solidFill>
                <a:latin typeface="Aileron Regular"/>
              </a:rPr>
              <a:t>y</a:t>
            </a:r>
            <a:r>
              <a:rPr lang="en-US" sz="3600" spc="89">
                <a:solidFill>
                  <a:srgbClr val="FFFFFF"/>
                </a:solidFill>
                <a:latin typeface="Aileron Regular"/>
              </a:rPr>
              <a:t> stand for</a:t>
            </a:r>
            <a:r>
              <a:rPr lang="en-US" sz="3600" spc="89">
                <a:solidFill>
                  <a:srgbClr val="FFFFFF"/>
                </a:solidFill>
                <a:latin typeface="Aileron Regular"/>
              </a:rPr>
              <a:t>?</a:t>
            </a:r>
            <a:r>
              <a:rPr lang="en-US" sz="3600" spc="89">
                <a:solidFill>
                  <a:srgbClr val="FFFFFF"/>
                </a:solidFill>
                <a:latin typeface="Aileron Regular"/>
              </a:rPr>
              <a:t> </a:t>
            </a:r>
          </a:p>
          <a:p>
            <a:pPr marL="777240" indent="-388620" lvl="1">
              <a:lnSpc>
                <a:spcPts val="4140"/>
              </a:lnSpc>
              <a:buFont typeface="Arial"/>
              <a:buChar char="•"/>
            </a:pPr>
            <a:r>
              <a:rPr lang="en-US" sz="3600" spc="89">
                <a:solidFill>
                  <a:srgbClr val="FFFFFF"/>
                </a:solidFill>
                <a:latin typeface="Aileron Regular"/>
              </a:rPr>
              <a:t>A</a:t>
            </a:r>
            <a:r>
              <a:rPr lang="en-US" sz="3600" spc="89">
                <a:solidFill>
                  <a:srgbClr val="FFFFFF"/>
                </a:solidFill>
                <a:latin typeface="Aileron Regular"/>
              </a:rPr>
              <a:t>re any </a:t>
            </a:r>
            <a:r>
              <a:rPr lang="en-US" sz="3600" spc="89">
                <a:solidFill>
                  <a:srgbClr val="FFFFFF"/>
                </a:solidFill>
                <a:latin typeface="Aileron Regular Bold"/>
              </a:rPr>
              <a:t>physical changes</a:t>
            </a:r>
            <a:r>
              <a:rPr lang="en-US" sz="3600" spc="89">
                <a:solidFill>
                  <a:srgbClr val="FFFFFF"/>
                </a:solidFill>
                <a:latin typeface="Aileron Regular"/>
              </a:rPr>
              <a:t> undergone by participan</a:t>
            </a:r>
            <a:r>
              <a:rPr lang="en-US" sz="3600" spc="89">
                <a:solidFill>
                  <a:srgbClr val="FFFFFF"/>
                </a:solidFill>
                <a:latin typeface="Aileron Regular"/>
              </a:rPr>
              <a:t>t</a:t>
            </a:r>
            <a:r>
              <a:rPr lang="en-US" sz="3600" spc="89">
                <a:solidFill>
                  <a:srgbClr val="FFFFFF"/>
                </a:solidFill>
                <a:latin typeface="Aileron Regular"/>
              </a:rPr>
              <a:t>s</a:t>
            </a:r>
            <a:r>
              <a:rPr lang="en-US" sz="3600" spc="89">
                <a:solidFill>
                  <a:srgbClr val="FFFFFF"/>
                </a:solidFill>
                <a:latin typeface="Aileron Regular"/>
              </a:rPr>
              <a:t>? </a:t>
            </a:r>
          </a:p>
          <a:p>
            <a:pPr marL="777240" indent="-388620" lvl="1">
              <a:lnSpc>
                <a:spcPts val="4140"/>
              </a:lnSpc>
              <a:buFont typeface="Arial"/>
              <a:buChar char="•"/>
            </a:pPr>
            <a:r>
              <a:rPr lang="en-US" sz="3600" spc="89">
                <a:solidFill>
                  <a:srgbClr val="FFFFFF"/>
                </a:solidFill>
                <a:latin typeface="Aileron Regular"/>
              </a:rPr>
              <a:t>H</a:t>
            </a:r>
            <a:r>
              <a:rPr lang="en-US" sz="3600" spc="89">
                <a:solidFill>
                  <a:srgbClr val="FFFFFF"/>
                </a:solidFill>
                <a:latin typeface="Aileron Regular"/>
              </a:rPr>
              <a:t>ow</a:t>
            </a:r>
            <a:r>
              <a:rPr lang="en-US" sz="3600" spc="89">
                <a:solidFill>
                  <a:srgbClr val="FFFFFF"/>
                </a:solidFill>
                <a:latin typeface="Aileron Regular"/>
              </a:rPr>
              <a:t> </a:t>
            </a:r>
            <a:r>
              <a:rPr lang="en-US" sz="3600" spc="89">
                <a:solidFill>
                  <a:srgbClr val="FFFFFF"/>
                </a:solidFill>
                <a:latin typeface="Aileron Regular"/>
              </a:rPr>
              <a:t>is the </a:t>
            </a:r>
            <a:r>
              <a:rPr lang="en-US" sz="3600" spc="89">
                <a:solidFill>
                  <a:srgbClr val="FFFFFF"/>
                </a:solidFill>
                <a:latin typeface="Aileron Regular Bold"/>
              </a:rPr>
              <a:t>new status</a:t>
            </a:r>
            <a:r>
              <a:rPr lang="en-US" sz="3600" spc="89">
                <a:solidFill>
                  <a:srgbClr val="FFFFFF"/>
                </a:solidFill>
                <a:latin typeface="Aileron Regular"/>
              </a:rPr>
              <a:t> o</a:t>
            </a:r>
            <a:r>
              <a:rPr lang="en-US" sz="3600" spc="89">
                <a:solidFill>
                  <a:srgbClr val="FFFFFF"/>
                </a:solidFill>
                <a:latin typeface="Aileron Regular"/>
              </a:rPr>
              <a:t>f</a:t>
            </a:r>
            <a:r>
              <a:rPr lang="en-US" sz="3600" spc="89">
                <a:solidFill>
                  <a:srgbClr val="FFFFFF"/>
                </a:solidFill>
                <a:latin typeface="Aileron Regular"/>
              </a:rPr>
              <a:t> </a:t>
            </a:r>
            <a:r>
              <a:rPr lang="en-US" sz="3600" spc="89">
                <a:solidFill>
                  <a:srgbClr val="FFFFFF"/>
                </a:solidFill>
                <a:latin typeface="Aileron Regular"/>
              </a:rPr>
              <a:t>t</a:t>
            </a:r>
            <a:r>
              <a:rPr lang="en-US" sz="3600" spc="89">
                <a:solidFill>
                  <a:srgbClr val="FFFFFF"/>
                </a:solidFill>
                <a:latin typeface="Aileron Regular"/>
              </a:rPr>
              <a:t>he</a:t>
            </a:r>
            <a:r>
              <a:rPr lang="en-US" sz="3600" spc="89">
                <a:solidFill>
                  <a:srgbClr val="FFFFFF"/>
                </a:solidFill>
                <a:latin typeface="Aileron Regular"/>
              </a:rPr>
              <a:t> individu</a:t>
            </a:r>
            <a:r>
              <a:rPr lang="en-US" sz="3600" spc="89">
                <a:solidFill>
                  <a:srgbClr val="FFFFFF"/>
                </a:solidFill>
                <a:latin typeface="Aileron Regular"/>
              </a:rPr>
              <a:t>al recognized?</a:t>
            </a:r>
          </a:p>
        </p:txBody>
      </p:sp>
      <p:sp>
        <p:nvSpPr>
          <p:cNvPr name="TextBox 8" id="8"/>
          <p:cNvSpPr txBox="true"/>
          <p:nvPr/>
        </p:nvSpPr>
        <p:spPr>
          <a:xfrm rot="0">
            <a:off x="7169732" y="376754"/>
            <a:ext cx="10895001" cy="3301365"/>
          </a:xfrm>
          <a:prstGeom prst="rect">
            <a:avLst/>
          </a:prstGeom>
        </p:spPr>
        <p:txBody>
          <a:bodyPr anchor="t" rtlCol="false" tIns="0" lIns="0" bIns="0" rIns="0">
            <a:spAutoFit/>
          </a:bodyPr>
          <a:lstStyle/>
          <a:p>
            <a:pPr>
              <a:lnSpc>
                <a:spcPts val="4320"/>
              </a:lnSpc>
            </a:pPr>
            <a:r>
              <a:rPr lang="en-US" sz="3600" spc="89">
                <a:solidFill>
                  <a:srgbClr val="FFFFFF"/>
                </a:solidFill>
                <a:latin typeface="Aileron Regular"/>
              </a:rPr>
              <a:t>For each cult</a:t>
            </a:r>
            <a:r>
              <a:rPr lang="en-US" sz="3600" spc="89">
                <a:solidFill>
                  <a:srgbClr val="FFFFFF"/>
                </a:solidFill>
                <a:latin typeface="Aileron Regular"/>
              </a:rPr>
              <a:t>ure, prepare </a:t>
            </a:r>
            <a:r>
              <a:rPr lang="en-US" sz="3600" spc="89">
                <a:solidFill>
                  <a:srgbClr val="FFFFFF"/>
                </a:solidFill>
                <a:latin typeface="Aileron Regular"/>
              </a:rPr>
              <a:t>a</a:t>
            </a:r>
            <a:r>
              <a:rPr lang="en-US" sz="3600" spc="89">
                <a:solidFill>
                  <a:srgbClr val="FFFFFF"/>
                </a:solidFill>
                <a:latin typeface="Aileron Regular"/>
              </a:rPr>
              <a:t> </a:t>
            </a:r>
            <a:r>
              <a:rPr lang="en-US" sz="3600" spc="89">
                <a:solidFill>
                  <a:srgbClr val="FFFFFF"/>
                </a:solidFill>
                <a:latin typeface="Aileron Regular"/>
              </a:rPr>
              <a:t>brief</a:t>
            </a:r>
            <a:r>
              <a:rPr lang="en-US" sz="3600" spc="89">
                <a:solidFill>
                  <a:srgbClr val="FFFFFF"/>
                </a:solidFill>
                <a:latin typeface="Aileron Regular"/>
              </a:rPr>
              <a:t> overview of the society and its location as detailed in the eHRAF Culture Summary. Then, </a:t>
            </a:r>
            <a:r>
              <a:rPr lang="en-US" sz="3600" spc="89">
                <a:solidFill>
                  <a:srgbClr val="FFFFFF"/>
                </a:solidFill>
                <a:latin typeface="Aileron Regular"/>
              </a:rPr>
              <a:t>d</a:t>
            </a:r>
            <a:r>
              <a:rPr lang="en-US" sz="3600" spc="89">
                <a:solidFill>
                  <a:srgbClr val="FFFFFF"/>
                </a:solidFill>
                <a:latin typeface="Aileron Regular"/>
              </a:rPr>
              <a:t>escri</a:t>
            </a:r>
            <a:r>
              <a:rPr lang="en-US" sz="3600" spc="89">
                <a:solidFill>
                  <a:srgbClr val="FFFFFF"/>
                </a:solidFill>
                <a:latin typeface="Aileron Regular"/>
              </a:rPr>
              <a:t>b</a:t>
            </a:r>
            <a:r>
              <a:rPr lang="en-US" sz="3600" spc="89">
                <a:solidFill>
                  <a:srgbClr val="FFFFFF"/>
                </a:solidFill>
                <a:latin typeface="Aileron Regular"/>
              </a:rPr>
              <a:t>e</a:t>
            </a:r>
            <a:r>
              <a:rPr lang="en-US" sz="3600" spc="89">
                <a:solidFill>
                  <a:srgbClr val="FFFFFF"/>
                </a:solidFill>
                <a:latin typeface="Aileron Regular"/>
              </a:rPr>
              <a:t> </a:t>
            </a:r>
            <a:r>
              <a:rPr lang="en-US" sz="3600" spc="89">
                <a:solidFill>
                  <a:srgbClr val="FFFFFF"/>
                </a:solidFill>
                <a:latin typeface="Aileron Regular"/>
              </a:rPr>
              <a:t>t</a:t>
            </a:r>
            <a:r>
              <a:rPr lang="en-US" sz="3600" spc="89">
                <a:solidFill>
                  <a:srgbClr val="FFFFFF"/>
                </a:solidFill>
                <a:latin typeface="Aileron Regular"/>
              </a:rPr>
              <a:t>h</a:t>
            </a:r>
            <a:r>
              <a:rPr lang="en-US" sz="3600" spc="89">
                <a:solidFill>
                  <a:srgbClr val="FFFFFF"/>
                </a:solidFill>
                <a:latin typeface="Aileron Regular"/>
              </a:rPr>
              <a:t>e c</a:t>
            </a:r>
            <a:r>
              <a:rPr lang="en-US" sz="3600" spc="89">
                <a:solidFill>
                  <a:srgbClr val="FFFFFF"/>
                </a:solidFill>
                <a:latin typeface="Aileron Regular"/>
              </a:rPr>
              <a:t>om</a:t>
            </a:r>
            <a:r>
              <a:rPr lang="en-US" sz="3600" spc="89">
                <a:solidFill>
                  <a:srgbClr val="FFFFFF"/>
                </a:solidFill>
                <a:latin typeface="Aileron Regular"/>
              </a:rPr>
              <a:t>in</a:t>
            </a:r>
            <a:r>
              <a:rPr lang="en-US" sz="3600" spc="89">
                <a:solidFill>
                  <a:srgbClr val="FFFFFF"/>
                </a:solidFill>
                <a:latin typeface="Aileron Regular"/>
              </a:rPr>
              <a:t>g-of-</a:t>
            </a:r>
            <a:r>
              <a:rPr lang="en-US" sz="3600" spc="89">
                <a:solidFill>
                  <a:srgbClr val="FFFFFF"/>
                </a:solidFill>
                <a:latin typeface="Aileron Regular"/>
              </a:rPr>
              <a:t>age ritual</a:t>
            </a:r>
            <a:r>
              <a:rPr lang="en-US" sz="3600" spc="89">
                <a:solidFill>
                  <a:srgbClr val="FFFFFF"/>
                </a:solidFill>
                <a:latin typeface="Aileron Regular"/>
              </a:rPr>
              <a:t> that</a:t>
            </a:r>
            <a:r>
              <a:rPr lang="en-US" sz="3600" spc="89">
                <a:solidFill>
                  <a:srgbClr val="FFFFFF"/>
                </a:solidFill>
                <a:latin typeface="Aileron Regular"/>
              </a:rPr>
              <a:t> y</a:t>
            </a:r>
            <a:r>
              <a:rPr lang="en-US" sz="3600" spc="89">
                <a:solidFill>
                  <a:srgbClr val="FFFFFF"/>
                </a:solidFill>
                <a:latin typeface="Aileron Regular"/>
              </a:rPr>
              <a:t>ou</a:t>
            </a:r>
            <a:r>
              <a:rPr lang="en-US" sz="3600" spc="89">
                <a:solidFill>
                  <a:srgbClr val="FFFFFF"/>
                </a:solidFill>
                <a:latin typeface="Aileron Regular"/>
              </a:rPr>
              <a:t> </a:t>
            </a:r>
            <a:r>
              <a:rPr lang="en-US" sz="3600" spc="89">
                <a:solidFill>
                  <a:srgbClr val="FFFFFF"/>
                </a:solidFill>
                <a:latin typeface="Aileron Regular"/>
              </a:rPr>
              <a:t>fou</a:t>
            </a:r>
            <a:r>
              <a:rPr lang="en-US" sz="3600" spc="89">
                <a:solidFill>
                  <a:srgbClr val="FFFFFF"/>
                </a:solidFill>
                <a:latin typeface="Aileron Regular"/>
              </a:rPr>
              <a:t>n</a:t>
            </a:r>
            <a:r>
              <a:rPr lang="en-US" sz="3600" spc="89">
                <a:solidFill>
                  <a:srgbClr val="FFFFFF"/>
                </a:solidFill>
                <a:latin typeface="Aileron Regular"/>
              </a:rPr>
              <a:t>d</a:t>
            </a:r>
            <a:r>
              <a:rPr lang="en-US" sz="3600" spc="89">
                <a:solidFill>
                  <a:srgbClr val="FFFFFF"/>
                </a:solidFill>
                <a:latin typeface="Aileron Regular"/>
              </a:rPr>
              <a:t> in </a:t>
            </a:r>
            <a:r>
              <a:rPr lang="en-US" sz="3600" spc="89">
                <a:solidFill>
                  <a:srgbClr val="FFFFFF"/>
                </a:solidFill>
                <a:latin typeface="Aileron Regular"/>
              </a:rPr>
              <a:t>eHRAF</a:t>
            </a:r>
            <a:r>
              <a:rPr lang="en-US" sz="3600" spc="89">
                <a:solidFill>
                  <a:srgbClr val="FFFFFF"/>
                </a:solidFill>
                <a:latin typeface="Aileron Regular"/>
              </a:rPr>
              <a:t> </a:t>
            </a:r>
            <a:r>
              <a:rPr lang="en-US" sz="3600" spc="89">
                <a:solidFill>
                  <a:srgbClr val="FFFFFF"/>
                </a:solidFill>
                <a:latin typeface="Aileron Regular"/>
              </a:rPr>
              <a:t>Worl</a:t>
            </a:r>
            <a:r>
              <a:rPr lang="en-US" sz="3600" spc="89">
                <a:solidFill>
                  <a:srgbClr val="FFFFFF"/>
                </a:solidFill>
                <a:latin typeface="Aileron Regular"/>
              </a:rPr>
              <a:t>d</a:t>
            </a:r>
            <a:r>
              <a:rPr lang="en-US" sz="3600" spc="89">
                <a:solidFill>
                  <a:srgbClr val="FFFFFF"/>
                </a:solidFill>
                <a:latin typeface="Aileron Regular"/>
              </a:rPr>
              <a:t> C</a:t>
            </a:r>
            <a:r>
              <a:rPr lang="en-US" sz="3600" spc="89">
                <a:solidFill>
                  <a:srgbClr val="FFFFFF"/>
                </a:solidFill>
                <a:latin typeface="Aileron Regular"/>
              </a:rPr>
              <a:t>ult</a:t>
            </a:r>
            <a:r>
              <a:rPr lang="en-US" sz="3600" spc="89">
                <a:solidFill>
                  <a:srgbClr val="FFFFFF"/>
                </a:solidFill>
                <a:latin typeface="Aileron Regular"/>
              </a:rPr>
              <a:t>u</a:t>
            </a:r>
            <a:r>
              <a:rPr lang="en-US" sz="3600" spc="89">
                <a:solidFill>
                  <a:srgbClr val="FFFFFF"/>
                </a:solidFill>
                <a:latin typeface="Aileron Regular"/>
              </a:rPr>
              <a:t>res for that society. A</a:t>
            </a:r>
            <a:r>
              <a:rPr lang="en-US" sz="3600" spc="89">
                <a:solidFill>
                  <a:srgbClr val="FFFFFF"/>
                </a:solidFill>
                <a:latin typeface="Aileron Regular"/>
              </a:rPr>
              <a:t>nswe</a:t>
            </a:r>
            <a:r>
              <a:rPr lang="en-US" sz="3600" spc="89">
                <a:solidFill>
                  <a:srgbClr val="FFFFFF"/>
                </a:solidFill>
                <a:latin typeface="Aileron Regular"/>
              </a:rPr>
              <a:t>r th</a:t>
            </a:r>
            <a:r>
              <a:rPr lang="en-US" sz="3600" spc="89">
                <a:solidFill>
                  <a:srgbClr val="FFFFFF"/>
                </a:solidFill>
                <a:latin typeface="Aileron Regular"/>
              </a:rPr>
              <a:t>e follow</a:t>
            </a:r>
            <a:r>
              <a:rPr lang="en-US" sz="3600" spc="89">
                <a:solidFill>
                  <a:srgbClr val="FFFFFF"/>
                </a:solidFill>
                <a:latin typeface="Aileron Regular"/>
              </a:rPr>
              <a:t>ing </a:t>
            </a:r>
            <a:r>
              <a:rPr lang="en-US" sz="3600" spc="89">
                <a:solidFill>
                  <a:srgbClr val="FFFFFF"/>
                </a:solidFill>
                <a:latin typeface="Aileron Regular"/>
              </a:rPr>
              <a:t>quest</a:t>
            </a:r>
            <a:r>
              <a:rPr lang="en-US" sz="3600" spc="89">
                <a:solidFill>
                  <a:srgbClr val="FFFFFF"/>
                </a:solidFill>
                <a:latin typeface="Aileron Regular"/>
              </a:rPr>
              <a:t>i</a:t>
            </a:r>
            <a:r>
              <a:rPr lang="en-US" sz="3600" spc="89">
                <a:solidFill>
                  <a:srgbClr val="FFFFFF"/>
                </a:solidFill>
                <a:latin typeface="Aileron Regular"/>
              </a:rPr>
              <a:t>o</a:t>
            </a:r>
            <a:r>
              <a:rPr lang="en-US" sz="3600" spc="89">
                <a:solidFill>
                  <a:srgbClr val="FFFFFF"/>
                </a:solidFill>
                <a:latin typeface="Aileron Regular"/>
              </a:rPr>
              <a:t>n</a:t>
            </a:r>
            <a:r>
              <a:rPr lang="en-US" sz="3600" spc="89">
                <a:solidFill>
                  <a:srgbClr val="FFFFFF"/>
                </a:solidFill>
                <a:latin typeface="Aileron Regular"/>
              </a:rPr>
              <a:t>s for each example</a:t>
            </a:r>
            <a:r>
              <a:rPr lang="en-US" sz="3600" spc="89">
                <a:solidFill>
                  <a:srgbClr val="FFFFFF"/>
                </a:solidFill>
                <a:latin typeface="Aileron Regular"/>
              </a:rPr>
              <a:t>. </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8149" t="0" r="18149" b="0"/>
          <a:stretch>
            <a:fillRect/>
          </a:stretch>
        </p:blipFill>
        <p:spPr>
          <a:xfrm flipH="false" flipV="false" rot="0">
            <a:off x="0" y="0"/>
            <a:ext cx="4797344" cy="10287000"/>
          </a:xfrm>
          <a:prstGeom prst="rect">
            <a:avLst/>
          </a:prstGeom>
        </p:spPr>
      </p:pic>
      <p:grpSp>
        <p:nvGrpSpPr>
          <p:cNvPr name="Group 3" id="3"/>
          <p:cNvGrpSpPr/>
          <p:nvPr/>
        </p:nvGrpSpPr>
        <p:grpSpPr>
          <a:xfrm rot="0">
            <a:off x="1418166" y="3619279"/>
            <a:ext cx="4248273" cy="3048441"/>
            <a:chOff x="0" y="0"/>
            <a:chExt cx="5664364" cy="4064588"/>
          </a:xfrm>
        </p:grpSpPr>
        <p:sp>
          <p:nvSpPr>
            <p:cNvPr name="AutoShape 4" id="4"/>
            <p:cNvSpPr/>
            <p:nvPr/>
          </p:nvSpPr>
          <p:spPr>
            <a:xfrm rot="0">
              <a:off x="0" y="0"/>
              <a:ext cx="5664364" cy="4064588"/>
            </a:xfrm>
            <a:prstGeom prst="rect">
              <a:avLst/>
            </a:prstGeom>
            <a:solidFill>
              <a:srgbClr val="048985"/>
            </a:solidFill>
          </p:spPr>
        </p:sp>
        <p:sp>
          <p:nvSpPr>
            <p:cNvPr name="TextBox 5" id="5"/>
            <p:cNvSpPr txBox="true"/>
            <p:nvPr/>
          </p:nvSpPr>
          <p:spPr>
            <a:xfrm rot="0">
              <a:off x="454550" y="566128"/>
              <a:ext cx="4755265" cy="2922807"/>
            </a:xfrm>
            <a:prstGeom prst="rect">
              <a:avLst/>
            </a:prstGeom>
          </p:spPr>
          <p:txBody>
            <a:bodyPr anchor="t" rtlCol="false" tIns="0" lIns="0" bIns="0" rIns="0">
              <a:spAutoFit/>
            </a:bodyPr>
            <a:lstStyle/>
            <a:p>
              <a:pPr algn="ctr">
                <a:lnSpc>
                  <a:spcPts val="5734"/>
                </a:lnSpc>
              </a:pPr>
              <a:r>
                <a:rPr lang="en-US" sz="4779" spc="95">
                  <a:solidFill>
                    <a:srgbClr val="FFFFFF"/>
                  </a:solidFill>
                  <a:latin typeface="Aileron Heavy Bold"/>
                </a:rPr>
                <a:t>eHRAF</a:t>
              </a:r>
            </a:p>
            <a:p>
              <a:pPr algn="ctr">
                <a:lnSpc>
                  <a:spcPts val="5734"/>
                </a:lnSpc>
              </a:pPr>
              <a:r>
                <a:rPr lang="en-US" sz="4779" spc="95">
                  <a:solidFill>
                    <a:srgbClr val="FFFFFF"/>
                  </a:solidFill>
                  <a:latin typeface="Aileron Heavy Bold"/>
                </a:rPr>
                <a:t>World</a:t>
              </a:r>
            </a:p>
            <a:p>
              <a:pPr algn="ctr">
                <a:lnSpc>
                  <a:spcPts val="5734"/>
                </a:lnSpc>
              </a:pPr>
              <a:r>
                <a:rPr lang="en-US" sz="4779" spc="95">
                  <a:solidFill>
                    <a:srgbClr val="FFFFFF"/>
                  </a:solidFill>
                  <a:latin typeface="Aileron Heavy Bold"/>
                </a:rPr>
                <a:t>Cultures</a:t>
              </a:r>
            </a:p>
          </p:txBody>
        </p:sp>
      </p:grpSp>
      <p:sp>
        <p:nvSpPr>
          <p:cNvPr name="TextBox 6" id="6"/>
          <p:cNvSpPr txBox="true"/>
          <p:nvPr/>
        </p:nvSpPr>
        <p:spPr>
          <a:xfrm rot="0">
            <a:off x="6315928" y="470535"/>
            <a:ext cx="11424756" cy="1106805"/>
          </a:xfrm>
          <a:prstGeom prst="rect">
            <a:avLst/>
          </a:prstGeom>
        </p:spPr>
        <p:txBody>
          <a:bodyPr anchor="t" rtlCol="false" tIns="0" lIns="0" bIns="0" rIns="0">
            <a:spAutoFit/>
          </a:bodyPr>
          <a:lstStyle/>
          <a:p>
            <a:pPr algn="r">
              <a:lnSpc>
                <a:spcPts val="8640"/>
              </a:lnSpc>
            </a:pPr>
            <a:r>
              <a:rPr lang="en-US" sz="7200" spc="144">
                <a:solidFill>
                  <a:srgbClr val="048985"/>
                </a:solidFill>
                <a:latin typeface="Aileron Heavy Bold"/>
              </a:rPr>
              <a:t>Culture Summaries </a:t>
            </a:r>
          </a:p>
        </p:txBody>
      </p:sp>
      <p:sp>
        <p:nvSpPr>
          <p:cNvPr name="TextBox 7" id="7"/>
          <p:cNvSpPr txBox="true"/>
          <p:nvPr/>
        </p:nvSpPr>
        <p:spPr>
          <a:xfrm rot="0">
            <a:off x="6169269" y="7117528"/>
            <a:ext cx="11718074" cy="2603246"/>
          </a:xfrm>
          <a:prstGeom prst="rect">
            <a:avLst/>
          </a:prstGeom>
        </p:spPr>
        <p:txBody>
          <a:bodyPr anchor="t" rtlCol="false" tIns="0" lIns="0" bIns="0" rIns="0">
            <a:spAutoFit/>
          </a:bodyPr>
          <a:lstStyle/>
          <a:p>
            <a:pPr>
              <a:lnSpc>
                <a:spcPts val="4192"/>
              </a:lnSpc>
            </a:pPr>
            <a:r>
              <a:rPr lang="en-US" sz="3200" spc="320">
                <a:solidFill>
                  <a:srgbClr val="048985"/>
                </a:solidFill>
                <a:latin typeface="Aileron Regular Bold"/>
              </a:rPr>
              <a:t>To find a</a:t>
            </a:r>
            <a:r>
              <a:rPr lang="en-US" sz="3200" spc="320">
                <a:solidFill>
                  <a:srgbClr val="048985"/>
                </a:solidFill>
                <a:latin typeface="Aileron Regular Bold"/>
              </a:rPr>
              <a:t> culture summary, go to the</a:t>
            </a:r>
            <a:r>
              <a:rPr lang="en-US" sz="3200" spc="320">
                <a:solidFill>
                  <a:srgbClr val="048985"/>
                </a:solidFill>
                <a:latin typeface="Aileron Regular"/>
              </a:rPr>
              <a:t> Browse Cultures</a:t>
            </a:r>
            <a:r>
              <a:rPr lang="en-US" sz="3200" spc="320">
                <a:solidFill>
                  <a:srgbClr val="048985"/>
                </a:solidFill>
                <a:latin typeface="Aileron Regular Bold"/>
              </a:rPr>
              <a:t> tab. Enter the culture name into the box, then click to expand the result. Click on </a:t>
            </a:r>
            <a:r>
              <a:rPr lang="en-US" sz="3200" spc="320">
                <a:solidFill>
                  <a:srgbClr val="048985"/>
                </a:solidFill>
                <a:latin typeface="Aileron Regular"/>
              </a:rPr>
              <a:t>Full Profile </a:t>
            </a:r>
            <a:r>
              <a:rPr lang="en-US" sz="3200" spc="320">
                <a:solidFill>
                  <a:srgbClr val="048985"/>
                </a:solidFill>
                <a:latin typeface="Aileron Regular Bold"/>
              </a:rPr>
              <a:t>to reach the Culture Profile, then access the</a:t>
            </a:r>
            <a:r>
              <a:rPr lang="en-US" sz="3200" spc="320">
                <a:solidFill>
                  <a:srgbClr val="048985"/>
                </a:solidFill>
                <a:latin typeface="Aileron Regular"/>
              </a:rPr>
              <a:t> </a:t>
            </a:r>
            <a:r>
              <a:rPr lang="en-US" sz="3200" spc="320">
                <a:solidFill>
                  <a:srgbClr val="048985"/>
                </a:solidFill>
                <a:latin typeface="Aileron Regular Bold"/>
              </a:rPr>
              <a:t>Culture Summary via the </a:t>
            </a:r>
            <a:r>
              <a:rPr lang="en-US" sz="3200" spc="320">
                <a:solidFill>
                  <a:srgbClr val="048985"/>
                </a:solidFill>
                <a:latin typeface="Aileron Regular"/>
              </a:rPr>
              <a:t>Summary </a:t>
            </a:r>
            <a:r>
              <a:rPr lang="en-US" sz="3200" spc="320">
                <a:solidFill>
                  <a:srgbClr val="048985"/>
                </a:solidFill>
                <a:latin typeface="Aileron Regular Bold"/>
              </a:rPr>
              <a:t>tab</a:t>
            </a:r>
            <a:r>
              <a:rPr lang="en-US" sz="3200" spc="320">
                <a:solidFill>
                  <a:srgbClr val="048985"/>
                </a:solidFill>
                <a:latin typeface="Aileron Regular"/>
              </a:rPr>
              <a:t>.</a:t>
            </a:r>
          </a:p>
        </p:txBody>
      </p:sp>
      <p:sp>
        <p:nvSpPr>
          <p:cNvPr name="TextBox 8" id="8"/>
          <p:cNvSpPr txBox="true"/>
          <p:nvPr/>
        </p:nvSpPr>
        <p:spPr>
          <a:xfrm rot="0">
            <a:off x="6169269" y="2067996"/>
            <a:ext cx="11403805" cy="4702810"/>
          </a:xfrm>
          <a:prstGeom prst="rect">
            <a:avLst/>
          </a:prstGeom>
        </p:spPr>
        <p:txBody>
          <a:bodyPr anchor="t" rtlCol="false" tIns="0" lIns="0" bIns="0" rIns="0">
            <a:spAutoFit/>
          </a:bodyPr>
          <a:lstStyle/>
          <a:p>
            <a:pPr>
              <a:lnSpc>
                <a:spcPts val="4160"/>
              </a:lnSpc>
            </a:pPr>
            <a:r>
              <a:rPr lang="en-US" sz="3200" spc="320">
                <a:solidFill>
                  <a:srgbClr val="048985"/>
                </a:solidFill>
                <a:latin typeface="Aileron Regular"/>
              </a:rPr>
              <a:t>A brief overview for societies in</a:t>
            </a:r>
            <a:r>
              <a:rPr lang="en-US" sz="3200" spc="320">
                <a:solidFill>
                  <a:srgbClr val="048985"/>
                </a:solidFill>
                <a:latin typeface="Aileron Regular"/>
              </a:rPr>
              <a:t> eHRAF</a:t>
            </a:r>
            <a:r>
              <a:rPr lang="en-US" sz="3200" spc="320">
                <a:solidFill>
                  <a:srgbClr val="048985"/>
                </a:solidFill>
                <a:latin typeface="Aileron Regular"/>
              </a:rPr>
              <a:t> </a:t>
            </a:r>
            <a:r>
              <a:rPr lang="en-US" sz="3200" spc="320">
                <a:solidFill>
                  <a:srgbClr val="048985"/>
                </a:solidFill>
                <a:latin typeface="Aileron Regular"/>
              </a:rPr>
              <a:t>W</a:t>
            </a:r>
            <a:r>
              <a:rPr lang="en-US" sz="3200" spc="320">
                <a:solidFill>
                  <a:srgbClr val="048985"/>
                </a:solidFill>
                <a:latin typeface="Aileron Regular"/>
              </a:rPr>
              <a:t>or</a:t>
            </a:r>
            <a:r>
              <a:rPr lang="en-US" sz="3200" spc="320">
                <a:solidFill>
                  <a:srgbClr val="048985"/>
                </a:solidFill>
                <a:latin typeface="Aileron Regular"/>
              </a:rPr>
              <a:t>ld</a:t>
            </a:r>
            <a:r>
              <a:rPr lang="en-US" sz="3200" spc="320">
                <a:solidFill>
                  <a:srgbClr val="048985"/>
                </a:solidFill>
                <a:latin typeface="Aileron Regular"/>
              </a:rPr>
              <a:t> </a:t>
            </a:r>
            <a:r>
              <a:rPr lang="en-US" sz="3200" spc="320">
                <a:solidFill>
                  <a:srgbClr val="048985"/>
                </a:solidFill>
                <a:latin typeface="Aileron Regular"/>
              </a:rPr>
              <a:t>Cultures is provided in the form of </a:t>
            </a:r>
            <a:r>
              <a:rPr lang="en-US" sz="3200" spc="320">
                <a:solidFill>
                  <a:srgbClr val="048985"/>
                </a:solidFill>
                <a:latin typeface="Aileron Regular Bold"/>
              </a:rPr>
              <a:t>Culture Summaries</a:t>
            </a:r>
            <a:r>
              <a:rPr lang="en-US" sz="3200" spc="320">
                <a:solidFill>
                  <a:srgbClr val="048985"/>
                </a:solidFill>
                <a:latin typeface="Aileron Regular"/>
              </a:rPr>
              <a:t>. </a:t>
            </a:r>
          </a:p>
          <a:p>
            <a:pPr>
              <a:lnSpc>
                <a:spcPts val="4160"/>
              </a:lnSpc>
            </a:pPr>
          </a:p>
          <a:p>
            <a:pPr>
              <a:lnSpc>
                <a:spcPts val="4160"/>
              </a:lnSpc>
            </a:pPr>
            <a:r>
              <a:rPr lang="en-US" sz="3200" spc="320">
                <a:solidFill>
                  <a:srgbClr val="048985"/>
                </a:solidFill>
                <a:latin typeface="Aileron Regular"/>
              </a:rPr>
              <a:t>The</a:t>
            </a:r>
            <a:r>
              <a:rPr lang="en-US" sz="3200" spc="320">
                <a:solidFill>
                  <a:srgbClr val="048985"/>
                </a:solidFill>
                <a:latin typeface="Aileron Regular"/>
              </a:rPr>
              <a:t> </a:t>
            </a:r>
            <a:r>
              <a:rPr lang="en-US" sz="3200" spc="320">
                <a:solidFill>
                  <a:srgbClr val="048985"/>
                </a:solidFill>
                <a:latin typeface="Aileron Regular"/>
              </a:rPr>
              <a:t>form</a:t>
            </a:r>
            <a:r>
              <a:rPr lang="en-US" sz="3200" spc="320">
                <a:solidFill>
                  <a:srgbClr val="048985"/>
                </a:solidFill>
                <a:latin typeface="Aileron Regular"/>
              </a:rPr>
              <a:t>a</a:t>
            </a:r>
            <a:r>
              <a:rPr lang="en-US" sz="3200" spc="320">
                <a:solidFill>
                  <a:srgbClr val="048985"/>
                </a:solidFill>
                <a:latin typeface="Aileron Regular"/>
              </a:rPr>
              <a:t>t, general o</a:t>
            </a:r>
            <a:r>
              <a:rPr lang="en-US" sz="3200" spc="320">
                <a:solidFill>
                  <a:srgbClr val="048985"/>
                </a:solidFill>
                <a:latin typeface="Aileron Regular"/>
              </a:rPr>
              <a:t>ut</a:t>
            </a:r>
            <a:r>
              <a:rPr lang="en-US" sz="3200" spc="320">
                <a:solidFill>
                  <a:srgbClr val="048985"/>
                </a:solidFill>
                <a:latin typeface="Aileron Regular"/>
              </a:rPr>
              <a:t>l</a:t>
            </a:r>
            <a:r>
              <a:rPr lang="en-US" sz="3200" spc="320">
                <a:solidFill>
                  <a:srgbClr val="048985"/>
                </a:solidFill>
                <a:latin typeface="Aileron Regular"/>
              </a:rPr>
              <a:t>in</a:t>
            </a:r>
            <a:r>
              <a:rPr lang="en-US" sz="3200" spc="320">
                <a:solidFill>
                  <a:srgbClr val="048985"/>
                </a:solidFill>
                <a:latin typeface="Aileron Regular"/>
              </a:rPr>
              <a:t>e,</a:t>
            </a:r>
            <a:r>
              <a:rPr lang="en-US" sz="3200" spc="320">
                <a:solidFill>
                  <a:srgbClr val="048985"/>
                </a:solidFill>
                <a:latin typeface="Aileron Regular"/>
              </a:rPr>
              <a:t> and </a:t>
            </a:r>
            <a:r>
              <a:rPr lang="en-US" sz="3200" spc="320">
                <a:solidFill>
                  <a:srgbClr val="048985"/>
                </a:solidFill>
                <a:latin typeface="Aileron Regular"/>
              </a:rPr>
              <a:t>h</a:t>
            </a:r>
            <a:r>
              <a:rPr lang="en-US" sz="3200" spc="320">
                <a:solidFill>
                  <a:srgbClr val="048985"/>
                </a:solidFill>
                <a:latin typeface="Aileron Regular"/>
              </a:rPr>
              <a:t>e</a:t>
            </a:r>
            <a:r>
              <a:rPr lang="en-US" sz="3200" spc="320">
                <a:solidFill>
                  <a:srgbClr val="048985"/>
                </a:solidFill>
                <a:latin typeface="Aileron Regular"/>
              </a:rPr>
              <a:t>a</a:t>
            </a:r>
            <a:r>
              <a:rPr lang="en-US" sz="3200" spc="320">
                <a:solidFill>
                  <a:srgbClr val="048985"/>
                </a:solidFill>
                <a:latin typeface="Aileron Regular"/>
              </a:rPr>
              <a:t>din</a:t>
            </a:r>
            <a:r>
              <a:rPr lang="en-US" sz="3200" spc="320">
                <a:solidFill>
                  <a:srgbClr val="048985"/>
                </a:solidFill>
                <a:latin typeface="Aileron Regular"/>
              </a:rPr>
              <a:t>gs </a:t>
            </a:r>
            <a:r>
              <a:rPr lang="en-US" sz="3200" spc="320">
                <a:solidFill>
                  <a:srgbClr val="048985"/>
                </a:solidFill>
                <a:latin typeface="Aileron Regular"/>
              </a:rPr>
              <a:t>a</a:t>
            </a:r>
            <a:r>
              <a:rPr lang="en-US" sz="3200" spc="320">
                <a:solidFill>
                  <a:srgbClr val="048985"/>
                </a:solidFill>
                <a:latin typeface="Aileron Regular"/>
              </a:rPr>
              <a:t>re</a:t>
            </a:r>
            <a:r>
              <a:rPr lang="en-US" sz="3200" spc="320">
                <a:solidFill>
                  <a:srgbClr val="048985"/>
                </a:solidFill>
                <a:latin typeface="Aileron Regular"/>
              </a:rPr>
              <a:t> t</a:t>
            </a:r>
            <a:r>
              <a:rPr lang="en-US" sz="3200" spc="320">
                <a:solidFill>
                  <a:srgbClr val="048985"/>
                </a:solidFill>
                <a:latin typeface="Aileron Regular"/>
              </a:rPr>
              <a:t>he same fo</a:t>
            </a:r>
            <a:r>
              <a:rPr lang="en-US" sz="3200" spc="320">
                <a:solidFill>
                  <a:srgbClr val="048985"/>
                </a:solidFill>
                <a:latin typeface="Aileron Regular"/>
              </a:rPr>
              <a:t>r</a:t>
            </a:r>
            <a:r>
              <a:rPr lang="en-US" sz="3200" spc="320">
                <a:solidFill>
                  <a:srgbClr val="048985"/>
                </a:solidFill>
                <a:latin typeface="Aileron Regular"/>
              </a:rPr>
              <a:t> </a:t>
            </a:r>
            <a:r>
              <a:rPr lang="en-US" sz="3200" spc="320">
                <a:solidFill>
                  <a:srgbClr val="048985"/>
                </a:solidFill>
                <a:latin typeface="Aileron Regular"/>
              </a:rPr>
              <a:t>ea</a:t>
            </a:r>
            <a:r>
              <a:rPr lang="en-US" sz="3200" spc="320">
                <a:solidFill>
                  <a:srgbClr val="048985"/>
                </a:solidFill>
                <a:latin typeface="Aileron Regular"/>
              </a:rPr>
              <a:t>ch sum</a:t>
            </a:r>
            <a:r>
              <a:rPr lang="en-US" sz="3200" spc="320">
                <a:solidFill>
                  <a:srgbClr val="048985"/>
                </a:solidFill>
                <a:latin typeface="Aileron Regular"/>
              </a:rPr>
              <a:t>m</a:t>
            </a:r>
            <a:r>
              <a:rPr lang="en-US" sz="3200" spc="320">
                <a:solidFill>
                  <a:srgbClr val="048985"/>
                </a:solidFill>
                <a:latin typeface="Aileron Regular"/>
              </a:rPr>
              <a:t>ary. You will fi</a:t>
            </a:r>
            <a:r>
              <a:rPr lang="en-US" sz="3200" spc="320">
                <a:solidFill>
                  <a:srgbClr val="048985"/>
                </a:solidFill>
                <a:latin typeface="Aileron Regular"/>
              </a:rPr>
              <a:t>nd a basic overview about the culture</a:t>
            </a:r>
            <a:r>
              <a:rPr lang="en-US" sz="3200" spc="320">
                <a:solidFill>
                  <a:srgbClr val="048985"/>
                </a:solidFill>
                <a:latin typeface="Aileron Regular"/>
              </a:rPr>
              <a:t>, such a</a:t>
            </a:r>
            <a:r>
              <a:rPr lang="en-US" sz="3200" spc="320">
                <a:solidFill>
                  <a:srgbClr val="048985"/>
                </a:solidFill>
                <a:latin typeface="Aileron Regular"/>
              </a:rPr>
              <a:t>s</a:t>
            </a:r>
            <a:r>
              <a:rPr lang="en-US" sz="3200" spc="320">
                <a:solidFill>
                  <a:srgbClr val="048985"/>
                </a:solidFill>
                <a:latin typeface="Aileron Regular"/>
              </a:rPr>
              <a:t> its economy, history, environment, and sociopolitical organization</a:t>
            </a:r>
            <a:r>
              <a:rPr lang="en-US" sz="3200" spc="320">
                <a:solidFill>
                  <a:srgbClr val="048985"/>
                </a:solidFill>
                <a:latin typeface="Aileron Regular"/>
              </a:rPr>
              <a:t>.</a:t>
            </a:r>
            <a:r>
              <a:rPr lang="en-US" sz="3200" spc="320">
                <a:solidFill>
                  <a:srgbClr val="048985"/>
                </a:solidFill>
                <a:latin typeface="Aileron Regular"/>
              </a:rPr>
              <a:t> </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048985"/>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29509" t="0" r="24537" b="0"/>
          <a:stretch>
            <a:fillRect/>
          </a:stretch>
        </p:blipFill>
        <p:spPr>
          <a:xfrm flipH="false" flipV="false" rot="0">
            <a:off x="11206201" y="0"/>
            <a:ext cx="7081799" cy="10287000"/>
          </a:xfrm>
          <a:prstGeom prst="rect">
            <a:avLst/>
          </a:prstGeom>
        </p:spPr>
      </p:pic>
      <p:grpSp>
        <p:nvGrpSpPr>
          <p:cNvPr name="Group 3" id="3"/>
          <p:cNvGrpSpPr/>
          <p:nvPr/>
        </p:nvGrpSpPr>
        <p:grpSpPr>
          <a:xfrm rot="0">
            <a:off x="14292288" y="0"/>
            <a:ext cx="3995712" cy="1068376"/>
            <a:chOff x="0" y="0"/>
            <a:chExt cx="5327616" cy="1424501"/>
          </a:xfrm>
        </p:grpSpPr>
        <p:sp>
          <p:nvSpPr>
            <p:cNvPr name="AutoShape 4" id="4"/>
            <p:cNvSpPr/>
            <p:nvPr/>
          </p:nvSpPr>
          <p:spPr>
            <a:xfrm rot="0">
              <a:off x="0" y="0"/>
              <a:ext cx="5327616" cy="1424501"/>
            </a:xfrm>
            <a:prstGeom prst="rect">
              <a:avLst/>
            </a:prstGeom>
            <a:solidFill>
              <a:srgbClr val="048985"/>
            </a:solidFill>
          </p:spPr>
        </p:sp>
        <p:sp>
          <p:nvSpPr>
            <p:cNvPr name="TextBox 5" id="5"/>
            <p:cNvSpPr txBox="true"/>
            <p:nvPr/>
          </p:nvSpPr>
          <p:spPr>
            <a:xfrm rot="0">
              <a:off x="530381" y="370621"/>
              <a:ext cx="4266855" cy="626110"/>
            </a:xfrm>
            <a:prstGeom prst="rect">
              <a:avLst/>
            </a:prstGeom>
          </p:spPr>
          <p:txBody>
            <a:bodyPr anchor="t" rtlCol="false" tIns="0" lIns="0" bIns="0" rIns="0">
              <a:spAutoFit/>
            </a:bodyPr>
            <a:lstStyle/>
            <a:p>
              <a:pPr algn="ctr">
                <a:lnSpc>
                  <a:spcPts val="3919"/>
                </a:lnSpc>
              </a:pPr>
              <a:r>
                <a:rPr lang="en-US" sz="2800" spc="224">
                  <a:solidFill>
                    <a:srgbClr val="FFFFFF"/>
                  </a:solidFill>
                  <a:latin typeface="Aileron Heavy Bold"/>
                </a:rPr>
                <a:t>DISCUSSION</a:t>
              </a:r>
            </a:p>
          </p:txBody>
        </p:sp>
      </p:grpSp>
      <p:sp>
        <p:nvSpPr>
          <p:cNvPr name="TextBox 6" id="6"/>
          <p:cNvSpPr txBox="true"/>
          <p:nvPr/>
        </p:nvSpPr>
        <p:spPr>
          <a:xfrm rot="0">
            <a:off x="465395" y="967740"/>
            <a:ext cx="10247937" cy="8313420"/>
          </a:xfrm>
          <a:prstGeom prst="rect">
            <a:avLst/>
          </a:prstGeom>
        </p:spPr>
        <p:txBody>
          <a:bodyPr anchor="t" rtlCol="false" tIns="0" lIns="0" bIns="0" rIns="0">
            <a:spAutoFit/>
          </a:bodyPr>
          <a:lstStyle/>
          <a:p>
            <a:pPr marL="777240" indent="-388620" lvl="1">
              <a:lnSpc>
                <a:spcPts val="4680"/>
              </a:lnSpc>
              <a:buFont typeface="Arial"/>
              <a:buChar char="•"/>
            </a:pPr>
            <a:r>
              <a:rPr lang="en-US" sz="3600" spc="72">
                <a:solidFill>
                  <a:srgbClr val="FFFFFF"/>
                </a:solidFill>
                <a:latin typeface="Aileron Regular"/>
              </a:rPr>
              <a:t>Did you find any examples of societies that do not have coming-of-age rituals? </a:t>
            </a:r>
          </a:p>
          <a:p>
            <a:pPr marL="777240" indent="-388620" lvl="1">
              <a:lnSpc>
                <a:spcPts val="4680"/>
              </a:lnSpc>
              <a:buFont typeface="Arial"/>
              <a:buChar char="•"/>
            </a:pPr>
            <a:r>
              <a:rPr lang="en-US" sz="3600" spc="72">
                <a:solidFill>
                  <a:srgbClr val="FFFFFF"/>
                </a:solidFill>
                <a:latin typeface="Aileron Regular"/>
              </a:rPr>
              <a:t>What role do you think rites of passage play in society? Are they important or unimportant? </a:t>
            </a:r>
          </a:p>
          <a:p>
            <a:pPr marL="777240" indent="-388620" lvl="1">
              <a:lnSpc>
                <a:spcPts val="4680"/>
              </a:lnSpc>
              <a:buFont typeface="Arial"/>
              <a:buChar char="•"/>
            </a:pPr>
            <a:r>
              <a:rPr lang="en-US" sz="3600" spc="72">
                <a:solidFill>
                  <a:srgbClr val="FFFFFF"/>
                </a:solidFill>
                <a:latin typeface="Aileron Regular"/>
              </a:rPr>
              <a:t>Why do you think some coming-of-age rituals include physical pain or endurance challenges? </a:t>
            </a:r>
          </a:p>
          <a:p>
            <a:pPr marL="777240" indent="-388620" lvl="1">
              <a:lnSpc>
                <a:spcPts val="4680"/>
              </a:lnSpc>
              <a:buFont typeface="Arial"/>
              <a:buChar char="•"/>
            </a:pPr>
            <a:r>
              <a:rPr lang="en-US" sz="3600" spc="72">
                <a:solidFill>
                  <a:srgbClr val="FFFFFF"/>
                </a:solidFill>
                <a:latin typeface="Aileron Regular"/>
              </a:rPr>
              <a:t>What rites of passage have you experienced in your life so far? </a:t>
            </a:r>
          </a:p>
          <a:p>
            <a:pPr marL="777240" indent="-388620" lvl="1">
              <a:lnSpc>
                <a:spcPts val="4680"/>
              </a:lnSpc>
              <a:buFont typeface="Arial"/>
              <a:buChar char="•"/>
            </a:pPr>
            <a:r>
              <a:rPr lang="en-US" sz="3600" spc="72">
                <a:solidFill>
                  <a:srgbClr val="FFFFFF"/>
                </a:solidFill>
                <a:latin typeface="Aileron Regular"/>
              </a:rPr>
              <a:t>How do the rites of passage you have experienced compare to those that you discovered in other cultures? List any similarities a</a:t>
            </a:r>
            <a:r>
              <a:rPr lang="en-US" sz="3600" spc="72">
                <a:solidFill>
                  <a:srgbClr val="FFFFFF"/>
                </a:solidFill>
                <a:latin typeface="Aileron Regular"/>
              </a:rPr>
              <a:t>nd differences.</a:t>
            </a:r>
          </a:p>
        </p:txBody>
      </p:sp>
    </p:spTree>
  </p:cSld>
  <p:clrMapOvr>
    <a:masterClrMapping/>
  </p:clrMapOvr>
</p:sld>
</file>

<file path=ppt/slides/slide1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5400000">
            <a:off x="-2711726" y="4529138"/>
            <a:ext cx="8229600" cy="1228725"/>
          </a:xfrm>
          <a:prstGeom prst="rect">
            <a:avLst/>
          </a:prstGeom>
        </p:spPr>
        <p:txBody>
          <a:bodyPr anchor="t" rtlCol="false" tIns="0" lIns="0" bIns="0" rIns="0">
            <a:spAutoFit/>
          </a:bodyPr>
          <a:lstStyle/>
          <a:p>
            <a:pPr algn="ctr">
              <a:lnSpc>
                <a:spcPts val="9600"/>
              </a:lnSpc>
            </a:pPr>
            <a:r>
              <a:rPr lang="en-US" sz="8000" spc="160">
                <a:solidFill>
                  <a:srgbClr val="048985"/>
                </a:solidFill>
                <a:latin typeface="Aileron Heavy"/>
              </a:rPr>
              <a:t>References</a:t>
            </a:r>
          </a:p>
        </p:txBody>
      </p:sp>
      <p:sp>
        <p:nvSpPr>
          <p:cNvPr name="AutoShape 3" id="3"/>
          <p:cNvSpPr/>
          <p:nvPr/>
        </p:nvSpPr>
        <p:spPr>
          <a:xfrm rot="-10800000">
            <a:off x="3044204" y="0"/>
            <a:ext cx="15243796" cy="10287000"/>
          </a:xfrm>
          <a:prstGeom prst="rect">
            <a:avLst/>
          </a:prstGeom>
          <a:solidFill>
            <a:srgbClr val="048985"/>
          </a:solidFill>
        </p:spPr>
      </p:sp>
      <p:sp>
        <p:nvSpPr>
          <p:cNvPr name="TextBox 4" id="4"/>
          <p:cNvSpPr txBox="true"/>
          <p:nvPr/>
        </p:nvSpPr>
        <p:spPr>
          <a:xfrm rot="0">
            <a:off x="3654487" y="1000125"/>
            <a:ext cx="13105252" cy="1379855"/>
          </a:xfrm>
          <a:prstGeom prst="rect">
            <a:avLst/>
          </a:prstGeom>
        </p:spPr>
        <p:txBody>
          <a:bodyPr anchor="t" rtlCol="false" tIns="0" lIns="0" bIns="0" rIns="0">
            <a:spAutoFit/>
          </a:bodyPr>
          <a:lstStyle/>
          <a:p>
            <a:pPr>
              <a:lnSpc>
                <a:spcPts val="3640"/>
              </a:lnSpc>
            </a:pPr>
            <a:r>
              <a:rPr lang="en-US" sz="2800" spc="28">
                <a:solidFill>
                  <a:srgbClr val="FFFFFF"/>
                </a:solidFill>
                <a:latin typeface="Aileron Regular"/>
              </a:rPr>
              <a:t>1. Early, John D., and John F. Peters. 1990. </a:t>
            </a:r>
            <a:r>
              <a:rPr lang="en-US" sz="2800" spc="28">
                <a:solidFill>
                  <a:srgbClr val="FFFFFF"/>
                </a:solidFill>
                <a:latin typeface="Aileron Regular Italics"/>
              </a:rPr>
              <a:t>The </a:t>
            </a:r>
            <a:r>
              <a:rPr lang="en-US" sz="2800" spc="28" u="none">
                <a:solidFill>
                  <a:srgbClr val="FFFFFF"/>
                </a:solidFill>
                <a:latin typeface="Aileron Regular Italics"/>
              </a:rPr>
              <a:t>Popu</a:t>
            </a:r>
            <a:r>
              <a:rPr lang="en-US" sz="2800" spc="28">
                <a:solidFill>
                  <a:srgbClr val="FFFFFF"/>
                </a:solidFill>
                <a:latin typeface="Aileron Regular Italics"/>
              </a:rPr>
              <a:t>lation Dynamics of the Mucajai Yanomama</a:t>
            </a:r>
            <a:r>
              <a:rPr lang="en-US" sz="2800" spc="28">
                <a:solidFill>
                  <a:srgbClr val="FFFFFF"/>
                </a:solidFill>
                <a:latin typeface="Aileron Regular"/>
              </a:rPr>
              <a:t>. San Diego, Calif.: Academic Press. https://ehrafworldcultures.yale.edu/document?id=sq18-012.</a:t>
            </a:r>
          </a:p>
        </p:txBody>
      </p:sp>
      <p:sp>
        <p:nvSpPr>
          <p:cNvPr name="TextBox 5" id="5"/>
          <p:cNvSpPr txBox="true"/>
          <p:nvPr/>
        </p:nvSpPr>
        <p:spPr>
          <a:xfrm rot="0">
            <a:off x="3654487" y="2827837"/>
            <a:ext cx="13604813" cy="917575"/>
          </a:xfrm>
          <a:prstGeom prst="rect">
            <a:avLst/>
          </a:prstGeom>
        </p:spPr>
        <p:txBody>
          <a:bodyPr anchor="t" rtlCol="false" tIns="0" lIns="0" bIns="0" rIns="0">
            <a:spAutoFit/>
          </a:bodyPr>
          <a:lstStyle/>
          <a:p>
            <a:pPr>
              <a:lnSpc>
                <a:spcPts val="3640"/>
              </a:lnSpc>
            </a:pPr>
            <a:r>
              <a:rPr lang="en-US" sz="2800" spc="28">
                <a:solidFill>
                  <a:srgbClr val="FFFFFF"/>
                </a:solidFill>
                <a:latin typeface="Aileron Regular"/>
              </a:rPr>
              <a:t>2. Va</a:t>
            </a:r>
            <a:r>
              <a:rPr lang="en-US" sz="2800" spc="28">
                <a:solidFill>
                  <a:srgbClr val="FFFFFF"/>
                </a:solidFill>
                <a:latin typeface="Aileron Regular"/>
              </a:rPr>
              <a:t>n Ge</a:t>
            </a:r>
            <a:r>
              <a:rPr lang="en-US" sz="2800" spc="28">
                <a:solidFill>
                  <a:srgbClr val="FFFFFF"/>
                </a:solidFill>
                <a:latin typeface="Aileron Regular"/>
              </a:rPr>
              <a:t>nn</a:t>
            </a:r>
            <a:r>
              <a:rPr lang="en-US" sz="2800" spc="28">
                <a:solidFill>
                  <a:srgbClr val="FFFFFF"/>
                </a:solidFill>
                <a:latin typeface="Aileron Regular"/>
              </a:rPr>
              <a:t>ep, A. [1909] 1960. </a:t>
            </a:r>
            <a:r>
              <a:rPr lang="en-US" sz="2800" spc="28">
                <a:solidFill>
                  <a:srgbClr val="FFFFFF"/>
                </a:solidFill>
                <a:latin typeface="Aileron Regular Italics"/>
              </a:rPr>
              <a:t>The Rites of Passage</a:t>
            </a:r>
            <a:r>
              <a:rPr lang="en-US" sz="2800" spc="28">
                <a:solidFill>
                  <a:srgbClr val="FFFFFF"/>
                </a:solidFill>
                <a:latin typeface="Aileron Regular"/>
              </a:rPr>
              <a:t>. London: Routledge and Kegan</a:t>
            </a:r>
            <a:r>
              <a:rPr lang="en-US" sz="2800" spc="28">
                <a:solidFill>
                  <a:srgbClr val="FFFFFF"/>
                </a:solidFill>
                <a:latin typeface="Aileron Regular"/>
              </a:rPr>
              <a:t> P</a:t>
            </a:r>
            <a:r>
              <a:rPr lang="en-US" sz="2800" spc="28">
                <a:solidFill>
                  <a:srgbClr val="FFFFFF"/>
                </a:solidFill>
                <a:latin typeface="Aileron Regular"/>
              </a:rPr>
              <a:t>aul.</a:t>
            </a:r>
          </a:p>
        </p:txBody>
      </p:sp>
      <p:sp>
        <p:nvSpPr>
          <p:cNvPr name="TextBox 6" id="6"/>
          <p:cNvSpPr txBox="true"/>
          <p:nvPr/>
        </p:nvSpPr>
        <p:spPr>
          <a:xfrm rot="0">
            <a:off x="3654487" y="6035557"/>
            <a:ext cx="13604813" cy="455295"/>
          </a:xfrm>
          <a:prstGeom prst="rect">
            <a:avLst/>
          </a:prstGeom>
        </p:spPr>
        <p:txBody>
          <a:bodyPr anchor="t" rtlCol="false" tIns="0" lIns="0" bIns="0" rIns="0">
            <a:spAutoFit/>
          </a:bodyPr>
          <a:lstStyle/>
          <a:p>
            <a:pPr>
              <a:lnSpc>
                <a:spcPts val="3640"/>
              </a:lnSpc>
            </a:pPr>
            <a:r>
              <a:rPr lang="en-US" sz="2800" spc="28">
                <a:solidFill>
                  <a:srgbClr val="FFFFFF"/>
                </a:solidFill>
                <a:latin typeface="Aileron Regular Bold"/>
              </a:rPr>
              <a:t>Image Credits</a:t>
            </a:r>
          </a:p>
        </p:txBody>
      </p:sp>
      <p:sp>
        <p:nvSpPr>
          <p:cNvPr name="TextBox 7" id="7"/>
          <p:cNvSpPr txBox="true"/>
          <p:nvPr/>
        </p:nvSpPr>
        <p:spPr>
          <a:xfrm rot="0">
            <a:off x="3654487" y="7075455"/>
            <a:ext cx="13604813" cy="1379855"/>
          </a:xfrm>
          <a:prstGeom prst="rect">
            <a:avLst/>
          </a:prstGeom>
        </p:spPr>
        <p:txBody>
          <a:bodyPr anchor="t" rtlCol="false" tIns="0" lIns="0" bIns="0" rIns="0">
            <a:spAutoFit/>
          </a:bodyPr>
          <a:lstStyle/>
          <a:p>
            <a:pPr>
              <a:lnSpc>
                <a:spcPts val="3640"/>
              </a:lnSpc>
            </a:pPr>
            <a:r>
              <a:rPr lang="en-US" sz="2800" spc="28">
                <a:solidFill>
                  <a:srgbClr val="FFFFFF"/>
                </a:solidFill>
                <a:latin typeface="Aileron Regular Italics"/>
              </a:rPr>
              <a:t>9–10-year-old boys of the Y</a:t>
            </a:r>
            <a:r>
              <a:rPr lang="en-US" sz="2800" spc="28">
                <a:solidFill>
                  <a:srgbClr val="FFFFFF"/>
                </a:solidFill>
                <a:latin typeface="Aileron Regular Italics"/>
              </a:rPr>
              <a:t>ao tribe in Malawi participating in circumcision and initiation rites</a:t>
            </a:r>
            <a:r>
              <a:rPr lang="en-US" sz="2800" spc="28">
                <a:solidFill>
                  <a:srgbClr val="FFFFFF"/>
                </a:solidFill>
                <a:latin typeface="Aileron Regular"/>
              </a:rPr>
              <a:t> by Steve Evans from Citizen of the World via Wikimedia Commons https://commons.wikimedia.org/wiki/File:Initiation_ritual_of_boys_in_Malawi.jpg</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4000"/>
          </a:blip>
          <a:srcRect l="0" t="0" r="0" b="0"/>
          <a:stretch>
            <a:fillRect/>
          </a:stretch>
        </p:blipFill>
        <p:spPr>
          <a:xfrm flipH="false" flipV="false" rot="0">
            <a:off x="5535090" y="504914"/>
            <a:ext cx="7217821" cy="7508786"/>
          </a:xfrm>
          <a:prstGeom prst="rect">
            <a:avLst/>
          </a:prstGeom>
        </p:spPr>
      </p:pic>
      <p:sp>
        <p:nvSpPr>
          <p:cNvPr name="TextBox 3" id="3"/>
          <p:cNvSpPr txBox="true"/>
          <p:nvPr/>
        </p:nvSpPr>
        <p:spPr>
          <a:xfrm rot="0">
            <a:off x="4511199" y="2796267"/>
            <a:ext cx="9265601" cy="2926080"/>
          </a:xfrm>
          <a:prstGeom prst="rect">
            <a:avLst/>
          </a:prstGeom>
        </p:spPr>
        <p:txBody>
          <a:bodyPr anchor="t" rtlCol="false" tIns="0" lIns="0" bIns="0" rIns="0">
            <a:spAutoFit/>
          </a:bodyPr>
          <a:lstStyle/>
          <a:p>
            <a:pPr algn="ctr">
              <a:lnSpc>
                <a:spcPts val="11519"/>
              </a:lnSpc>
            </a:pPr>
            <a:r>
              <a:rPr lang="en-US" sz="9600">
                <a:solidFill>
                  <a:srgbClr val="048985"/>
                </a:solidFill>
                <a:latin typeface="Aileron Heavy Bold"/>
              </a:rPr>
              <a:t>Rites of Passage</a:t>
            </a:r>
          </a:p>
        </p:txBody>
      </p:sp>
      <p:sp>
        <p:nvSpPr>
          <p:cNvPr name="TextBox 4" id="4"/>
          <p:cNvSpPr txBox="true"/>
          <p:nvPr/>
        </p:nvSpPr>
        <p:spPr>
          <a:xfrm rot="0">
            <a:off x="4511199" y="6575721"/>
            <a:ext cx="9265601" cy="624840"/>
          </a:xfrm>
          <a:prstGeom prst="rect">
            <a:avLst/>
          </a:prstGeom>
        </p:spPr>
        <p:txBody>
          <a:bodyPr anchor="t" rtlCol="false" tIns="0" lIns="0" bIns="0" rIns="0">
            <a:spAutoFit/>
          </a:bodyPr>
          <a:lstStyle/>
          <a:p>
            <a:pPr algn="ctr">
              <a:lnSpc>
                <a:spcPts val="5040"/>
              </a:lnSpc>
            </a:pPr>
            <a:r>
              <a:rPr lang="en-US" sz="3600" spc="215">
                <a:solidFill>
                  <a:srgbClr val="048985"/>
                </a:solidFill>
                <a:latin typeface="Aileron Regular"/>
              </a:rPr>
              <a:t>in eHRAF World Cultures</a:t>
            </a:r>
          </a:p>
        </p:txBody>
      </p:sp>
      <p:grpSp>
        <p:nvGrpSpPr>
          <p:cNvPr name="Group 5" id="5"/>
          <p:cNvGrpSpPr/>
          <p:nvPr/>
        </p:nvGrpSpPr>
        <p:grpSpPr>
          <a:xfrm rot="0">
            <a:off x="398074" y="8623131"/>
            <a:ext cx="6878657" cy="843619"/>
            <a:chOff x="0" y="0"/>
            <a:chExt cx="9171543" cy="1124825"/>
          </a:xfrm>
        </p:grpSpPr>
        <p:sp>
          <p:nvSpPr>
            <p:cNvPr name="AutoShape 6" id="6"/>
            <p:cNvSpPr/>
            <p:nvPr/>
          </p:nvSpPr>
          <p:spPr>
            <a:xfrm rot="0">
              <a:off x="0" y="0"/>
              <a:ext cx="9171543" cy="1124825"/>
            </a:xfrm>
            <a:prstGeom prst="rect">
              <a:avLst/>
            </a:prstGeom>
            <a:solidFill>
              <a:srgbClr val="048985"/>
            </a:solidFill>
          </p:spPr>
        </p:sp>
        <p:sp>
          <p:nvSpPr>
            <p:cNvPr name="TextBox 7" id="7"/>
            <p:cNvSpPr txBox="true"/>
            <p:nvPr/>
          </p:nvSpPr>
          <p:spPr>
            <a:xfrm rot="0">
              <a:off x="352378" y="180143"/>
              <a:ext cx="8819165" cy="707390"/>
            </a:xfrm>
            <a:prstGeom prst="rect">
              <a:avLst/>
            </a:prstGeom>
          </p:spPr>
          <p:txBody>
            <a:bodyPr anchor="t" rtlCol="false" tIns="0" lIns="0" bIns="0" rIns="0">
              <a:spAutoFit/>
            </a:bodyPr>
            <a:lstStyle/>
            <a:p>
              <a:pPr>
                <a:lnSpc>
                  <a:spcPts val="4480"/>
                </a:lnSpc>
              </a:pPr>
              <a:r>
                <a:rPr lang="en-US" sz="3200" spc="224">
                  <a:solidFill>
                    <a:srgbClr val="FFFFFF"/>
                  </a:solidFill>
                  <a:latin typeface="Aileron Regular Bold"/>
                </a:rPr>
                <a:t>An eHRAF Workbook Activity</a:t>
              </a:r>
            </a:p>
          </p:txBody>
        </p:sp>
      </p:grpSp>
      <p:sp>
        <p:nvSpPr>
          <p:cNvPr name="TextBox 8" id="8"/>
          <p:cNvSpPr txBox="true"/>
          <p:nvPr/>
        </p:nvSpPr>
        <p:spPr>
          <a:xfrm rot="0">
            <a:off x="8147136" y="8468995"/>
            <a:ext cx="9715159" cy="789305"/>
          </a:xfrm>
          <a:prstGeom prst="rect">
            <a:avLst/>
          </a:prstGeom>
        </p:spPr>
        <p:txBody>
          <a:bodyPr anchor="t" rtlCol="false" tIns="0" lIns="0" bIns="0" rIns="0">
            <a:spAutoFit/>
          </a:bodyPr>
          <a:lstStyle/>
          <a:p>
            <a:pPr algn="r">
              <a:lnSpc>
                <a:spcPts val="3080"/>
              </a:lnSpc>
            </a:pPr>
            <a:r>
              <a:rPr lang="en-US" sz="2800" spc="196">
                <a:solidFill>
                  <a:srgbClr val="048985"/>
                </a:solidFill>
                <a:latin typeface="Aileron Regular Bold"/>
              </a:rPr>
              <a:t>Human Relations Area Files</a:t>
            </a:r>
          </a:p>
          <a:p>
            <a:pPr algn="r">
              <a:lnSpc>
                <a:spcPts val="3080"/>
              </a:lnSpc>
            </a:pPr>
            <a:r>
              <a:rPr lang="en-US" sz="2800" spc="196">
                <a:solidFill>
                  <a:srgbClr val="048985"/>
                </a:solidFill>
                <a:latin typeface="Aileron Regular"/>
              </a:rPr>
              <a:t>at Yale University</a:t>
            </a:r>
          </a:p>
        </p:txBody>
      </p:sp>
      <p:sp>
        <p:nvSpPr>
          <p:cNvPr name="TextBox 9" id="9"/>
          <p:cNvSpPr txBox="true"/>
          <p:nvPr/>
        </p:nvSpPr>
        <p:spPr>
          <a:xfrm rot="0">
            <a:off x="15375318" y="8042275"/>
            <a:ext cx="2486977" cy="398145"/>
          </a:xfrm>
          <a:prstGeom prst="rect">
            <a:avLst/>
          </a:prstGeom>
        </p:spPr>
        <p:txBody>
          <a:bodyPr anchor="t" rtlCol="false" tIns="0" lIns="0" bIns="0" rIns="0">
            <a:spAutoFit/>
          </a:bodyPr>
          <a:lstStyle/>
          <a:p>
            <a:pPr algn="r">
              <a:lnSpc>
                <a:spcPts val="3080"/>
              </a:lnSpc>
            </a:pPr>
            <a:r>
              <a:rPr lang="en-US" sz="2800" spc="196">
                <a:solidFill>
                  <a:srgbClr val="048985"/>
                </a:solidFill>
                <a:latin typeface="Aileron Regular"/>
              </a:rPr>
              <a:t>Produced by</a:t>
            </a:r>
          </a:p>
        </p:txBody>
      </p:sp>
      <p:sp>
        <p:nvSpPr>
          <p:cNvPr name="TextBox 10" id="10"/>
          <p:cNvSpPr txBox="true"/>
          <p:nvPr/>
        </p:nvSpPr>
        <p:spPr>
          <a:xfrm rot="0">
            <a:off x="15375318" y="9281964"/>
            <a:ext cx="2486977" cy="398145"/>
          </a:xfrm>
          <a:prstGeom prst="rect">
            <a:avLst/>
          </a:prstGeom>
        </p:spPr>
        <p:txBody>
          <a:bodyPr anchor="t" rtlCol="false" tIns="0" lIns="0" bIns="0" rIns="0">
            <a:spAutoFit/>
          </a:bodyPr>
          <a:lstStyle/>
          <a:p>
            <a:pPr algn="r">
              <a:lnSpc>
                <a:spcPts val="3080"/>
              </a:lnSpc>
            </a:pPr>
            <a:r>
              <a:rPr lang="en-US" sz="2800" spc="196" u="sng">
                <a:solidFill>
                  <a:srgbClr val="048985"/>
                </a:solidFill>
                <a:latin typeface="Aileron Regular"/>
                <a:hlinkClick r:id="rId3" tooltip="http://hraf.yale.edu"/>
              </a:rPr>
              <a:t>hraf.yale.edu</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48985"/>
        </a:solidFill>
      </p:bgPr>
    </p:bg>
    <p:spTree>
      <p:nvGrpSpPr>
        <p:cNvPr id="1" name=""/>
        <p:cNvGrpSpPr/>
        <p:nvPr/>
      </p:nvGrpSpPr>
      <p:grpSpPr>
        <a:xfrm>
          <a:off x="0" y="0"/>
          <a:ext cx="0" cy="0"/>
          <a:chOff x="0" y="0"/>
          <a:chExt cx="0" cy="0"/>
        </a:xfrm>
      </p:grpSpPr>
      <p:sp>
        <p:nvSpPr>
          <p:cNvPr name="AutoShape 2" id="2"/>
          <p:cNvSpPr/>
          <p:nvPr/>
        </p:nvSpPr>
        <p:spPr>
          <a:xfrm rot="0">
            <a:off x="0" y="0"/>
            <a:ext cx="11130697" cy="10287000"/>
          </a:xfrm>
          <a:prstGeom prst="rect">
            <a:avLst/>
          </a:prstGeom>
          <a:solidFill>
            <a:srgbClr val="FFFFFF"/>
          </a:solidFill>
        </p:spPr>
      </p:sp>
      <p:pic>
        <p:nvPicPr>
          <p:cNvPr name="Picture 3" id="3"/>
          <p:cNvPicPr>
            <a:picLocks noChangeAspect="true"/>
          </p:cNvPicPr>
          <p:nvPr/>
        </p:nvPicPr>
        <p:blipFill>
          <a:blip r:embed="rId2"/>
          <a:srcRect l="23431" t="0" r="14976" b="0"/>
          <a:stretch>
            <a:fillRect/>
          </a:stretch>
        </p:blipFill>
        <p:spPr>
          <a:xfrm flipH="false" flipV="false" rot="0">
            <a:off x="1728159" y="762019"/>
            <a:ext cx="8093405" cy="8762962"/>
          </a:xfrm>
          <a:prstGeom prst="rect">
            <a:avLst/>
          </a:prstGeom>
        </p:spPr>
      </p:pic>
      <p:sp>
        <p:nvSpPr>
          <p:cNvPr name="AutoShape 4" id="4"/>
          <p:cNvSpPr/>
          <p:nvPr/>
        </p:nvSpPr>
        <p:spPr>
          <a:xfrm rot="0">
            <a:off x="840139" y="4174337"/>
            <a:ext cx="1753429" cy="1938326"/>
          </a:xfrm>
          <a:prstGeom prst="rect">
            <a:avLst/>
          </a:prstGeom>
          <a:solidFill>
            <a:srgbClr val="048985"/>
          </a:solidFill>
        </p:spPr>
      </p:sp>
      <p:sp>
        <p:nvSpPr>
          <p:cNvPr name="TextBox 5" id="5"/>
          <p:cNvSpPr txBox="true"/>
          <p:nvPr/>
        </p:nvSpPr>
        <p:spPr>
          <a:xfrm rot="0">
            <a:off x="12235246" y="1019175"/>
            <a:ext cx="5024054" cy="2447925"/>
          </a:xfrm>
          <a:prstGeom prst="rect">
            <a:avLst/>
          </a:prstGeom>
        </p:spPr>
        <p:txBody>
          <a:bodyPr anchor="t" rtlCol="false" tIns="0" lIns="0" bIns="0" rIns="0">
            <a:spAutoFit/>
          </a:bodyPr>
          <a:lstStyle/>
          <a:p>
            <a:pPr algn="r">
              <a:lnSpc>
                <a:spcPts val="9600"/>
              </a:lnSpc>
            </a:pPr>
            <a:r>
              <a:rPr lang="en-US" sz="8000" spc="160">
                <a:solidFill>
                  <a:srgbClr val="FFFFFF"/>
                </a:solidFill>
                <a:latin typeface="Aileron Heavy Bold"/>
              </a:rPr>
              <a:t>In this activity</a:t>
            </a:r>
          </a:p>
        </p:txBody>
      </p:sp>
      <p:sp>
        <p:nvSpPr>
          <p:cNvPr name="TextBox 6" id="6"/>
          <p:cNvSpPr txBox="true"/>
          <p:nvPr/>
        </p:nvSpPr>
        <p:spPr>
          <a:xfrm rot="0">
            <a:off x="11259969" y="4199346"/>
            <a:ext cx="6840514" cy="5459730"/>
          </a:xfrm>
          <a:prstGeom prst="rect">
            <a:avLst/>
          </a:prstGeom>
        </p:spPr>
        <p:txBody>
          <a:bodyPr anchor="t" rtlCol="false" tIns="0" lIns="0" bIns="0" rIns="0">
            <a:spAutoFit/>
          </a:bodyPr>
          <a:lstStyle/>
          <a:p>
            <a:pPr marL="528320" indent="-264160" lvl="1">
              <a:lnSpc>
                <a:spcPts val="4800"/>
              </a:lnSpc>
              <a:buFont typeface="Arial"/>
              <a:buChar char="•"/>
            </a:pPr>
            <a:r>
              <a:rPr lang="en-US" sz="3200" spc="32">
                <a:solidFill>
                  <a:srgbClr val="FFFFFF"/>
                </a:solidFill>
                <a:latin typeface="Aileron Regular"/>
              </a:rPr>
              <a:t>Discover </a:t>
            </a:r>
            <a:r>
              <a:rPr lang="en-US" sz="3200" spc="32">
                <a:solidFill>
                  <a:srgbClr val="FFFFFF"/>
                </a:solidFill>
                <a:latin typeface="Aileron Regular Bold"/>
              </a:rPr>
              <a:t>life cycle rituals</a:t>
            </a:r>
          </a:p>
          <a:p>
            <a:pPr marL="528320" indent="-264160" lvl="1">
              <a:lnSpc>
                <a:spcPts val="4800"/>
              </a:lnSpc>
              <a:buFont typeface="Arial"/>
              <a:buChar char="•"/>
            </a:pPr>
            <a:r>
              <a:rPr lang="en-US" sz="3200" spc="32">
                <a:solidFill>
                  <a:srgbClr val="FFFFFF"/>
                </a:solidFill>
                <a:latin typeface="Aileron Regular"/>
              </a:rPr>
              <a:t>Learn the 3 stages of </a:t>
            </a:r>
            <a:r>
              <a:rPr lang="en-US" sz="3200" spc="32">
                <a:solidFill>
                  <a:srgbClr val="FFFFFF"/>
                </a:solidFill>
                <a:latin typeface="Aileron Regular Bold"/>
              </a:rPr>
              <a:t>rites of passage</a:t>
            </a:r>
          </a:p>
          <a:p>
            <a:pPr marL="528320" indent="-264160" lvl="1">
              <a:lnSpc>
                <a:spcPts val="4800"/>
              </a:lnSpc>
              <a:buFont typeface="Arial"/>
              <a:buChar char="•"/>
            </a:pPr>
            <a:r>
              <a:rPr lang="en-US" sz="3200" spc="32">
                <a:solidFill>
                  <a:srgbClr val="FFFFFF"/>
                </a:solidFill>
                <a:latin typeface="Aileron Regular"/>
              </a:rPr>
              <a:t>Search </a:t>
            </a:r>
            <a:r>
              <a:rPr lang="en-US" sz="3200" spc="32">
                <a:solidFill>
                  <a:srgbClr val="FFFFFF"/>
                </a:solidFill>
                <a:latin typeface="Aileron Regular Bold"/>
              </a:rPr>
              <a:t>eHRAF World Cultures </a:t>
            </a:r>
            <a:r>
              <a:rPr lang="en-US" sz="3200" spc="32">
                <a:solidFill>
                  <a:srgbClr val="FFFFFF"/>
                </a:solidFill>
                <a:latin typeface="Aileron Regular"/>
              </a:rPr>
              <a:t>to find examples of coming-of-age rituals</a:t>
            </a:r>
          </a:p>
          <a:p>
            <a:pPr marL="528320" indent="-264160" lvl="1">
              <a:lnSpc>
                <a:spcPts val="4800"/>
              </a:lnSpc>
              <a:buFont typeface="Arial"/>
              <a:buChar char="•"/>
            </a:pPr>
            <a:r>
              <a:rPr lang="en-US" sz="3200" spc="32">
                <a:solidFill>
                  <a:srgbClr val="FFFFFF"/>
                </a:solidFill>
                <a:latin typeface="Aileron Regular Bold"/>
              </a:rPr>
              <a:t>Compare and contrast</a:t>
            </a:r>
            <a:r>
              <a:rPr lang="en-US" sz="3200" spc="32">
                <a:solidFill>
                  <a:srgbClr val="FFFFFF"/>
                </a:solidFill>
                <a:latin typeface="Aileron Regular"/>
              </a:rPr>
              <a:t> rites of passage with events from your own culture</a:t>
            </a:r>
          </a:p>
        </p:txBody>
      </p:sp>
      <p:sp>
        <p:nvSpPr>
          <p:cNvPr name="TextBox 7" id="7"/>
          <p:cNvSpPr txBox="true"/>
          <p:nvPr/>
        </p:nvSpPr>
        <p:spPr>
          <a:xfrm rot="0">
            <a:off x="1716853" y="4852987"/>
            <a:ext cx="5084955" cy="571500"/>
          </a:xfrm>
          <a:prstGeom prst="rect">
            <a:avLst/>
          </a:prstGeom>
        </p:spPr>
        <p:txBody>
          <a:bodyPr anchor="t" rtlCol="false" tIns="0" lIns="0" bIns="0" rIns="0">
            <a:spAutoFit/>
          </a:bodyPr>
          <a:lstStyle/>
          <a:p>
            <a:pPr>
              <a:lnSpc>
                <a:spcPts val="4440"/>
              </a:lnSpc>
            </a:pPr>
            <a:r>
              <a:rPr lang="en-US" sz="3700" spc="136">
                <a:solidFill>
                  <a:srgbClr val="FFFFFF"/>
                </a:solidFill>
                <a:latin typeface="Aileron Regular Bold"/>
              </a:rPr>
              <a:t>Topics We'll Cover</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17584" r="2360" b="0"/>
          <a:stretch>
            <a:fillRect/>
          </a:stretch>
        </p:blipFill>
        <p:spPr>
          <a:xfrm flipH="false" flipV="false">
            <a:off x="0" y="0"/>
            <a:ext cx="18288000" cy="10287000"/>
          </a:xfrm>
          <a:prstGeom prst="rect">
            <a:avLst/>
          </a:prstGeom>
        </p:spPr>
      </p:pic>
      <p:grpSp>
        <p:nvGrpSpPr>
          <p:cNvPr name="Group 3" id="3"/>
          <p:cNvGrpSpPr/>
          <p:nvPr/>
        </p:nvGrpSpPr>
        <p:grpSpPr>
          <a:xfrm rot="0">
            <a:off x="3189403" y="4024701"/>
            <a:ext cx="12118707" cy="2237598"/>
            <a:chOff x="0" y="0"/>
            <a:chExt cx="16158275" cy="2983464"/>
          </a:xfrm>
        </p:grpSpPr>
        <p:sp>
          <p:nvSpPr>
            <p:cNvPr name="AutoShape 4" id="4"/>
            <p:cNvSpPr/>
            <p:nvPr/>
          </p:nvSpPr>
          <p:spPr>
            <a:xfrm rot="0">
              <a:off x="0" y="0"/>
              <a:ext cx="16158275" cy="2983464"/>
            </a:xfrm>
            <a:prstGeom prst="rect">
              <a:avLst/>
            </a:prstGeom>
            <a:solidFill>
              <a:srgbClr val="048985"/>
            </a:solidFill>
          </p:spPr>
        </p:sp>
        <p:sp>
          <p:nvSpPr>
            <p:cNvPr name="TextBox 5" id="5"/>
            <p:cNvSpPr txBox="true"/>
            <p:nvPr/>
          </p:nvSpPr>
          <p:spPr>
            <a:xfrm rot="0">
              <a:off x="773114" y="951791"/>
              <a:ext cx="14612047" cy="1108456"/>
            </a:xfrm>
            <a:prstGeom prst="rect">
              <a:avLst/>
            </a:prstGeom>
          </p:spPr>
          <p:txBody>
            <a:bodyPr anchor="t" rtlCol="false" tIns="0" lIns="0" bIns="0" rIns="0">
              <a:spAutoFit/>
            </a:bodyPr>
            <a:lstStyle/>
            <a:p>
              <a:pPr algn="ctr">
                <a:lnSpc>
                  <a:spcPts val="6384"/>
                </a:lnSpc>
              </a:pPr>
              <a:r>
                <a:rPr lang="en-US" sz="5600" spc="100">
                  <a:solidFill>
                    <a:srgbClr val="FFFFFF"/>
                  </a:solidFill>
                  <a:latin typeface="Aileron Regular Bold"/>
                </a:rPr>
                <a:t>RITES OF PASSAGE</a:t>
              </a: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226232" y="666903"/>
            <a:ext cx="10666228" cy="5645785"/>
          </a:xfrm>
          <a:prstGeom prst="rect">
            <a:avLst/>
          </a:prstGeom>
        </p:spPr>
        <p:txBody>
          <a:bodyPr anchor="t" rtlCol="false" tIns="0" lIns="0" bIns="0" rIns="0">
            <a:spAutoFit/>
          </a:bodyPr>
          <a:lstStyle/>
          <a:p>
            <a:pPr>
              <a:lnSpc>
                <a:spcPts val="4940"/>
              </a:lnSpc>
            </a:pPr>
            <a:r>
              <a:rPr lang="en-US" sz="3800" spc="380">
                <a:solidFill>
                  <a:srgbClr val="048985"/>
                </a:solidFill>
                <a:latin typeface="Aileron Regular Bold"/>
              </a:rPr>
              <a:t>Rites of passage</a:t>
            </a:r>
            <a:r>
              <a:rPr lang="en-US" sz="3800" spc="380">
                <a:solidFill>
                  <a:srgbClr val="048985"/>
                </a:solidFill>
                <a:latin typeface="Aileron Regular"/>
              </a:rPr>
              <a:t> are ceremonies that mark an individual's progression from one stage of life to another. Examples of </a:t>
            </a:r>
            <a:r>
              <a:rPr lang="en-US" sz="3800" spc="380">
                <a:solidFill>
                  <a:srgbClr val="048985"/>
                </a:solidFill>
                <a:latin typeface="Aileron Regular"/>
              </a:rPr>
              <a:t>life cycle events include birth, puberty, the transition to adulthood, and marriage, as well as sacred or secular initiations. These events are often marked by special practices or rituals that signify changes in status.</a:t>
            </a:r>
          </a:p>
        </p:txBody>
      </p:sp>
      <p:pic>
        <p:nvPicPr>
          <p:cNvPr name="Picture 3" id="3"/>
          <p:cNvPicPr>
            <a:picLocks noChangeAspect="true"/>
          </p:cNvPicPr>
          <p:nvPr/>
        </p:nvPicPr>
        <p:blipFill>
          <a:blip r:embed="rId2"/>
          <a:srcRect l="14294" t="14213" r="6985" b="8775"/>
          <a:stretch>
            <a:fillRect/>
          </a:stretch>
        </p:blipFill>
        <p:spPr>
          <a:xfrm flipH="false" flipV="false" rot="0">
            <a:off x="12373188" y="0"/>
            <a:ext cx="5914812" cy="10287000"/>
          </a:xfrm>
          <a:prstGeom prst="rect">
            <a:avLst/>
          </a:prstGeom>
        </p:spPr>
      </p:pic>
      <p:sp>
        <p:nvSpPr>
          <p:cNvPr name="AutoShape 4" id="4"/>
          <p:cNvSpPr/>
          <p:nvPr/>
        </p:nvSpPr>
        <p:spPr>
          <a:xfrm rot="0">
            <a:off x="11122338" y="3974312"/>
            <a:ext cx="2781579" cy="2338376"/>
          </a:xfrm>
          <a:prstGeom prst="rect">
            <a:avLst/>
          </a:prstGeom>
          <a:solidFill>
            <a:srgbClr val="048985"/>
          </a:solidFill>
        </p:spPr>
      </p:sp>
      <p:sp>
        <p:nvSpPr>
          <p:cNvPr name="TextBox 5" id="5"/>
          <p:cNvSpPr txBox="true"/>
          <p:nvPr/>
        </p:nvSpPr>
        <p:spPr>
          <a:xfrm rot="0">
            <a:off x="226232" y="6892443"/>
            <a:ext cx="11738988" cy="2508885"/>
          </a:xfrm>
          <a:prstGeom prst="rect">
            <a:avLst/>
          </a:prstGeom>
        </p:spPr>
        <p:txBody>
          <a:bodyPr anchor="t" rtlCol="false" tIns="0" lIns="0" bIns="0" rIns="0">
            <a:spAutoFit/>
          </a:bodyPr>
          <a:lstStyle/>
          <a:p>
            <a:pPr>
              <a:lnSpc>
                <a:spcPts val="4940"/>
              </a:lnSpc>
            </a:pPr>
            <a:r>
              <a:rPr lang="en-US" sz="3800" spc="380">
                <a:solidFill>
                  <a:srgbClr val="048985"/>
                </a:solidFill>
                <a:latin typeface="Aileron Regular"/>
              </a:rPr>
              <a:t>Anthropologist Arno</a:t>
            </a:r>
            <a:r>
              <a:rPr lang="en-US" sz="3800" spc="380">
                <a:solidFill>
                  <a:srgbClr val="048985"/>
                </a:solidFill>
                <a:latin typeface="Aileron Regular"/>
              </a:rPr>
              <a:t>ld van Gennep (1960) recognized that rites of passage generally consist of three distinct phases: </a:t>
            </a:r>
            <a:r>
              <a:rPr lang="en-US" sz="3800" spc="380">
                <a:solidFill>
                  <a:srgbClr val="048985"/>
                </a:solidFill>
                <a:latin typeface="Aileron Regular Bold"/>
              </a:rPr>
              <a:t>separation</a:t>
            </a:r>
            <a:r>
              <a:rPr lang="en-US" sz="3800" spc="380">
                <a:solidFill>
                  <a:srgbClr val="048985"/>
                </a:solidFill>
                <a:latin typeface="Aileron Regular"/>
              </a:rPr>
              <a:t>, </a:t>
            </a:r>
            <a:r>
              <a:rPr lang="en-US" sz="3800" spc="380">
                <a:solidFill>
                  <a:srgbClr val="048985"/>
                </a:solidFill>
                <a:latin typeface="Aileron Regular Bold"/>
              </a:rPr>
              <a:t>liminality</a:t>
            </a:r>
            <a:r>
              <a:rPr lang="en-US" sz="3800" spc="380">
                <a:solidFill>
                  <a:srgbClr val="048985"/>
                </a:solidFill>
                <a:latin typeface="Aileron Regular"/>
              </a:rPr>
              <a:t>, and </a:t>
            </a:r>
            <a:r>
              <a:rPr lang="en-US" sz="3800" spc="380">
                <a:solidFill>
                  <a:srgbClr val="048985"/>
                </a:solidFill>
                <a:latin typeface="Aileron Regular Bold"/>
              </a:rPr>
              <a:t>incorporation</a:t>
            </a:r>
            <a:r>
              <a:rPr lang="en-US" sz="3800" spc="380">
                <a:solidFill>
                  <a:srgbClr val="048985"/>
                </a:solidFill>
                <a:latin typeface="Aileron Regular"/>
              </a:rPr>
              <a:t>. </a:t>
            </a:r>
          </a:p>
        </p:txBody>
      </p:sp>
      <p:sp>
        <p:nvSpPr>
          <p:cNvPr name="TextBox 6" id="6"/>
          <p:cNvSpPr txBox="true"/>
          <p:nvPr/>
        </p:nvSpPr>
        <p:spPr>
          <a:xfrm rot="0">
            <a:off x="11545911" y="4572000"/>
            <a:ext cx="1934433" cy="1133475"/>
          </a:xfrm>
          <a:prstGeom prst="rect">
            <a:avLst/>
          </a:prstGeom>
        </p:spPr>
        <p:txBody>
          <a:bodyPr anchor="t" rtlCol="false" tIns="0" lIns="0" bIns="0" rIns="0">
            <a:spAutoFit/>
          </a:bodyPr>
          <a:lstStyle/>
          <a:p>
            <a:pPr algn="ctr">
              <a:lnSpc>
                <a:spcPts val="4440"/>
              </a:lnSpc>
            </a:pPr>
            <a:r>
              <a:rPr lang="en-US" sz="3700" spc="136">
                <a:solidFill>
                  <a:srgbClr val="FFFFFF"/>
                </a:solidFill>
                <a:latin typeface="Aileron Regular Bold"/>
              </a:rPr>
              <a:t>Did you know?</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6407" r="0" b="6407"/>
          <a:stretch>
            <a:fillRect/>
          </a:stretch>
        </p:blipFill>
        <p:spPr>
          <a:xfrm flipH="false" flipV="false" rot="0">
            <a:off x="0" y="0"/>
            <a:ext cx="7865974" cy="10287000"/>
          </a:xfrm>
          <a:prstGeom prst="rect">
            <a:avLst/>
          </a:prstGeom>
        </p:spPr>
      </p:pic>
      <p:sp>
        <p:nvSpPr>
          <p:cNvPr name="AutoShape 3" id="3"/>
          <p:cNvSpPr/>
          <p:nvPr/>
        </p:nvSpPr>
        <p:spPr>
          <a:xfrm rot="-10800000">
            <a:off x="7865974" y="0"/>
            <a:ext cx="10422026" cy="10287000"/>
          </a:xfrm>
          <a:prstGeom prst="rect">
            <a:avLst/>
          </a:prstGeom>
          <a:solidFill>
            <a:srgbClr val="FFFFFF"/>
          </a:solidFill>
        </p:spPr>
      </p:sp>
      <p:sp>
        <p:nvSpPr>
          <p:cNvPr name="TextBox 4" id="4"/>
          <p:cNvSpPr txBox="true"/>
          <p:nvPr/>
        </p:nvSpPr>
        <p:spPr>
          <a:xfrm rot="0">
            <a:off x="8071795" y="741251"/>
            <a:ext cx="10010383" cy="1881505"/>
          </a:xfrm>
          <a:prstGeom prst="rect">
            <a:avLst/>
          </a:prstGeom>
        </p:spPr>
        <p:txBody>
          <a:bodyPr anchor="t" rtlCol="false" tIns="0" lIns="0" bIns="0" rIns="0">
            <a:spAutoFit/>
          </a:bodyPr>
          <a:lstStyle/>
          <a:p>
            <a:pPr>
              <a:lnSpc>
                <a:spcPts val="4940"/>
              </a:lnSpc>
            </a:pPr>
            <a:r>
              <a:rPr lang="en-US" sz="3800" spc="113">
                <a:solidFill>
                  <a:srgbClr val="048985"/>
                </a:solidFill>
                <a:latin typeface="Aileron Regular Bold"/>
              </a:rPr>
              <a:t>Separation</a:t>
            </a:r>
            <a:r>
              <a:rPr lang="en-US" sz="3800" spc="113">
                <a:solidFill>
                  <a:srgbClr val="048985"/>
                </a:solidFill>
                <a:latin typeface="Aileron Regular"/>
              </a:rPr>
              <a:t> refers to when an individual is seen to change from their current status in </a:t>
            </a:r>
            <a:r>
              <a:rPr lang="en-US" sz="3800" spc="113">
                <a:solidFill>
                  <a:srgbClr val="048985"/>
                </a:solidFill>
                <a:latin typeface="Aileron Regular"/>
              </a:rPr>
              <a:t>life and must prepare to enter a new stage. </a:t>
            </a:r>
          </a:p>
        </p:txBody>
      </p:sp>
      <p:sp>
        <p:nvSpPr>
          <p:cNvPr name="TextBox 5" id="5"/>
          <p:cNvSpPr txBox="true"/>
          <p:nvPr/>
        </p:nvSpPr>
        <p:spPr>
          <a:xfrm rot="0">
            <a:off x="8071795" y="3036297"/>
            <a:ext cx="10010383" cy="3763645"/>
          </a:xfrm>
          <a:prstGeom prst="rect">
            <a:avLst/>
          </a:prstGeom>
        </p:spPr>
        <p:txBody>
          <a:bodyPr anchor="t" rtlCol="false" tIns="0" lIns="0" bIns="0" rIns="0">
            <a:spAutoFit/>
          </a:bodyPr>
          <a:lstStyle/>
          <a:p>
            <a:pPr>
              <a:lnSpc>
                <a:spcPts val="4940"/>
              </a:lnSpc>
            </a:pPr>
            <a:r>
              <a:rPr lang="en-US" sz="3800" spc="113">
                <a:solidFill>
                  <a:srgbClr val="048985"/>
                </a:solidFill>
                <a:latin typeface="Aileron Regular Bold"/>
              </a:rPr>
              <a:t>Liminality </a:t>
            </a:r>
            <a:r>
              <a:rPr lang="en-US" sz="3800" spc="113">
                <a:solidFill>
                  <a:srgbClr val="048985"/>
                </a:solidFill>
                <a:latin typeface="Aileron Regular"/>
              </a:rPr>
              <a:t>describes the in-between period of transition that follows separation. An individual may be temporarily removed from regular society to undergo special tasks or activities (such as rituals) that will prepare them for their new role.</a:t>
            </a:r>
          </a:p>
        </p:txBody>
      </p:sp>
      <p:sp>
        <p:nvSpPr>
          <p:cNvPr name="TextBox 6" id="6"/>
          <p:cNvSpPr txBox="true"/>
          <p:nvPr/>
        </p:nvSpPr>
        <p:spPr>
          <a:xfrm rot="0">
            <a:off x="8071795" y="7189353"/>
            <a:ext cx="10010383" cy="2508885"/>
          </a:xfrm>
          <a:prstGeom prst="rect">
            <a:avLst/>
          </a:prstGeom>
        </p:spPr>
        <p:txBody>
          <a:bodyPr anchor="t" rtlCol="false" tIns="0" lIns="0" bIns="0" rIns="0">
            <a:spAutoFit/>
          </a:bodyPr>
          <a:lstStyle/>
          <a:p>
            <a:pPr>
              <a:lnSpc>
                <a:spcPts val="4940"/>
              </a:lnSpc>
            </a:pPr>
            <a:r>
              <a:rPr lang="en-US" sz="3800" spc="113">
                <a:solidFill>
                  <a:srgbClr val="048985"/>
                </a:solidFill>
                <a:latin typeface="Aileron Regular Bold"/>
              </a:rPr>
              <a:t>Incor</a:t>
            </a:r>
            <a:r>
              <a:rPr lang="en-US" sz="3800" spc="113">
                <a:solidFill>
                  <a:srgbClr val="048985"/>
                </a:solidFill>
                <a:latin typeface="Aileron Regular Bold"/>
              </a:rPr>
              <a:t>poration</a:t>
            </a:r>
            <a:r>
              <a:rPr lang="en-US" sz="3800" spc="113">
                <a:solidFill>
                  <a:srgbClr val="048985"/>
                </a:solidFill>
                <a:latin typeface="Aileron Regular"/>
              </a:rPr>
              <a:t> is the final stage, where the returning individual is welcomed back into society with their newly attained status and responsibilities.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048985"/>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30440" t="0" r="19887" b="0"/>
          <a:stretch>
            <a:fillRect/>
          </a:stretch>
        </p:blipFill>
        <p:spPr>
          <a:xfrm flipH="false" flipV="false" rot="0">
            <a:off x="10580732" y="0"/>
            <a:ext cx="7707268" cy="10287000"/>
          </a:xfrm>
          <a:prstGeom prst="rect">
            <a:avLst/>
          </a:prstGeom>
        </p:spPr>
      </p:pic>
      <p:sp>
        <p:nvSpPr>
          <p:cNvPr name="TextBox 3" id="3"/>
          <p:cNvSpPr txBox="true"/>
          <p:nvPr/>
        </p:nvSpPr>
        <p:spPr>
          <a:xfrm rot="0">
            <a:off x="579380" y="2290777"/>
            <a:ext cx="9381643" cy="7124700"/>
          </a:xfrm>
          <a:prstGeom prst="rect">
            <a:avLst/>
          </a:prstGeom>
        </p:spPr>
        <p:txBody>
          <a:bodyPr anchor="t" rtlCol="false" tIns="0" lIns="0" bIns="0" rIns="0">
            <a:spAutoFit/>
          </a:bodyPr>
          <a:lstStyle/>
          <a:p>
            <a:pPr>
              <a:lnSpc>
                <a:spcPts val="4680"/>
              </a:lnSpc>
            </a:pPr>
            <a:r>
              <a:rPr lang="en-US" sz="3600" spc="89">
                <a:solidFill>
                  <a:srgbClr val="FFFFFF"/>
                </a:solidFill>
                <a:latin typeface="Aileron Regular"/>
              </a:rPr>
              <a:t>Coming-of-age ceremonies are a type of life cycle ritual that exemplify Van Ge</a:t>
            </a:r>
            <a:r>
              <a:rPr lang="en-US" sz="3600" spc="89">
                <a:solidFill>
                  <a:srgbClr val="FFFFFF"/>
                </a:solidFill>
                <a:latin typeface="Aileron Regular"/>
              </a:rPr>
              <a:t>nnep's model. </a:t>
            </a:r>
          </a:p>
          <a:p>
            <a:pPr>
              <a:lnSpc>
                <a:spcPts val="4680"/>
              </a:lnSpc>
            </a:pPr>
          </a:p>
          <a:p>
            <a:pPr>
              <a:lnSpc>
                <a:spcPts val="4680"/>
              </a:lnSpc>
            </a:pPr>
            <a:r>
              <a:rPr lang="en-US" sz="3600" spc="89">
                <a:solidFill>
                  <a:srgbClr val="FFFFFF"/>
                </a:solidFill>
                <a:latin typeface="Aileron Regular"/>
              </a:rPr>
              <a:t>These rites of passage transition members of a society into a new status at various points in their lives. </a:t>
            </a:r>
          </a:p>
          <a:p>
            <a:pPr>
              <a:lnSpc>
                <a:spcPts val="4680"/>
              </a:lnSpc>
            </a:pPr>
          </a:p>
          <a:p>
            <a:pPr>
              <a:lnSpc>
                <a:spcPts val="4680"/>
              </a:lnSpc>
            </a:pPr>
            <a:r>
              <a:rPr lang="en-US" sz="3600" spc="89">
                <a:solidFill>
                  <a:srgbClr val="FFFFFF"/>
                </a:solidFill>
                <a:latin typeface="Aileron Regular"/>
              </a:rPr>
              <a:t>Special practices or beliefs that signify becoming a full a</a:t>
            </a:r>
            <a:r>
              <a:rPr lang="en-US" sz="3600" spc="89">
                <a:solidFill>
                  <a:srgbClr val="FFFFFF"/>
                </a:solidFill>
                <a:latin typeface="Aileron Regular"/>
              </a:rPr>
              <a:t>d</a:t>
            </a:r>
            <a:r>
              <a:rPr lang="en-US" sz="3600" spc="89">
                <a:solidFill>
                  <a:srgbClr val="FFFFFF"/>
                </a:solidFill>
                <a:latin typeface="Aileron Regular"/>
              </a:rPr>
              <a:t>u</a:t>
            </a:r>
            <a:r>
              <a:rPr lang="en-US" sz="3600" spc="89">
                <a:solidFill>
                  <a:srgbClr val="FFFFFF"/>
                </a:solidFill>
                <a:latin typeface="Aileron Regular"/>
              </a:rPr>
              <a:t>lt</a:t>
            </a:r>
            <a:r>
              <a:rPr lang="en-US" sz="3600" spc="89">
                <a:solidFill>
                  <a:srgbClr val="FFFFFF"/>
                </a:solidFill>
                <a:latin typeface="Aileron Regular"/>
              </a:rPr>
              <a:t> member of so</a:t>
            </a:r>
            <a:r>
              <a:rPr lang="en-US" sz="3600" spc="89">
                <a:solidFill>
                  <a:srgbClr val="FFFFFF"/>
                </a:solidFill>
                <a:latin typeface="Aileron Regular"/>
              </a:rPr>
              <a:t>c</a:t>
            </a:r>
            <a:r>
              <a:rPr lang="en-US" sz="3600" spc="89">
                <a:solidFill>
                  <a:srgbClr val="FFFFFF"/>
                </a:solidFill>
                <a:latin typeface="Aileron Regular"/>
              </a:rPr>
              <a:t>iety </a:t>
            </a:r>
            <a:r>
              <a:rPr lang="en-US" sz="3600" spc="89">
                <a:solidFill>
                  <a:srgbClr val="FFFFFF"/>
                </a:solidFill>
                <a:latin typeface="Aileron Regular"/>
              </a:rPr>
              <a:t>a</a:t>
            </a:r>
            <a:r>
              <a:rPr lang="en-US" sz="3600" spc="89">
                <a:solidFill>
                  <a:srgbClr val="FFFFFF"/>
                </a:solidFill>
                <a:latin typeface="Aileron Regular"/>
              </a:rPr>
              <a:t>re com</a:t>
            </a:r>
            <a:r>
              <a:rPr lang="en-US" sz="3600" spc="89">
                <a:solidFill>
                  <a:srgbClr val="FFFFFF"/>
                </a:solidFill>
                <a:latin typeface="Aileron Regular"/>
              </a:rPr>
              <a:t>m</a:t>
            </a:r>
            <a:r>
              <a:rPr lang="en-US" sz="3600" spc="89">
                <a:solidFill>
                  <a:srgbClr val="FFFFFF"/>
                </a:solidFill>
                <a:latin typeface="Aileron Regular"/>
              </a:rPr>
              <a:t>on in </a:t>
            </a:r>
            <a:r>
              <a:rPr lang="en-US" sz="3600" spc="89">
                <a:solidFill>
                  <a:srgbClr val="FFFFFF"/>
                </a:solidFill>
                <a:latin typeface="Aileron Regular"/>
              </a:rPr>
              <a:t>man</a:t>
            </a:r>
            <a:r>
              <a:rPr lang="en-US" sz="3600" spc="89">
                <a:solidFill>
                  <a:srgbClr val="FFFFFF"/>
                </a:solidFill>
                <a:latin typeface="Aileron Regular"/>
              </a:rPr>
              <a:t>y cultures around the world.</a:t>
            </a:r>
          </a:p>
        </p:txBody>
      </p:sp>
      <p:sp>
        <p:nvSpPr>
          <p:cNvPr name="TextBox 4" id="4"/>
          <p:cNvSpPr txBox="true"/>
          <p:nvPr/>
        </p:nvSpPr>
        <p:spPr>
          <a:xfrm rot="0">
            <a:off x="579380" y="861998"/>
            <a:ext cx="9381643" cy="771525"/>
          </a:xfrm>
          <a:prstGeom prst="rect">
            <a:avLst/>
          </a:prstGeom>
        </p:spPr>
        <p:txBody>
          <a:bodyPr anchor="t" rtlCol="false" tIns="0" lIns="0" bIns="0" rIns="0">
            <a:spAutoFit/>
          </a:bodyPr>
          <a:lstStyle/>
          <a:p>
            <a:pPr algn="just">
              <a:lnSpc>
                <a:spcPts val="6000"/>
              </a:lnSpc>
            </a:pPr>
            <a:r>
              <a:rPr lang="en-US" sz="5000" spc="150">
                <a:solidFill>
                  <a:srgbClr val="FFFFFF"/>
                </a:solidFill>
                <a:latin typeface="Aileron Heavy"/>
              </a:rPr>
              <a:t>Coming of Age</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48985"/>
        </a:solidFill>
      </p:bgPr>
    </p:bg>
    <p:spTree>
      <p:nvGrpSpPr>
        <p:cNvPr id="1" name=""/>
        <p:cNvGrpSpPr/>
        <p:nvPr/>
      </p:nvGrpSpPr>
      <p:grpSpPr>
        <a:xfrm>
          <a:off x="0" y="0"/>
          <a:ext cx="0" cy="0"/>
          <a:chOff x="0" y="0"/>
          <a:chExt cx="0" cy="0"/>
        </a:xfrm>
      </p:grpSpPr>
      <p:sp>
        <p:nvSpPr>
          <p:cNvPr name="AutoShape 2" id="2"/>
          <p:cNvSpPr/>
          <p:nvPr/>
        </p:nvSpPr>
        <p:spPr>
          <a:xfrm rot="-10800000">
            <a:off x="0" y="0"/>
            <a:ext cx="12414295" cy="10287000"/>
          </a:xfrm>
          <a:prstGeom prst="rect">
            <a:avLst/>
          </a:prstGeom>
          <a:solidFill>
            <a:srgbClr val="048985"/>
          </a:solidFill>
        </p:spPr>
      </p:sp>
      <p:sp>
        <p:nvSpPr>
          <p:cNvPr name="TextBox 3" id="3"/>
          <p:cNvSpPr txBox="true"/>
          <p:nvPr/>
        </p:nvSpPr>
        <p:spPr>
          <a:xfrm rot="0">
            <a:off x="2492776" y="3534410"/>
            <a:ext cx="13302449" cy="5723890"/>
          </a:xfrm>
          <a:prstGeom prst="rect">
            <a:avLst/>
          </a:prstGeom>
        </p:spPr>
        <p:txBody>
          <a:bodyPr anchor="t" rtlCol="false" tIns="0" lIns="0" bIns="0" rIns="0">
            <a:spAutoFit/>
          </a:bodyPr>
          <a:lstStyle/>
          <a:p>
            <a:pPr>
              <a:lnSpc>
                <a:spcPts val="3740"/>
              </a:lnSpc>
            </a:pPr>
            <a:r>
              <a:rPr lang="en-US" sz="3400" spc="85">
                <a:solidFill>
                  <a:srgbClr val="FFFFFF"/>
                </a:solidFill>
                <a:latin typeface="Aileron Regular"/>
              </a:rPr>
              <a:t>"The first menstruation takes place between 12 and 13 years of age ... To signify the occasion, the girl's family erects a small leaf enclosure within the communal dwelling (yano). Her hair is cut close to the scalp with bamboo arrow tips (or scissors). She remains isolated in the enclosure and only her mother and sisters will whisper to her. No male may see or converse with her, or even mention her name. The female members of the family feed her and accompany her outside for baths and other necessities. When her hair has returned to normal length, she abandons the enclosure and resumes her normal activities. This rite of passage marks the transition from childhood to womanhood (Early and Peters 1990: 41)".</a:t>
            </a:r>
          </a:p>
        </p:txBody>
      </p:sp>
      <p:grpSp>
        <p:nvGrpSpPr>
          <p:cNvPr name="Group 4" id="4"/>
          <p:cNvGrpSpPr/>
          <p:nvPr/>
        </p:nvGrpSpPr>
        <p:grpSpPr>
          <a:xfrm rot="0">
            <a:off x="14292288" y="0"/>
            <a:ext cx="3995712" cy="1068376"/>
            <a:chOff x="0" y="0"/>
            <a:chExt cx="5327616" cy="1424501"/>
          </a:xfrm>
        </p:grpSpPr>
        <p:sp>
          <p:nvSpPr>
            <p:cNvPr name="AutoShape 5" id="5"/>
            <p:cNvSpPr/>
            <p:nvPr/>
          </p:nvSpPr>
          <p:spPr>
            <a:xfrm rot="0">
              <a:off x="0" y="0"/>
              <a:ext cx="5327616" cy="1424501"/>
            </a:xfrm>
            <a:prstGeom prst="rect">
              <a:avLst/>
            </a:prstGeom>
            <a:solidFill>
              <a:srgbClr val="048985"/>
            </a:solidFill>
          </p:spPr>
        </p:sp>
        <p:sp>
          <p:nvSpPr>
            <p:cNvPr name="TextBox 6" id="6"/>
            <p:cNvSpPr txBox="true"/>
            <p:nvPr/>
          </p:nvSpPr>
          <p:spPr>
            <a:xfrm rot="0">
              <a:off x="530381" y="370621"/>
              <a:ext cx="4266855" cy="626110"/>
            </a:xfrm>
            <a:prstGeom prst="rect">
              <a:avLst/>
            </a:prstGeom>
          </p:spPr>
          <p:txBody>
            <a:bodyPr anchor="t" rtlCol="false" tIns="0" lIns="0" bIns="0" rIns="0">
              <a:spAutoFit/>
            </a:bodyPr>
            <a:lstStyle/>
            <a:p>
              <a:pPr algn="ctr">
                <a:lnSpc>
                  <a:spcPts val="3919"/>
                </a:lnSpc>
              </a:pPr>
              <a:r>
                <a:rPr lang="en-US" sz="2800" spc="224">
                  <a:solidFill>
                    <a:srgbClr val="FFFFFF"/>
                  </a:solidFill>
                  <a:latin typeface="Aileron Heavy Bold"/>
                </a:rPr>
                <a:t>CASE STUDY</a:t>
              </a:r>
            </a:p>
          </p:txBody>
        </p:sp>
      </p:grpSp>
      <p:sp>
        <p:nvSpPr>
          <p:cNvPr name="TextBox 7" id="7"/>
          <p:cNvSpPr txBox="true"/>
          <p:nvPr/>
        </p:nvSpPr>
        <p:spPr>
          <a:xfrm rot="0">
            <a:off x="2492776" y="2346755"/>
            <a:ext cx="10630953" cy="502856"/>
          </a:xfrm>
          <a:prstGeom prst="rect">
            <a:avLst/>
          </a:prstGeom>
        </p:spPr>
        <p:txBody>
          <a:bodyPr anchor="t" rtlCol="false" tIns="0" lIns="0" bIns="0" rIns="0">
            <a:spAutoFit/>
          </a:bodyPr>
          <a:lstStyle/>
          <a:p>
            <a:pPr>
              <a:lnSpc>
                <a:spcPts val="3647"/>
              </a:lnSpc>
            </a:pPr>
            <a:r>
              <a:rPr lang="en-US" sz="3800" spc="152">
                <a:solidFill>
                  <a:srgbClr val="FFFFFF"/>
                </a:solidFill>
                <a:latin typeface="Aileron Heavy Bold"/>
              </a:rPr>
              <a:t>RITE OF PASSAGE: FIRST MENSTRUATION</a:t>
            </a:r>
          </a:p>
        </p:txBody>
      </p:sp>
      <p:sp>
        <p:nvSpPr>
          <p:cNvPr name="TextBox 8" id="8"/>
          <p:cNvSpPr txBox="true"/>
          <p:nvPr/>
        </p:nvSpPr>
        <p:spPr>
          <a:xfrm rot="0">
            <a:off x="460034" y="536575"/>
            <a:ext cx="5747113" cy="1050925"/>
          </a:xfrm>
          <a:prstGeom prst="rect">
            <a:avLst/>
          </a:prstGeom>
        </p:spPr>
        <p:txBody>
          <a:bodyPr anchor="t" rtlCol="false" tIns="0" lIns="0" bIns="0" rIns="0">
            <a:spAutoFit/>
          </a:bodyPr>
          <a:lstStyle/>
          <a:p>
            <a:pPr algn="r">
              <a:lnSpc>
                <a:spcPts val="4000"/>
              </a:lnSpc>
            </a:pPr>
            <a:r>
              <a:rPr lang="en-US" sz="4000" spc="160">
                <a:solidFill>
                  <a:srgbClr val="FFFFFF"/>
                </a:solidFill>
                <a:latin typeface="Aileron Heavy Bold"/>
              </a:rPr>
              <a:t>YANOAMA (SQ18)</a:t>
            </a:r>
          </a:p>
          <a:p>
            <a:pPr algn="r">
              <a:lnSpc>
                <a:spcPts val="4000"/>
              </a:lnSpc>
            </a:pPr>
            <a:r>
              <a:rPr lang="en-US" sz="4000" spc="160">
                <a:solidFill>
                  <a:srgbClr val="FFFFFF"/>
                </a:solidFill>
                <a:latin typeface="Aileron Heavy Bold"/>
              </a:rPr>
              <a:t>Venezuela &amp; Brazil</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14994" r="0" b="0"/>
          <a:stretch>
            <a:fillRect/>
          </a:stretch>
        </p:blipFill>
        <p:spPr>
          <a:xfrm flipH="false" flipV="false">
            <a:off x="0" y="0"/>
            <a:ext cx="18288000" cy="10287000"/>
          </a:xfrm>
          <a:prstGeom prst="rect">
            <a:avLst/>
          </a:prstGeom>
        </p:spPr>
      </p:pic>
      <p:grpSp>
        <p:nvGrpSpPr>
          <p:cNvPr name="Group 3" id="3"/>
          <p:cNvGrpSpPr/>
          <p:nvPr/>
        </p:nvGrpSpPr>
        <p:grpSpPr>
          <a:xfrm rot="0">
            <a:off x="3189403" y="3668768"/>
            <a:ext cx="12118707" cy="2949465"/>
            <a:chOff x="0" y="0"/>
            <a:chExt cx="16158275" cy="3932620"/>
          </a:xfrm>
        </p:grpSpPr>
        <p:sp>
          <p:nvSpPr>
            <p:cNvPr name="AutoShape 4" id="4"/>
            <p:cNvSpPr/>
            <p:nvPr/>
          </p:nvSpPr>
          <p:spPr>
            <a:xfrm rot="0">
              <a:off x="0" y="0"/>
              <a:ext cx="16158275" cy="3932620"/>
            </a:xfrm>
            <a:prstGeom prst="rect">
              <a:avLst/>
            </a:prstGeom>
            <a:solidFill>
              <a:srgbClr val="048985"/>
            </a:solidFill>
          </p:spPr>
        </p:sp>
        <p:sp>
          <p:nvSpPr>
            <p:cNvPr name="TextBox 5" id="5"/>
            <p:cNvSpPr txBox="true"/>
            <p:nvPr/>
          </p:nvSpPr>
          <p:spPr>
            <a:xfrm rot="0">
              <a:off x="773114" y="1018466"/>
              <a:ext cx="14612047" cy="1990937"/>
            </a:xfrm>
            <a:prstGeom prst="rect">
              <a:avLst/>
            </a:prstGeom>
          </p:spPr>
          <p:txBody>
            <a:bodyPr anchor="t" rtlCol="false" tIns="0" lIns="0" bIns="0" rIns="0">
              <a:spAutoFit/>
            </a:bodyPr>
            <a:lstStyle/>
            <a:p>
              <a:pPr algn="ctr">
                <a:lnSpc>
                  <a:spcPts val="5600"/>
                </a:lnSpc>
              </a:pPr>
              <a:r>
                <a:rPr lang="en-US" sz="5600" spc="100">
                  <a:solidFill>
                    <a:srgbClr val="FFFFFF"/>
                  </a:solidFill>
                  <a:latin typeface="Aileron Regular Bold"/>
                </a:rPr>
                <a:t>eHRAF Workbook </a:t>
              </a:r>
            </a:p>
            <a:p>
              <a:pPr algn="ctr">
                <a:lnSpc>
                  <a:spcPts val="5600"/>
                </a:lnSpc>
              </a:pPr>
              <a:r>
                <a:rPr lang="en-US" sz="5600" spc="100">
                  <a:solidFill>
                    <a:srgbClr val="FFFFFF"/>
                  </a:solidFill>
                  <a:latin typeface="Aileron Regular Bold"/>
                </a:rPr>
                <a:t>ACTIVITY</a:t>
              </a:r>
            </a:p>
          </p:txBody>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048985"/>
        </a:solidFill>
      </p:bgPr>
    </p:bg>
    <p:spTree>
      <p:nvGrpSpPr>
        <p:cNvPr id="1" name=""/>
        <p:cNvGrpSpPr/>
        <p:nvPr/>
      </p:nvGrpSpPr>
      <p:grpSpPr>
        <a:xfrm>
          <a:off x="0" y="0"/>
          <a:ext cx="0" cy="0"/>
          <a:chOff x="0" y="0"/>
          <a:chExt cx="0" cy="0"/>
        </a:xfrm>
      </p:grpSpPr>
      <p:sp>
        <p:nvSpPr>
          <p:cNvPr name="AutoShape 2" id="2"/>
          <p:cNvSpPr/>
          <p:nvPr/>
        </p:nvSpPr>
        <p:spPr>
          <a:xfrm rot="0">
            <a:off x="5481699" y="5185020"/>
            <a:ext cx="12806301" cy="5101980"/>
          </a:xfrm>
          <a:prstGeom prst="rect">
            <a:avLst/>
          </a:prstGeom>
          <a:solidFill>
            <a:srgbClr val="FFFFFF"/>
          </a:solidFill>
        </p:spPr>
      </p:sp>
      <p:pic>
        <p:nvPicPr>
          <p:cNvPr name="Picture 3" id="3"/>
          <p:cNvPicPr>
            <a:picLocks noChangeAspect="true"/>
          </p:cNvPicPr>
          <p:nvPr/>
        </p:nvPicPr>
        <p:blipFill>
          <a:blip r:embed="rId2"/>
          <a:srcRect l="0" t="16344" r="0" b="44277"/>
          <a:stretch>
            <a:fillRect/>
          </a:stretch>
        </p:blipFill>
        <p:spPr>
          <a:xfrm flipH="false" flipV="false" rot="0">
            <a:off x="0" y="0"/>
            <a:ext cx="18288000" cy="5185020"/>
          </a:xfrm>
          <a:prstGeom prst="rect">
            <a:avLst/>
          </a:prstGeom>
        </p:spPr>
      </p:pic>
      <p:sp>
        <p:nvSpPr>
          <p:cNvPr name="TextBox 4" id="4"/>
          <p:cNvSpPr txBox="true"/>
          <p:nvPr/>
        </p:nvSpPr>
        <p:spPr>
          <a:xfrm rot="0">
            <a:off x="5955694" y="5573462"/>
            <a:ext cx="12155218" cy="1525905"/>
          </a:xfrm>
          <a:prstGeom prst="rect">
            <a:avLst/>
          </a:prstGeom>
        </p:spPr>
        <p:txBody>
          <a:bodyPr anchor="t" rtlCol="false" tIns="0" lIns="0" bIns="0" rIns="0">
            <a:spAutoFit/>
          </a:bodyPr>
          <a:lstStyle/>
          <a:p>
            <a:pPr>
              <a:lnSpc>
                <a:spcPts val="3960"/>
              </a:lnSpc>
            </a:pPr>
            <a:r>
              <a:rPr lang="en-US" sz="3600" spc="288">
                <a:solidFill>
                  <a:srgbClr val="048985"/>
                </a:solidFill>
                <a:latin typeface="Aileron Regular"/>
              </a:rPr>
              <a:t>Use Advanced Search in eHRAF World Cultures </a:t>
            </a:r>
            <a:r>
              <a:rPr lang="en-US" sz="3600" spc="288">
                <a:solidFill>
                  <a:srgbClr val="048985"/>
                </a:solidFill>
                <a:latin typeface="Aileron Regular"/>
              </a:rPr>
              <a:t>to find 3 addition</a:t>
            </a:r>
            <a:r>
              <a:rPr lang="en-US" sz="3600" spc="288">
                <a:solidFill>
                  <a:srgbClr val="048985"/>
                </a:solidFill>
                <a:latin typeface="Aileron Regular"/>
              </a:rPr>
              <a:t>al</a:t>
            </a:r>
            <a:r>
              <a:rPr lang="en-US" sz="3600" spc="288">
                <a:solidFill>
                  <a:srgbClr val="048985"/>
                </a:solidFill>
                <a:latin typeface="Aileron Regular"/>
              </a:rPr>
              <a:t> examples of coming-of-age, life cycle rituals, or other rites of passage.</a:t>
            </a:r>
          </a:p>
        </p:txBody>
      </p:sp>
      <p:sp>
        <p:nvSpPr>
          <p:cNvPr name="TextBox 5" id="5"/>
          <p:cNvSpPr txBox="true"/>
          <p:nvPr/>
        </p:nvSpPr>
        <p:spPr>
          <a:xfrm rot="0">
            <a:off x="146659" y="6251642"/>
            <a:ext cx="5160946" cy="1685925"/>
          </a:xfrm>
          <a:prstGeom prst="rect">
            <a:avLst/>
          </a:prstGeom>
        </p:spPr>
        <p:txBody>
          <a:bodyPr anchor="t" rtlCol="false" tIns="0" lIns="0" bIns="0" rIns="0">
            <a:spAutoFit/>
          </a:bodyPr>
          <a:lstStyle/>
          <a:p>
            <a:pPr algn="ctr">
              <a:lnSpc>
                <a:spcPts val="6600"/>
              </a:lnSpc>
            </a:pPr>
            <a:r>
              <a:rPr lang="en-US" sz="5500" spc="110">
                <a:solidFill>
                  <a:srgbClr val="FFFFFF"/>
                </a:solidFill>
                <a:latin typeface="Aileron Heavy Bold"/>
              </a:rPr>
              <a:t>eHRAF World Cultures</a:t>
            </a:r>
          </a:p>
        </p:txBody>
      </p:sp>
      <p:sp>
        <p:nvSpPr>
          <p:cNvPr name="TextBox 6" id="6"/>
          <p:cNvSpPr txBox="true"/>
          <p:nvPr/>
        </p:nvSpPr>
        <p:spPr>
          <a:xfrm rot="0">
            <a:off x="5955694" y="8883607"/>
            <a:ext cx="12155218" cy="1022985"/>
          </a:xfrm>
          <a:prstGeom prst="rect">
            <a:avLst/>
          </a:prstGeom>
        </p:spPr>
        <p:txBody>
          <a:bodyPr anchor="t" rtlCol="false" tIns="0" lIns="0" bIns="0" rIns="0">
            <a:spAutoFit/>
          </a:bodyPr>
          <a:lstStyle/>
          <a:p>
            <a:pPr>
              <a:lnSpc>
                <a:spcPts val="3960"/>
              </a:lnSpc>
            </a:pPr>
            <a:r>
              <a:rPr lang="en-US" sz="3600" spc="288">
                <a:solidFill>
                  <a:srgbClr val="048985"/>
                </a:solidFill>
                <a:latin typeface="Aileron Regular"/>
              </a:rPr>
              <a:t>See below for a sample search with suggested OCM subject identifiers and keywords.</a:t>
            </a:r>
          </a:p>
        </p:txBody>
      </p:sp>
      <p:sp>
        <p:nvSpPr>
          <p:cNvPr name="TextBox 7" id="7"/>
          <p:cNvSpPr txBox="true"/>
          <p:nvPr/>
        </p:nvSpPr>
        <p:spPr>
          <a:xfrm rot="0">
            <a:off x="5955694" y="7440362"/>
            <a:ext cx="12155218" cy="1022985"/>
          </a:xfrm>
          <a:prstGeom prst="rect">
            <a:avLst/>
          </a:prstGeom>
        </p:spPr>
        <p:txBody>
          <a:bodyPr anchor="t" rtlCol="false" tIns="0" lIns="0" bIns="0" rIns="0">
            <a:spAutoFit/>
          </a:bodyPr>
          <a:lstStyle/>
          <a:p>
            <a:pPr>
              <a:lnSpc>
                <a:spcPts val="3960"/>
              </a:lnSpc>
            </a:pPr>
            <a:r>
              <a:rPr lang="en-US" sz="3600" spc="288">
                <a:solidFill>
                  <a:srgbClr val="048985"/>
                </a:solidFill>
                <a:latin typeface="Aileron Regular"/>
              </a:rPr>
              <a:t>Examples may come from any culture. Try to find cases from different parts of the world.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DAFhB5yr4gc</dc:identifier>
  <dcterms:modified xsi:type="dcterms:W3CDTF">2011-08-01T06:04:30Z</dcterms:modified>
  <cp:revision>1</cp:revision>
  <dc:title>eHRAF Workbook - Rites of Passage v2</dc:title>
</cp:coreProperties>
</file>