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ileron Italics" panose="020B0604020202020204" charset="0"/>
      <p:regular r:id="rId18"/>
    </p:embeddedFont>
    <p:embeddedFont>
      <p:font typeface="Aileron Bold" panose="020B0604020202020204" charset="0"/>
      <p:regular r:id="rId19"/>
    </p:embeddedFont>
    <p:embeddedFont>
      <p:font typeface="Aileron" panose="020B0604020202020204" charset="0"/>
      <p:regular r:id="rId20"/>
    </p:embeddedFont>
    <p:embeddedFont>
      <p:font typeface="Aileron Heavy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ileron Ultra-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hraf.yale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636070" cy="10287000"/>
          </a:xfrm>
          <a:custGeom>
            <a:avLst/>
            <a:gdLst/>
            <a:ahLst/>
            <a:cxnLst/>
            <a:rect l="l" t="t" r="r" b="b"/>
            <a:pathLst>
              <a:path w="8636070" h="10287000">
                <a:moveTo>
                  <a:pt x="0" y="0"/>
                </a:moveTo>
                <a:lnTo>
                  <a:pt x="8636070" y="0"/>
                </a:lnTo>
                <a:lnTo>
                  <a:pt x="86360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293" r="-4529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15825" y="1389107"/>
            <a:ext cx="7217821" cy="7508786"/>
          </a:xfrm>
          <a:custGeom>
            <a:avLst/>
            <a:gdLst/>
            <a:ahLst/>
            <a:cxnLst/>
            <a:rect l="l" t="t" r="r" b="b"/>
            <a:pathLst>
              <a:path w="7217821" h="7508786">
                <a:moveTo>
                  <a:pt x="0" y="0"/>
                </a:moveTo>
                <a:lnTo>
                  <a:pt x="7217821" y="0"/>
                </a:lnTo>
                <a:lnTo>
                  <a:pt x="7217821" y="7508786"/>
                </a:lnTo>
                <a:lnTo>
                  <a:pt x="0" y="7508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791935" y="3256917"/>
            <a:ext cx="9265601" cy="2926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E17505"/>
                </a:solidFill>
                <a:latin typeface="Aileron Heavy"/>
              </a:rPr>
              <a:t>Sexuality: </a:t>
            </a:r>
          </a:p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E17505"/>
                </a:solidFill>
                <a:latin typeface="Aileron Heavy"/>
              </a:rPr>
              <a:t>Premarital Sex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91935" y="7459914"/>
            <a:ext cx="9265601" cy="62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E17505"/>
                </a:solidFill>
                <a:latin typeface="Aileron"/>
              </a:rPr>
              <a:t>in eHRAF World Cultures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1028700"/>
            <a:ext cx="7142940" cy="843619"/>
            <a:chOff x="0" y="0"/>
            <a:chExt cx="9523921" cy="1124825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9523921" cy="1124825"/>
            </a:xfrm>
            <a:prstGeom prst="rect">
              <a:avLst/>
            </a:prstGeom>
            <a:solidFill>
              <a:srgbClr val="E1750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52378" y="180143"/>
              <a:ext cx="8819165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Bold"/>
                </a:rPr>
                <a:t>An eHRAF Workbook Activity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443163" y="9678035"/>
            <a:ext cx="661437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"/>
              </a:rPr>
              <a:t>Human Relations Area Files</a:t>
            </a:r>
          </a:p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"/>
              </a:rPr>
              <a:t> at Yale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707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986706" y="4453789"/>
            <a:ext cx="7136702" cy="1037896"/>
            <a:chOff x="0" y="0"/>
            <a:chExt cx="9515602" cy="138386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515602" cy="1383862"/>
            </a:xfrm>
            <a:prstGeom prst="rect">
              <a:avLst/>
            </a:prstGeom>
            <a:solidFill>
              <a:srgbClr val="E1750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47307" y="370621"/>
              <a:ext cx="7620987" cy="5854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208">
                  <a:solidFill>
                    <a:srgbClr val="FFFFFF"/>
                  </a:solidFill>
                  <a:latin typeface="Aileron Heavy"/>
                </a:rPr>
                <a:t>ADVANCED SEARCH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8624" y="4972737"/>
            <a:ext cx="5012602" cy="3308034"/>
            <a:chOff x="0" y="0"/>
            <a:chExt cx="6683470" cy="4410712"/>
          </a:xfrm>
        </p:grpSpPr>
        <p:sp>
          <p:nvSpPr>
            <p:cNvPr id="7" name="AutoShape 7"/>
            <p:cNvSpPr/>
            <p:nvPr/>
          </p:nvSpPr>
          <p:spPr>
            <a:xfrm rot="-10800000">
              <a:off x="0" y="0"/>
              <a:ext cx="6683470" cy="441071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34950" y="113031"/>
              <a:ext cx="6413569" cy="417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E17505"/>
                  </a:solidFill>
                  <a:latin typeface="Aileron Bold"/>
                </a:rPr>
                <a:t>Add one or more cultures:  </a:t>
              </a:r>
            </a:p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17505"/>
                  </a:solidFill>
                  <a:latin typeface="Aileron"/>
                </a:rPr>
                <a:t>Kanuri (MS14)</a:t>
              </a:r>
            </a:p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17505"/>
                  </a:solidFill>
                  <a:latin typeface="Aileron"/>
                </a:rPr>
                <a:t>Libyan Bedouin (MT09)</a:t>
              </a:r>
            </a:p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17505"/>
                  </a:solidFill>
                  <a:latin typeface="Aileron"/>
                </a:rPr>
                <a:t>Copper Inuit (ND08)  </a:t>
              </a:r>
            </a:p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17505"/>
                  </a:solidFill>
                  <a:latin typeface="Aileron"/>
                </a:rPr>
                <a:t>Pawnee (NQ18)</a:t>
              </a:r>
            </a:p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17505"/>
                  </a:solidFill>
                  <a:latin typeface="Aileron"/>
                </a:rPr>
                <a:t>Trobriands (OL06)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-7462189">
            <a:off x="2757583" y="3395082"/>
            <a:ext cx="2519144" cy="366267"/>
            <a:chOff x="0" y="0"/>
            <a:chExt cx="8979503" cy="1305560"/>
          </a:xfrm>
        </p:grpSpPr>
        <p:sp>
          <p:nvSpPr>
            <p:cNvPr id="10" name="Freeform 10"/>
            <p:cNvSpPr/>
            <p:nvPr/>
          </p:nvSpPr>
          <p:spPr>
            <a:xfrm>
              <a:off x="0" y="-27940"/>
              <a:ext cx="8998552" cy="1360170"/>
            </a:xfrm>
            <a:custGeom>
              <a:avLst/>
              <a:gdLst/>
              <a:ahLst/>
              <a:cxnLst/>
              <a:rect l="l" t="t" r="r" b="b"/>
              <a:pathLst>
                <a:path w="8998552" h="1360170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E17505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5158337" y="6498861"/>
            <a:ext cx="1815491" cy="255786"/>
          </a:xfrm>
          <a:custGeom>
            <a:avLst/>
            <a:gdLst/>
            <a:ahLst/>
            <a:cxnLst/>
            <a:rect l="l" t="t" r="r" b="b"/>
            <a:pathLst>
              <a:path w="1815491" h="255786">
                <a:moveTo>
                  <a:pt x="0" y="0"/>
                </a:moveTo>
                <a:lnTo>
                  <a:pt x="1815491" y="0"/>
                </a:lnTo>
                <a:lnTo>
                  <a:pt x="1815491" y="255786"/>
                </a:lnTo>
                <a:lnTo>
                  <a:pt x="0" y="255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4202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46591" y="6498861"/>
            <a:ext cx="1815491" cy="255786"/>
          </a:xfrm>
          <a:custGeom>
            <a:avLst/>
            <a:gdLst/>
            <a:ahLst/>
            <a:cxnLst/>
            <a:rect l="l" t="t" r="r" b="b"/>
            <a:pathLst>
              <a:path w="1815491" h="255786">
                <a:moveTo>
                  <a:pt x="0" y="0"/>
                </a:moveTo>
                <a:lnTo>
                  <a:pt x="1815491" y="0"/>
                </a:lnTo>
                <a:lnTo>
                  <a:pt x="1815491" y="255786"/>
                </a:lnTo>
                <a:lnTo>
                  <a:pt x="0" y="255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42027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835209" y="5685079"/>
            <a:ext cx="5012602" cy="1883349"/>
            <a:chOff x="0" y="0"/>
            <a:chExt cx="6683470" cy="2511132"/>
          </a:xfrm>
        </p:grpSpPr>
        <p:sp>
          <p:nvSpPr>
            <p:cNvPr id="14" name="AutoShape 14"/>
            <p:cNvSpPr/>
            <p:nvPr/>
          </p:nvSpPr>
          <p:spPr>
            <a:xfrm rot="-10800000">
              <a:off x="0" y="0"/>
              <a:ext cx="6683470" cy="251113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34950" y="221550"/>
              <a:ext cx="6413569" cy="204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E17505"/>
                  </a:solidFill>
                  <a:latin typeface="Aileron Bold"/>
                </a:rPr>
                <a:t>Add subject:  </a:t>
              </a:r>
            </a:p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17505"/>
                  </a:solidFill>
                  <a:latin typeface="Aileron"/>
                </a:rPr>
                <a:t>Premarital sex relations (836)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 rot="-7397559">
            <a:off x="8598608" y="3395082"/>
            <a:ext cx="2519144" cy="366267"/>
            <a:chOff x="0" y="0"/>
            <a:chExt cx="8979503" cy="1305560"/>
          </a:xfrm>
        </p:grpSpPr>
        <p:sp>
          <p:nvSpPr>
            <p:cNvPr id="17" name="Freeform 17"/>
            <p:cNvSpPr/>
            <p:nvPr/>
          </p:nvSpPr>
          <p:spPr>
            <a:xfrm>
              <a:off x="0" y="-27940"/>
              <a:ext cx="8998552" cy="1360170"/>
            </a:xfrm>
            <a:custGeom>
              <a:avLst/>
              <a:gdLst/>
              <a:ahLst/>
              <a:cxnLst/>
              <a:rect l="l" t="t" r="r" b="b"/>
              <a:pathLst>
                <a:path w="8998552" h="1360170">
                  <a:moveTo>
                    <a:pt x="8923623" y="579120"/>
                  </a:moveTo>
                  <a:lnTo>
                    <a:pt x="8223852" y="55880"/>
                  </a:lnTo>
                  <a:cubicBezTo>
                    <a:pt x="8150192" y="0"/>
                    <a:pt x="8089233" y="30480"/>
                    <a:pt x="8089233" y="123190"/>
                  </a:cubicBezTo>
                  <a:lnTo>
                    <a:pt x="8089233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8087659" y="805180"/>
                  </a:lnTo>
                  <a:lnTo>
                    <a:pt x="8087659" y="1236980"/>
                  </a:lnTo>
                  <a:cubicBezTo>
                    <a:pt x="8087659" y="1329690"/>
                    <a:pt x="8148923" y="1360170"/>
                    <a:pt x="8222583" y="1304290"/>
                  </a:cubicBezTo>
                  <a:lnTo>
                    <a:pt x="8923623" y="779780"/>
                  </a:lnTo>
                  <a:cubicBezTo>
                    <a:pt x="8998552" y="726440"/>
                    <a:pt x="8998552" y="635000"/>
                    <a:pt x="8923623" y="579120"/>
                  </a:cubicBezTo>
                  <a:close/>
                </a:path>
              </a:pathLst>
            </a:custGeom>
            <a:solidFill>
              <a:srgbClr val="E17505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408970" y="6172998"/>
            <a:ext cx="4075921" cy="907512"/>
            <a:chOff x="0" y="0"/>
            <a:chExt cx="5434561" cy="1210016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5434561" cy="1210016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51922" y="177026"/>
              <a:ext cx="5013678" cy="812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99"/>
                </a:lnSpc>
              </a:pPr>
              <a:r>
                <a:rPr lang="en-US" sz="3999" spc="79">
                  <a:solidFill>
                    <a:srgbClr val="E17505"/>
                  </a:solidFill>
                  <a:latin typeface="Aileron Heavy"/>
                </a:rPr>
                <a:t>Click "search"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27" r="-3442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505940" y="1460358"/>
            <a:ext cx="8449597" cy="733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50"/>
              </a:lnSpc>
            </a:pPr>
            <a:r>
              <a:rPr lang="en-US" sz="4200" spc="336">
                <a:solidFill>
                  <a:srgbClr val="E17505"/>
                </a:solidFill>
                <a:latin typeface="Aileron"/>
              </a:rPr>
              <a:t>What are the reasons for </a:t>
            </a:r>
            <a:r>
              <a:rPr lang="en-US" sz="4200" spc="336">
                <a:solidFill>
                  <a:srgbClr val="E17505"/>
                </a:solidFill>
                <a:latin typeface="Aileron Bold"/>
              </a:rPr>
              <a:t>premarital sex restrictions</a:t>
            </a:r>
            <a:r>
              <a:rPr lang="en-US" sz="4200" spc="336">
                <a:solidFill>
                  <a:srgbClr val="E17505"/>
                </a:solidFill>
                <a:latin typeface="Aileron"/>
              </a:rPr>
              <a:t>? </a:t>
            </a:r>
          </a:p>
          <a:p>
            <a:pPr>
              <a:lnSpc>
                <a:spcPts val="5250"/>
              </a:lnSpc>
            </a:pPr>
            <a:endParaRPr lang="en-US" sz="4200" spc="336">
              <a:solidFill>
                <a:srgbClr val="E17505"/>
              </a:solidFill>
              <a:latin typeface="Aileron"/>
            </a:endParaRPr>
          </a:p>
          <a:p>
            <a:pPr>
              <a:lnSpc>
                <a:spcPts val="5250"/>
              </a:lnSpc>
            </a:pPr>
            <a:r>
              <a:rPr lang="en-US" sz="4200" spc="336">
                <a:solidFill>
                  <a:srgbClr val="E17505"/>
                </a:solidFill>
                <a:latin typeface="Aileron"/>
              </a:rPr>
              <a:t>Use the table on the following page to </a:t>
            </a:r>
            <a:r>
              <a:rPr lang="en-US" sz="4200" spc="336">
                <a:solidFill>
                  <a:srgbClr val="E17505"/>
                </a:solidFill>
                <a:latin typeface="Aileron Bold"/>
              </a:rPr>
              <a:t>summarize your findings</a:t>
            </a:r>
            <a:r>
              <a:rPr lang="en-US" sz="4200" spc="336">
                <a:solidFill>
                  <a:srgbClr val="E17505"/>
                </a:solidFill>
                <a:latin typeface="Aileron"/>
              </a:rPr>
              <a:t> for each culture.</a:t>
            </a:r>
          </a:p>
          <a:p>
            <a:pPr>
              <a:lnSpc>
                <a:spcPts val="5250"/>
              </a:lnSpc>
            </a:pPr>
            <a:endParaRPr lang="en-US" sz="4200" spc="336">
              <a:solidFill>
                <a:srgbClr val="E17505"/>
              </a:solidFill>
              <a:latin typeface="Aileron"/>
            </a:endParaRPr>
          </a:p>
          <a:p>
            <a:pPr>
              <a:lnSpc>
                <a:spcPts val="5250"/>
              </a:lnSpc>
            </a:pPr>
            <a:r>
              <a:rPr lang="en-US" sz="4200" spc="336">
                <a:solidFill>
                  <a:srgbClr val="E17505"/>
                </a:solidFill>
                <a:latin typeface="Aileron"/>
              </a:rPr>
              <a:t>Consider the </a:t>
            </a:r>
            <a:r>
              <a:rPr lang="en-US" sz="4200" spc="336">
                <a:solidFill>
                  <a:srgbClr val="E17505"/>
                </a:solidFill>
                <a:latin typeface="Aileron Bold"/>
              </a:rPr>
              <a:t>moral, familial, and pragmatic reasons</a:t>
            </a:r>
            <a:r>
              <a:rPr lang="en-US" sz="4200" spc="336">
                <a:solidFill>
                  <a:srgbClr val="E17505"/>
                </a:solidFill>
                <a:latin typeface="Aileron"/>
              </a:rPr>
              <a:t> why each culture may be restrictive or permissive.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6708326" cy="1541308"/>
            <a:chOff x="0" y="0"/>
            <a:chExt cx="8944435" cy="205507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8944435" cy="2055078"/>
            </a:xfrm>
            <a:prstGeom prst="rect">
              <a:avLst/>
            </a:prstGeom>
            <a:solidFill>
              <a:srgbClr val="E1750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45591" y="642094"/>
              <a:ext cx="7853252" cy="7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Bold"/>
                </a:rPr>
                <a:t>PART 1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7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4972" y="424769"/>
            <a:ext cx="13458055" cy="9437461"/>
          </a:xfrm>
          <a:custGeom>
            <a:avLst/>
            <a:gdLst/>
            <a:ahLst/>
            <a:cxnLst/>
            <a:rect l="l" t="t" r="r" b="b"/>
            <a:pathLst>
              <a:path w="13458055" h="9437461">
                <a:moveTo>
                  <a:pt x="0" y="0"/>
                </a:moveTo>
                <a:lnTo>
                  <a:pt x="13458056" y="0"/>
                </a:lnTo>
                <a:lnTo>
                  <a:pt x="13458056" y="9437462"/>
                </a:lnTo>
                <a:lnTo>
                  <a:pt x="0" y="9437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757355" y="3860711"/>
            <a:ext cx="8307831" cy="5948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 spc="120">
                <a:solidFill>
                  <a:srgbClr val="E17505"/>
                </a:solidFill>
                <a:latin typeface="Aileron"/>
              </a:rPr>
              <a:t>Which cultures hold </a:t>
            </a:r>
            <a:r>
              <a:rPr lang="en-US" sz="4800" spc="120">
                <a:solidFill>
                  <a:srgbClr val="E17505"/>
                </a:solidFill>
                <a:latin typeface="Aileron Bold"/>
              </a:rPr>
              <a:t>similar </a:t>
            </a:r>
            <a:r>
              <a:rPr lang="en-US" sz="4800" spc="120">
                <a:solidFill>
                  <a:srgbClr val="E17505"/>
                </a:solidFill>
                <a:latin typeface="Aileron"/>
              </a:rPr>
              <a:t>attitudes towards premarital sex?</a:t>
            </a:r>
          </a:p>
          <a:p>
            <a:pPr>
              <a:lnSpc>
                <a:spcPts val="6719"/>
              </a:lnSpc>
            </a:pPr>
            <a:endParaRPr lang="en-US" sz="4800" spc="120">
              <a:solidFill>
                <a:srgbClr val="E17505"/>
              </a:solidFill>
              <a:latin typeface="Aileron"/>
            </a:endParaRPr>
          </a:p>
          <a:p>
            <a:pPr>
              <a:lnSpc>
                <a:spcPts val="6719"/>
              </a:lnSpc>
            </a:pPr>
            <a:r>
              <a:rPr lang="en-US" sz="4799" spc="119">
                <a:solidFill>
                  <a:srgbClr val="E17505"/>
                </a:solidFill>
                <a:latin typeface="Aileron"/>
              </a:rPr>
              <a:t>Which cultures hold </a:t>
            </a:r>
            <a:r>
              <a:rPr lang="en-US" sz="4799" spc="119">
                <a:solidFill>
                  <a:srgbClr val="E17505"/>
                </a:solidFill>
                <a:latin typeface="Aileron Bold"/>
              </a:rPr>
              <a:t>different</a:t>
            </a:r>
            <a:r>
              <a:rPr lang="en-US" sz="4799" spc="119">
                <a:solidFill>
                  <a:srgbClr val="E17505"/>
                </a:solidFill>
                <a:latin typeface="Aileron"/>
              </a:rPr>
              <a:t> attitudes towards premarital sex?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6708326" cy="1541308"/>
            <a:chOff x="0" y="0"/>
            <a:chExt cx="8944435" cy="205507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8944435" cy="2055078"/>
            </a:xfrm>
            <a:prstGeom prst="rect">
              <a:avLst/>
            </a:prstGeom>
            <a:solidFill>
              <a:srgbClr val="E1750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45591" y="642094"/>
              <a:ext cx="7853252" cy="7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Bold"/>
                </a:rPr>
                <a:t>PART 2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491967" y="1019175"/>
            <a:ext cx="8314154" cy="220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7200" spc="144">
                <a:solidFill>
                  <a:srgbClr val="E17505"/>
                </a:solidFill>
                <a:latin typeface="Aileron Heavy"/>
              </a:rPr>
              <a:t>Similarities &amp; Differences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631" t="-4888" r="-50217" b="-934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6708326" cy="1541308"/>
            <a:chOff x="0" y="0"/>
            <a:chExt cx="8944435" cy="205507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8944435" cy="2055078"/>
            </a:xfrm>
            <a:prstGeom prst="rect">
              <a:avLst/>
            </a:prstGeom>
            <a:solidFill>
              <a:srgbClr val="E1750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45591" y="642094"/>
              <a:ext cx="7853252" cy="7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Bold"/>
                </a:rPr>
                <a:t>PART 2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0271" y="2024611"/>
            <a:ext cx="9185337" cy="765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>
                <a:solidFill>
                  <a:srgbClr val="E17505"/>
                </a:solidFill>
                <a:latin typeface="Aileron"/>
              </a:rPr>
              <a:t>Why are some cultures more </a:t>
            </a:r>
            <a:r>
              <a:rPr lang="en-US" sz="4799">
                <a:solidFill>
                  <a:srgbClr val="E17505"/>
                </a:solidFill>
                <a:latin typeface="Aileron Bold"/>
              </a:rPr>
              <a:t>restrictive</a:t>
            </a:r>
            <a:r>
              <a:rPr lang="en-US" sz="4799">
                <a:solidFill>
                  <a:srgbClr val="E17505"/>
                </a:solidFill>
                <a:latin typeface="Aileron"/>
              </a:rPr>
              <a:t> or </a:t>
            </a:r>
            <a:r>
              <a:rPr lang="en-US" sz="4799">
                <a:solidFill>
                  <a:srgbClr val="E17505"/>
                </a:solidFill>
                <a:latin typeface="Aileron Bold"/>
              </a:rPr>
              <a:t>permissive</a:t>
            </a:r>
            <a:r>
              <a:rPr lang="en-US" sz="4799">
                <a:solidFill>
                  <a:srgbClr val="E17505"/>
                </a:solidFill>
                <a:latin typeface="Aileron"/>
              </a:rPr>
              <a:t> about premarital sexual behavior?  </a:t>
            </a:r>
          </a:p>
          <a:p>
            <a:pPr>
              <a:lnSpc>
                <a:spcPts val="6719"/>
              </a:lnSpc>
            </a:pPr>
            <a:endParaRPr lang="en-US" sz="4799">
              <a:solidFill>
                <a:srgbClr val="E17505"/>
              </a:solidFill>
              <a:latin typeface="Aileron"/>
            </a:endParaRPr>
          </a:p>
          <a:p>
            <a:pPr>
              <a:lnSpc>
                <a:spcPts val="6719"/>
              </a:lnSpc>
            </a:pPr>
            <a:r>
              <a:rPr lang="en-US" sz="4799">
                <a:solidFill>
                  <a:srgbClr val="E17505"/>
                </a:solidFill>
                <a:latin typeface="Aileron"/>
              </a:rPr>
              <a:t>Which culture is the</a:t>
            </a:r>
            <a:r>
              <a:rPr lang="en-US" sz="4799">
                <a:solidFill>
                  <a:srgbClr val="E17505"/>
                </a:solidFill>
                <a:latin typeface="Aileron Bold"/>
              </a:rPr>
              <a:t> most restrictive</a:t>
            </a:r>
            <a:r>
              <a:rPr lang="en-US" sz="4799">
                <a:solidFill>
                  <a:srgbClr val="E17505"/>
                </a:solidFill>
                <a:latin typeface="Aileron"/>
              </a:rPr>
              <a:t>? </a:t>
            </a:r>
          </a:p>
          <a:p>
            <a:pPr>
              <a:lnSpc>
                <a:spcPts val="6719"/>
              </a:lnSpc>
            </a:pPr>
            <a:endParaRPr lang="en-US" sz="4799">
              <a:solidFill>
                <a:srgbClr val="E17505"/>
              </a:solidFill>
              <a:latin typeface="Aileron"/>
            </a:endParaRPr>
          </a:p>
          <a:p>
            <a:pPr>
              <a:lnSpc>
                <a:spcPts val="6719"/>
              </a:lnSpc>
            </a:pPr>
            <a:r>
              <a:rPr lang="en-US" sz="4799">
                <a:solidFill>
                  <a:srgbClr val="E17505"/>
                </a:solidFill>
                <a:latin typeface="Aileron"/>
              </a:rPr>
              <a:t>Which culture is the </a:t>
            </a:r>
            <a:r>
              <a:rPr lang="en-US" sz="4799">
                <a:solidFill>
                  <a:srgbClr val="E17505"/>
                </a:solidFill>
                <a:latin typeface="Aileron Bold"/>
              </a:rPr>
              <a:t>most permissive</a:t>
            </a:r>
            <a:r>
              <a:rPr lang="en-US" sz="4799">
                <a:solidFill>
                  <a:srgbClr val="E17505"/>
                </a:solidFill>
                <a:latin typeface="Aileron"/>
              </a:rPr>
              <a:t>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2711726" y="4529138"/>
            <a:ext cx="8229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160">
                <a:solidFill>
                  <a:srgbClr val="E17505"/>
                </a:solidFill>
                <a:latin typeface="Aileron Heavy"/>
              </a:rPr>
              <a:t>References</a:t>
            </a:r>
          </a:p>
        </p:txBody>
      </p:sp>
      <p:sp>
        <p:nvSpPr>
          <p:cNvPr id="3" name="AutoShape 3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E17505"/>
          </a:solidFill>
        </p:spPr>
      </p:sp>
      <p:sp>
        <p:nvSpPr>
          <p:cNvPr id="4" name="TextBox 4"/>
          <p:cNvSpPr txBox="1"/>
          <p:nvPr/>
        </p:nvSpPr>
        <p:spPr>
          <a:xfrm>
            <a:off x="3530718" y="4901565"/>
            <a:ext cx="13105252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Bold"/>
              </a:rPr>
              <a:t>Cover image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30718" y="5697623"/>
            <a:ext cx="13105252" cy="184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Scenes from the Kama Sutra in a Hindu temple. Kandukuru Nagarjun from Bangalore, India CC BY 2.0, via Wikimedia Commons. https://commons.wikimedia.org/wiki/File:Scenes_from_the_Kama_Sutra_in_a_Hindu_temple.jpg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30718" y="2338240"/>
            <a:ext cx="13105252" cy="137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Ember, Carol R., Milagro Escobar, and Noah Rossen. 2019. "Sexuality", In C. R. Ember, ed. </a:t>
            </a:r>
            <a:r>
              <a:rPr lang="en-US" sz="2800" spc="28">
                <a:solidFill>
                  <a:srgbClr val="FFFFFF"/>
                </a:solidFill>
                <a:latin typeface="Aileron Italics"/>
              </a:rPr>
              <a:t>Explaining Human Culture</a:t>
            </a:r>
            <a:r>
              <a:rPr lang="en-US" sz="2800" spc="28">
                <a:solidFill>
                  <a:srgbClr val="FFFFFF"/>
                </a:solidFill>
                <a:latin typeface="Aileron"/>
              </a:rPr>
              <a:t>. Human Relations Area Files  http://hraf.yale.edu/ehc/summaries/sexuality.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30718" y="874417"/>
            <a:ext cx="13105252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"/>
              </a:rPr>
              <a:t>Adapted from Teaching eHRAF Exercise "Exercise VI. Sexuality" by Carol Ember. https://hraf.yale.edu/teach-ehraf/exercises-using-ehraf-world-cultures/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5090" y="504914"/>
            <a:ext cx="7217821" cy="7508786"/>
          </a:xfrm>
          <a:custGeom>
            <a:avLst/>
            <a:gdLst/>
            <a:ahLst/>
            <a:cxnLst/>
            <a:rect l="l" t="t" r="r" b="b"/>
            <a:pathLst>
              <a:path w="7217821" h="7508786">
                <a:moveTo>
                  <a:pt x="0" y="0"/>
                </a:moveTo>
                <a:lnTo>
                  <a:pt x="7217820" y="0"/>
                </a:lnTo>
                <a:lnTo>
                  <a:pt x="7217820" y="7508786"/>
                </a:lnTo>
                <a:lnTo>
                  <a:pt x="0" y="7508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11199" y="2796267"/>
            <a:ext cx="9265601" cy="2926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E17505"/>
                </a:solidFill>
                <a:latin typeface="Aileron Heavy"/>
              </a:rPr>
              <a:t>Sexuality:</a:t>
            </a:r>
          </a:p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E17505"/>
                </a:solidFill>
                <a:latin typeface="Aileron Heavy"/>
              </a:rPr>
              <a:t>Premarital Sex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11199" y="6575721"/>
            <a:ext cx="9265601" cy="62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E17505"/>
                </a:solidFill>
                <a:latin typeface="Aileron"/>
              </a:rPr>
              <a:t>in eHRAF World Cultures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98074" y="8623131"/>
            <a:ext cx="6878657" cy="843619"/>
            <a:chOff x="0" y="0"/>
            <a:chExt cx="9171543" cy="1124825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9171543" cy="1124825"/>
            </a:xfrm>
            <a:prstGeom prst="rect">
              <a:avLst/>
            </a:prstGeom>
            <a:solidFill>
              <a:srgbClr val="E1750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52378" y="180143"/>
              <a:ext cx="8819165" cy="707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Bold"/>
                </a:rPr>
                <a:t>An eHRAF Workbook Activity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47136" y="8468995"/>
            <a:ext cx="9715159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E17505"/>
                </a:solidFill>
                <a:latin typeface="Aileron Bold"/>
              </a:rPr>
              <a:t>Human Relations Area Files</a:t>
            </a:r>
          </a:p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E17505"/>
                </a:solidFill>
                <a:latin typeface="Aileron"/>
              </a:rPr>
              <a:t>at Yale University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75318" y="8042275"/>
            <a:ext cx="2486977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E17505"/>
                </a:solidFill>
                <a:latin typeface="Aileron"/>
              </a:rPr>
              <a:t>Produced by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75318" y="9281964"/>
            <a:ext cx="2486977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u="sng" spc="196">
                <a:solidFill>
                  <a:srgbClr val="E17505"/>
                </a:solidFill>
                <a:latin typeface="Aileron"/>
                <a:hlinkClick r:id="rId3" tooltip="http://hraf.yale.edu"/>
              </a:rPr>
              <a:t>hraf.yale.edu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7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1543204" y="1028700"/>
            <a:ext cx="7600796" cy="8229600"/>
          </a:xfrm>
          <a:custGeom>
            <a:avLst/>
            <a:gdLst/>
            <a:ahLst/>
            <a:cxnLst/>
            <a:rect l="l" t="t" r="r" b="b"/>
            <a:pathLst>
              <a:path w="7600796" h="8229600">
                <a:moveTo>
                  <a:pt x="0" y="0"/>
                </a:moveTo>
                <a:lnTo>
                  <a:pt x="7600796" y="0"/>
                </a:lnTo>
                <a:lnTo>
                  <a:pt x="76007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756" r="-65756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684203" y="4174337"/>
            <a:ext cx="1753429" cy="1938326"/>
          </a:xfrm>
          <a:prstGeom prst="rect">
            <a:avLst/>
          </a:prstGeom>
          <a:solidFill>
            <a:srgbClr val="E17505"/>
          </a:solidFill>
        </p:spPr>
      </p:sp>
      <p:sp>
        <p:nvSpPr>
          <p:cNvPr id="5" name="TextBox 5"/>
          <p:cNvSpPr txBox="1"/>
          <p:nvPr/>
        </p:nvSpPr>
        <p:spPr>
          <a:xfrm>
            <a:off x="1560917" y="4852988"/>
            <a:ext cx="508495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Bold"/>
              </a:rPr>
              <a:t>Topics We'll Cover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07613" y="1019175"/>
            <a:ext cx="5024054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"/>
              </a:rPr>
              <a:t>In this activity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34343" y="3684970"/>
            <a:ext cx="6723194" cy="581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Explore the diversity of social attitudes towards </a:t>
            </a:r>
            <a:r>
              <a:rPr lang="en-US" sz="3200" spc="32">
                <a:solidFill>
                  <a:srgbClr val="FFFFFF"/>
                </a:solidFill>
                <a:latin typeface="Aileron Bold"/>
              </a:rPr>
              <a:t>premarital sex</a:t>
            </a:r>
          </a:p>
          <a:p>
            <a:pPr marL="528320" lvl="1" indent="-26416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Conduct an Advanced Search in</a:t>
            </a:r>
            <a:r>
              <a:rPr lang="en-US" sz="3200" spc="32">
                <a:solidFill>
                  <a:srgbClr val="FFFFFF"/>
                </a:solidFill>
                <a:latin typeface="Aileron Bold"/>
              </a:rPr>
              <a:t> eHRAF World Cultures</a:t>
            </a:r>
          </a:p>
          <a:p>
            <a:pPr marL="528320" lvl="1" indent="-26416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"/>
              </a:rPr>
              <a:t>Read and interpret </a:t>
            </a:r>
            <a:r>
              <a:rPr lang="en-US" sz="3200" spc="32">
                <a:solidFill>
                  <a:srgbClr val="FFFFFF"/>
                </a:solidFill>
                <a:latin typeface="Aileron Bold"/>
              </a:rPr>
              <a:t>ethnographic data</a:t>
            </a:r>
          </a:p>
          <a:p>
            <a:pPr marL="528320" lvl="1" indent="-264160">
              <a:lnSpc>
                <a:spcPts val="512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Bold"/>
              </a:rPr>
              <a:t>Critique </a:t>
            </a:r>
            <a:r>
              <a:rPr lang="en-US" sz="3200" spc="32">
                <a:solidFill>
                  <a:srgbClr val="FFFFFF"/>
                </a:solidFill>
                <a:latin typeface="Aileron"/>
              </a:rPr>
              <a:t>whether certain human sexual behaviors or attitudes are universal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743922" cy="10287000"/>
          </a:xfrm>
          <a:custGeom>
            <a:avLst/>
            <a:gdLst/>
            <a:ahLst/>
            <a:cxnLst/>
            <a:rect l="l" t="t" r="r" b="b"/>
            <a:pathLst>
              <a:path w="8743922" h="10287000">
                <a:moveTo>
                  <a:pt x="0" y="0"/>
                </a:moveTo>
                <a:lnTo>
                  <a:pt x="8743922" y="0"/>
                </a:lnTo>
                <a:lnTo>
                  <a:pt x="87439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017" r="-133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17837" y="3831826"/>
            <a:ext cx="6708326" cy="2623348"/>
            <a:chOff x="0" y="0"/>
            <a:chExt cx="8944435" cy="349779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8944435" cy="3497798"/>
            </a:xfrm>
            <a:prstGeom prst="rect">
              <a:avLst/>
            </a:prstGeom>
            <a:solidFill>
              <a:srgbClr val="E1750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45591" y="642094"/>
              <a:ext cx="7853252" cy="220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133">
                  <a:solidFill>
                    <a:srgbClr val="FFFFFF"/>
                  </a:solidFill>
                  <a:latin typeface="Aileron Bold"/>
                </a:rPr>
                <a:t>https://hraf.yale.edu/ehc/summaries/sexuality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4000" y="1155301"/>
            <a:ext cx="9128086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spc="100">
                <a:solidFill>
                  <a:srgbClr val="E17505"/>
                </a:solidFill>
                <a:latin typeface="Aileron"/>
              </a:rPr>
              <a:t>This workbook is based on the</a:t>
            </a:r>
            <a:r>
              <a:rPr lang="en-US" sz="5000" spc="100">
                <a:solidFill>
                  <a:srgbClr val="E17505"/>
                </a:solidFill>
                <a:latin typeface="Aileron Bold"/>
              </a:rPr>
              <a:t> Explaining Human Culture (EHC) </a:t>
            </a:r>
            <a:r>
              <a:rPr lang="en-US" sz="5000" spc="100">
                <a:solidFill>
                  <a:srgbClr val="E17505"/>
                </a:solidFill>
                <a:latin typeface="Aileron"/>
              </a:rPr>
              <a:t>summary on</a:t>
            </a:r>
            <a:r>
              <a:rPr lang="en-US" sz="5000" spc="100">
                <a:solidFill>
                  <a:srgbClr val="E17505"/>
                </a:solidFill>
                <a:latin typeface="Aileron Bold"/>
              </a:rPr>
              <a:t> Sexuality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14362" y="6086029"/>
            <a:ext cx="8457646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E17505"/>
                </a:solidFill>
                <a:latin typeface="Aileron"/>
              </a:rPr>
              <a:t>You may wish to read the EHC summary to learn more about </a:t>
            </a:r>
            <a:r>
              <a:rPr lang="en-US" sz="3000" spc="30">
                <a:solidFill>
                  <a:srgbClr val="E17505"/>
                </a:solidFill>
                <a:latin typeface="Aileron Bold"/>
              </a:rPr>
              <a:t>cross-cultural patterns in sexuality </a:t>
            </a:r>
            <a:r>
              <a:rPr lang="en-US" sz="3000" spc="30">
                <a:solidFill>
                  <a:srgbClr val="E17505"/>
                </a:solidFill>
                <a:latin typeface="Aileron"/>
              </a:rPr>
              <a:t>and explanations of why sexual attitudes and practice may vary before beginning the exercises in this workbook.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24496" y="3957567"/>
            <a:ext cx="9367094" cy="97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E17505"/>
                </a:solidFill>
                <a:latin typeface="Aileron Bold"/>
              </a:rPr>
              <a:t>by </a:t>
            </a:r>
          </a:p>
          <a:p>
            <a:pPr algn="ctr">
              <a:lnSpc>
                <a:spcPts val="3900"/>
              </a:lnSpc>
            </a:pPr>
            <a:r>
              <a:rPr lang="en-US" sz="2600" spc="26">
                <a:solidFill>
                  <a:srgbClr val="E17505"/>
                </a:solidFill>
                <a:latin typeface="Aileron Bold"/>
              </a:rPr>
              <a:t>Carol R. Ember, Milagro Escobar, and Noah Rossen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69239" y="3935587"/>
            <a:ext cx="10959035" cy="244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"/>
              </a:rPr>
              <a:t>In this activity, you will ual relations  across the globe.</a:t>
            </a:r>
          </a:p>
          <a:p>
            <a:pPr algn="ctr">
              <a:lnSpc>
                <a:spcPts val="6384"/>
              </a:lnSpc>
            </a:pPr>
            <a:endParaRPr lang="en-US" sz="5600" spc="100">
              <a:solidFill>
                <a:srgbClr val="FFFFFF"/>
              </a:solidFill>
              <a:latin typeface="Ailero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189403" y="3056702"/>
            <a:ext cx="12118707" cy="3598162"/>
            <a:chOff x="0" y="0"/>
            <a:chExt cx="16158275" cy="479754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6158275" cy="4797549"/>
            </a:xfrm>
            <a:prstGeom prst="rect">
              <a:avLst/>
            </a:prstGeom>
            <a:solidFill>
              <a:srgbClr val="E1750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73114" y="951791"/>
              <a:ext cx="14612047" cy="292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ATTITUDES TOWARDS SEXUALITY</a:t>
              </a:r>
            </a:p>
            <a:p>
              <a:pPr algn="ctr">
                <a:lnSpc>
                  <a:spcPts val="4331"/>
                </a:lnSpc>
              </a:pPr>
              <a:r>
                <a:rPr lang="en-US" sz="3800" spc="68">
                  <a:solidFill>
                    <a:srgbClr val="FFFFFF"/>
                  </a:solidFill>
                  <a:latin typeface="Aileron"/>
                </a:rPr>
                <a:t>across cultures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7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78192" y="0"/>
            <a:ext cx="10809808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504919" y="2699244"/>
            <a:ext cx="6512346" cy="402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8800" spc="175">
                <a:solidFill>
                  <a:srgbClr val="FFFFFF"/>
                </a:solidFill>
                <a:latin typeface="Aileron Heavy"/>
              </a:rPr>
              <a:t>Attitudes towards sexuality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8260" y="6120906"/>
            <a:ext cx="7287542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7478192" y="0"/>
            <a:ext cx="10809808" cy="4903908"/>
          </a:xfrm>
          <a:custGeom>
            <a:avLst/>
            <a:gdLst/>
            <a:ahLst/>
            <a:cxnLst/>
            <a:rect l="l" t="t" r="r" b="b"/>
            <a:pathLst>
              <a:path w="10809808" h="4903908">
                <a:moveTo>
                  <a:pt x="0" y="0"/>
                </a:moveTo>
                <a:lnTo>
                  <a:pt x="10809808" y="0"/>
                </a:lnTo>
                <a:lnTo>
                  <a:pt x="10809808" y="4903908"/>
                </a:lnTo>
                <a:lnTo>
                  <a:pt x="0" y="4903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098" b="-1309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84187" y="5480670"/>
            <a:ext cx="9797817" cy="415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200" spc="533">
                <a:solidFill>
                  <a:srgbClr val="E17505"/>
                </a:solidFill>
                <a:latin typeface="Aileron"/>
              </a:rPr>
              <a:t>Societies vary markedly in their attitudes towards sexuality.</a:t>
            </a:r>
          </a:p>
          <a:p>
            <a:pPr>
              <a:lnSpc>
                <a:spcPts val="5460"/>
              </a:lnSpc>
            </a:pPr>
            <a:endParaRPr lang="en-US" sz="4200" spc="533">
              <a:solidFill>
                <a:srgbClr val="E17505"/>
              </a:solidFill>
              <a:latin typeface="Aileron"/>
            </a:endParaRPr>
          </a:p>
          <a:p>
            <a:pPr>
              <a:lnSpc>
                <a:spcPts val="5460"/>
              </a:lnSpc>
            </a:pPr>
            <a:r>
              <a:rPr lang="en-US" sz="4200" spc="533">
                <a:solidFill>
                  <a:srgbClr val="E17505"/>
                </a:solidFill>
                <a:latin typeface="Aileron"/>
              </a:rPr>
              <a:t>Questions to address cross-cultural similarities and differences include: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23699" y="0"/>
            <a:ext cx="6564301" cy="10287000"/>
          </a:xfrm>
          <a:custGeom>
            <a:avLst/>
            <a:gdLst/>
            <a:ahLst/>
            <a:cxnLst/>
            <a:rect l="l" t="t" r="r" b="b"/>
            <a:pathLst>
              <a:path w="6564301" h="10287000">
                <a:moveTo>
                  <a:pt x="0" y="0"/>
                </a:moveTo>
                <a:lnTo>
                  <a:pt x="6564301" y="0"/>
                </a:lnTo>
                <a:lnTo>
                  <a:pt x="65643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139" r="-8113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4961" y="2809875"/>
            <a:ext cx="10675824" cy="610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spc="100">
                <a:solidFill>
                  <a:srgbClr val="E17505"/>
                </a:solidFill>
                <a:latin typeface="Aileron Ultra-Bold"/>
              </a:rPr>
              <a:t>What is sex?</a:t>
            </a:r>
          </a:p>
          <a:p>
            <a:pPr>
              <a:lnSpc>
                <a:spcPts val="6000"/>
              </a:lnSpc>
            </a:pPr>
            <a:endParaRPr lang="en-US" sz="5000" spc="100">
              <a:solidFill>
                <a:srgbClr val="E17505"/>
              </a:solidFill>
              <a:latin typeface="Aileron Ultra-Bold"/>
            </a:endParaRPr>
          </a:p>
          <a:p>
            <a:pPr>
              <a:lnSpc>
                <a:spcPts val="6000"/>
              </a:lnSpc>
            </a:pPr>
            <a:r>
              <a:rPr lang="en-US" sz="5000" spc="100">
                <a:solidFill>
                  <a:srgbClr val="E17505"/>
                </a:solidFill>
                <a:latin typeface="Aileron Ultra-Bold"/>
              </a:rPr>
              <a:t>Who should engage in it?</a:t>
            </a:r>
          </a:p>
          <a:p>
            <a:pPr>
              <a:lnSpc>
                <a:spcPts val="6000"/>
              </a:lnSpc>
            </a:pPr>
            <a:endParaRPr lang="en-US" sz="5000" spc="100">
              <a:solidFill>
                <a:srgbClr val="E17505"/>
              </a:solidFill>
              <a:latin typeface="Aileron Ultra-Bold"/>
            </a:endParaRPr>
          </a:p>
          <a:p>
            <a:pPr>
              <a:lnSpc>
                <a:spcPts val="6000"/>
              </a:lnSpc>
            </a:pPr>
            <a:r>
              <a:rPr lang="en-US" sz="5000" spc="100">
                <a:solidFill>
                  <a:srgbClr val="E17505"/>
                </a:solidFill>
                <a:latin typeface="Aileron Ultra-Bold"/>
              </a:rPr>
              <a:t>Under what circumstances?</a:t>
            </a:r>
          </a:p>
          <a:p>
            <a:pPr>
              <a:lnSpc>
                <a:spcPts val="6000"/>
              </a:lnSpc>
            </a:pPr>
            <a:endParaRPr lang="en-US" sz="5000" spc="100">
              <a:solidFill>
                <a:srgbClr val="E17505"/>
              </a:solidFill>
              <a:latin typeface="Aileron Ultra-Bold"/>
            </a:endParaRPr>
          </a:p>
          <a:p>
            <a:pPr>
              <a:lnSpc>
                <a:spcPts val="6000"/>
              </a:lnSpc>
            </a:pPr>
            <a:r>
              <a:rPr lang="en-US" sz="5000" spc="100">
                <a:solidFill>
                  <a:srgbClr val="E17505"/>
                </a:solidFill>
                <a:latin typeface="Aileron Ultra-Bold"/>
              </a:rPr>
              <a:t>When and where is sexual behavior permissible?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9348184" cy="1541308"/>
            <a:chOff x="0" y="0"/>
            <a:chExt cx="12464246" cy="205507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464246" cy="2055078"/>
            </a:xfrm>
            <a:prstGeom prst="rect">
              <a:avLst/>
            </a:prstGeom>
            <a:solidFill>
              <a:srgbClr val="E1750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0292" y="642094"/>
              <a:ext cx="10943661" cy="7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Bold"/>
                </a:rPr>
                <a:t>ATTITUDES TOWARDS SEXUALITY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857" b="98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69239" y="3935587"/>
            <a:ext cx="10959035" cy="244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4"/>
              </a:lnSpc>
            </a:pPr>
            <a:r>
              <a:rPr lang="en-US" sz="5600" spc="100">
                <a:solidFill>
                  <a:srgbClr val="FFFFFF"/>
                </a:solidFill>
                <a:latin typeface="Aileron"/>
              </a:rPr>
              <a:t>In this activity, you will ual relations  across the globe.</a:t>
            </a:r>
          </a:p>
          <a:p>
            <a:pPr algn="ctr">
              <a:lnSpc>
                <a:spcPts val="6384"/>
              </a:lnSpc>
            </a:pPr>
            <a:endParaRPr lang="en-US" sz="5600" spc="100">
              <a:solidFill>
                <a:srgbClr val="FFFFFF"/>
              </a:solidFill>
              <a:latin typeface="Ailero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189403" y="3056702"/>
            <a:ext cx="12118707" cy="3598162"/>
            <a:chOff x="0" y="0"/>
            <a:chExt cx="16158275" cy="479754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6158275" cy="4797549"/>
            </a:xfrm>
            <a:prstGeom prst="rect">
              <a:avLst/>
            </a:prstGeom>
            <a:solidFill>
              <a:srgbClr val="E1750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73114" y="951791"/>
              <a:ext cx="14612047" cy="292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eHRAF Workbook</a:t>
              </a:r>
            </a:p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Bold"/>
                </a:rPr>
                <a:t>ACTIVITY</a:t>
              </a:r>
            </a:p>
            <a:p>
              <a:pPr algn="ctr">
                <a:lnSpc>
                  <a:spcPts val="4331"/>
                </a:lnSpc>
              </a:pPr>
              <a:r>
                <a:rPr lang="en-US" sz="3800" spc="68">
                  <a:solidFill>
                    <a:srgbClr val="FFFFFF"/>
                  </a:solidFill>
                  <a:latin typeface="Aileron"/>
                </a:rPr>
                <a:t>attitudes towards premarital sex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7865974" cy="10287000"/>
          </a:xfrm>
          <a:custGeom>
            <a:avLst/>
            <a:gdLst/>
            <a:ahLst/>
            <a:cxnLst/>
            <a:rect l="l" t="t" r="r" b="b"/>
            <a:pathLst>
              <a:path w="7865974" h="10287000">
                <a:moveTo>
                  <a:pt x="7865974" y="0"/>
                </a:moveTo>
                <a:lnTo>
                  <a:pt x="0" y="0"/>
                </a:lnTo>
                <a:lnTo>
                  <a:pt x="0" y="10287000"/>
                </a:lnTo>
                <a:lnTo>
                  <a:pt x="7865974" y="10287000"/>
                </a:lnTo>
                <a:lnTo>
                  <a:pt x="7865974" y="0"/>
                </a:lnTo>
                <a:close/>
              </a:path>
            </a:pathLst>
          </a:custGeom>
          <a:blipFill>
            <a:blip r:embed="rId2"/>
            <a:stretch>
              <a:fillRect l="-7520" t="-11621" r="-266" b="-35228"/>
            </a:stretch>
          </a:blipFill>
        </p:spPr>
      </p:sp>
      <p:sp>
        <p:nvSpPr>
          <p:cNvPr id="3" name="AutoShape 3"/>
          <p:cNvSpPr/>
          <p:nvPr/>
        </p:nvSpPr>
        <p:spPr>
          <a:xfrm rot="-10800000">
            <a:off x="7865974" y="0"/>
            <a:ext cx="10422026" cy="10287000"/>
          </a:xfrm>
          <a:prstGeom prst="rect">
            <a:avLst/>
          </a:prstGeom>
          <a:solidFill>
            <a:srgbClr val="E17505"/>
          </a:solidFill>
        </p:spPr>
      </p:sp>
      <p:sp>
        <p:nvSpPr>
          <p:cNvPr id="4" name="TextBox 4"/>
          <p:cNvSpPr txBox="1"/>
          <p:nvPr/>
        </p:nvSpPr>
        <p:spPr>
          <a:xfrm>
            <a:off x="8452609" y="4192658"/>
            <a:ext cx="9646830" cy="454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000" spc="40">
                <a:solidFill>
                  <a:srgbClr val="FFFFFF"/>
                </a:solidFill>
                <a:latin typeface="Aileron"/>
              </a:rPr>
              <a:t>In this activity, you will compare attitudes towards premarital sexual relations across several cultures, observing and analyzing differences in general social permissiveness and restriction towards sexual behavior.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91967" y="1019175"/>
            <a:ext cx="8314154" cy="2204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40"/>
              </a:lnSpc>
            </a:pPr>
            <a:r>
              <a:rPr lang="en-US" sz="7200" spc="144">
                <a:solidFill>
                  <a:srgbClr val="FFFFFF"/>
                </a:solidFill>
                <a:latin typeface="Aileron Heavy"/>
              </a:rPr>
              <a:t>Cultural Comparison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750" r="-437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754598" y="3052786"/>
            <a:ext cx="7567556" cy="3301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600" spc="270">
                <a:solidFill>
                  <a:srgbClr val="E17505"/>
                </a:solidFill>
                <a:latin typeface="Aileron Bold"/>
              </a:rPr>
              <a:t>Trobriands</a:t>
            </a:r>
            <a:r>
              <a:rPr lang="en-US" sz="3600" spc="270">
                <a:solidFill>
                  <a:srgbClr val="E17505"/>
                </a:solidFill>
                <a:latin typeface="Aileron"/>
              </a:rPr>
              <a:t> (OL06)</a:t>
            </a:r>
          </a:p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600" spc="270">
                <a:solidFill>
                  <a:srgbClr val="E17505"/>
                </a:solidFill>
                <a:latin typeface="Aileron Bold"/>
              </a:rPr>
              <a:t>Copper Inuit</a:t>
            </a:r>
            <a:r>
              <a:rPr lang="en-US" sz="3600" spc="270">
                <a:solidFill>
                  <a:srgbClr val="E17505"/>
                </a:solidFill>
                <a:latin typeface="Aileron"/>
              </a:rPr>
              <a:t> (ND08)</a:t>
            </a:r>
          </a:p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600" spc="270">
                <a:solidFill>
                  <a:srgbClr val="E17505"/>
                </a:solidFill>
                <a:latin typeface="Aileron Bold"/>
              </a:rPr>
              <a:t>Kanuri</a:t>
            </a:r>
            <a:r>
              <a:rPr lang="en-US" sz="3600" spc="270">
                <a:solidFill>
                  <a:srgbClr val="E17505"/>
                </a:solidFill>
                <a:latin typeface="Aileron"/>
              </a:rPr>
              <a:t> (MS14)</a:t>
            </a:r>
          </a:p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600" spc="270">
                <a:solidFill>
                  <a:srgbClr val="E17505"/>
                </a:solidFill>
                <a:latin typeface="Aileron Bold"/>
              </a:rPr>
              <a:t>Libyan Bedouin</a:t>
            </a:r>
            <a:r>
              <a:rPr lang="en-US" sz="3600" spc="270">
                <a:solidFill>
                  <a:srgbClr val="E17505"/>
                </a:solidFill>
                <a:latin typeface="Aileron"/>
              </a:rPr>
              <a:t> (MT09)</a:t>
            </a:r>
          </a:p>
          <a:p>
            <a:pPr marL="777240" lvl="1" indent="-388620">
              <a:lnSpc>
                <a:spcPts val="4320"/>
              </a:lnSpc>
              <a:buFont typeface="Arial"/>
              <a:buChar char="•"/>
            </a:pPr>
            <a:r>
              <a:rPr lang="en-US" sz="3600" spc="270">
                <a:solidFill>
                  <a:srgbClr val="E17505"/>
                </a:solidFill>
                <a:latin typeface="Aileron Bold"/>
              </a:rPr>
              <a:t>Pawnee</a:t>
            </a:r>
            <a:r>
              <a:rPr lang="en-US" sz="3600" spc="270">
                <a:solidFill>
                  <a:srgbClr val="E17505"/>
                </a:solidFill>
                <a:latin typeface="Aileron"/>
              </a:rPr>
              <a:t> (NQ18)</a:t>
            </a:r>
          </a:p>
          <a:p>
            <a:pPr>
              <a:lnSpc>
                <a:spcPts val="4320"/>
              </a:lnSpc>
            </a:pPr>
            <a:endParaRPr lang="en-US" sz="3600" spc="270">
              <a:solidFill>
                <a:srgbClr val="E17505"/>
              </a:solidFill>
              <a:latin typeface="Ailero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6708326" cy="1541308"/>
            <a:chOff x="0" y="0"/>
            <a:chExt cx="8944435" cy="205507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8944435" cy="2055078"/>
            </a:xfrm>
            <a:prstGeom prst="rect">
              <a:avLst/>
            </a:prstGeom>
            <a:solidFill>
              <a:srgbClr val="E1750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45591" y="642094"/>
              <a:ext cx="7853252" cy="761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Bold"/>
                </a:rPr>
                <a:t>PART 1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54598" y="596336"/>
            <a:ext cx="8198182" cy="1838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300">
                <a:solidFill>
                  <a:srgbClr val="E17505"/>
                </a:solidFill>
                <a:latin typeface="Aileron"/>
              </a:rPr>
              <a:t>Compare attitudes toward premarital sex among the following cultures: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54598" y="6345142"/>
            <a:ext cx="8198182" cy="366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300">
                <a:solidFill>
                  <a:srgbClr val="E17505"/>
                </a:solidFill>
                <a:latin typeface="Aileron"/>
              </a:rPr>
              <a:t>Use the OCM subject category </a:t>
            </a:r>
            <a:r>
              <a:rPr lang="en-US" sz="4000" spc="300">
                <a:solidFill>
                  <a:srgbClr val="E17505"/>
                </a:solidFill>
                <a:latin typeface="Aileron Bold"/>
              </a:rPr>
              <a:t>Premarital Sex Restrictions (836)</a:t>
            </a:r>
            <a:r>
              <a:rPr lang="en-US" sz="4000" spc="300">
                <a:solidFill>
                  <a:srgbClr val="E17505"/>
                </a:solidFill>
                <a:latin typeface="Aileron"/>
              </a:rPr>
              <a:t> and the culture names listed above in an eHRAF World Cultures Advanced Search.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</Words>
  <Application>Microsoft Office PowerPoint</Application>
  <PresentationFormat>Custom</PresentationFormat>
  <Paragraphs>86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Aileron Italics</vt:lpstr>
      <vt:lpstr>Aileron Bold</vt:lpstr>
      <vt:lpstr>Aileron</vt:lpstr>
      <vt:lpstr>Aileron Heavy</vt:lpstr>
      <vt:lpstr>Arial</vt:lpstr>
      <vt:lpstr>Calibri</vt:lpstr>
      <vt:lpstr>Aileron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eHRAF Workbook - Sexuality: Pre-Marital Sex v2</dc:title>
  <dc:creator>Matthew Longcore</dc:creator>
  <cp:lastModifiedBy>Matthew Longcore</cp:lastModifiedBy>
  <cp:revision>2</cp:revision>
  <dcterms:created xsi:type="dcterms:W3CDTF">2006-08-16T00:00:00Z</dcterms:created>
  <dcterms:modified xsi:type="dcterms:W3CDTF">2023-07-11T20:28:25Z</dcterms:modified>
  <dc:identifier>DAFoXGQOUlc</dc:identifier>
</cp:coreProperties>
</file>