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Aileron Heavy" panose="020B0604020202020204" charset="0"/>
      <p:regular r:id="rId34"/>
    </p:embeddedFont>
    <p:embeddedFont>
      <p:font typeface="Aileron Bold Italics" panose="020B0604020202020204" charset="0"/>
      <p:regular r:id="rId35"/>
    </p:embeddedFont>
    <p:embeddedFont>
      <p:font typeface="Aileron Bold" panose="020B0604020202020204" charset="0"/>
      <p:regular r:id="rId36"/>
    </p:embeddedFont>
    <p:embeddedFont>
      <p:font typeface="Aileron" panose="020B0604020202020204" charset="0"/>
      <p:regular r:id="rId37"/>
    </p:embeddedFont>
    <p:embeddedFont>
      <p:font typeface="Aileron Ultra-Bold" panose="020B0604020202020204" charset="0"/>
      <p:regular r:id="rId38"/>
    </p:embeddedFont>
    <p:embeddedFont>
      <p:font typeface="Aileron Italics" panose="020B0604020202020204" charset="0"/>
      <p:regular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hrafarchaeology.yale.edu/ehrafa/fullContext.do?method=fullContext&amp;forward=browseAuthorsFullContext&amp;col=SE75ChimuSouth%20AmericaSouthAmer&amp;docId=se75-030&amp;page=se75-030-000210&amp;offsetId=se75030000221&amp;tocOffsetId=tocse75030000221"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ehrafarchaeology.yale.edu/ehrafa/fullContext.do?method=fullContext&amp;forward=browseAuthorsFullContext&amp;col=SE75ChimuSouth%20AmericaSouthAmer&amp;docId=se75-030&amp;page=se75-030-000210&amp;offsetId=se75030000221&amp;tocOffsetId=tocse75030000221"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ehrafarchaeology.yale.edu/document?id=af45-00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hrafarchaeology.yale.edu/document?id=sd50-001"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hrafarchaeology.yale.edu/document?id=m084-003"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hrafarchaeology.yale.edu/ehrafa/booleanSearchSetup.do?forward=booleanFor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ehrafarchaeology.yale.edu/document?id=aq43-002" TargetMode="External"/><Relationship Id="rId2" Type="http://schemas.openxmlformats.org/officeDocument/2006/relationships/hyperlink" Target="https://ehrafarchaeology.yale.edu/document?id=nt76-002"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ehrafarchaeology.yale.edu/document?id=sd50-000"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qtRVWjKC3cQ" TargetMode="External"/><Relationship Id="rId3" Type="http://schemas.openxmlformats.org/officeDocument/2006/relationships/image" Target="../media/image7.png"/><Relationship Id="rId7" Type="http://schemas.openxmlformats.org/officeDocument/2006/relationships/hyperlink" Target="https://www.youtube.com/watch?v=ycm5IIZrpKs"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s://www.youtube.com/watch?v=gRaYLRizNcY" TargetMode="External"/><Relationship Id="rId5" Type="http://schemas.openxmlformats.org/officeDocument/2006/relationships/hyperlink" Target="https://www.youtube.com/watch?v=2sQdMxyAkjY" TargetMode="Externa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hyperlink" Target="https://www.harappa.com/content/shell-working-indus-civilization" TargetMode="External"/><Relationship Id="rId7" Type="http://schemas.openxmlformats.org/officeDocument/2006/relationships/hyperlink" Target="https://www.mnhs.org/preserve/conservation/reports/shell_objects.pdf"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www.thoughtco.com/archaeological-study-of-shell-middens-170122" TargetMode="External"/><Relationship Id="rId5" Type="http://schemas.openxmlformats.org/officeDocument/2006/relationships/hyperlink" Target="https://www.oldpueblo.org/wp-content/uploads/2013/12/199909opa18-Hohokam-Arts-Culture-Use-of-Seashells.pdf" TargetMode="External"/><Relationship Id="rId4" Type="http://schemas.openxmlformats.org/officeDocument/2006/relationships/hyperlink" Target="https://www.bbc.com/news/science-environment-5601796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39309" r="-39309"/>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3989E"/>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3177540"/>
            <a:ext cx="9265601" cy="4027170"/>
          </a:xfrm>
          <a:prstGeom prst="rect">
            <a:avLst/>
          </a:prstGeom>
        </p:spPr>
        <p:txBody>
          <a:bodyPr lIns="0" tIns="0" rIns="0" bIns="0" rtlCol="0" anchor="t">
            <a:spAutoFit/>
          </a:bodyPr>
          <a:lstStyle/>
          <a:p>
            <a:pPr algn="ctr">
              <a:lnSpc>
                <a:spcPts val="10560"/>
              </a:lnSpc>
            </a:pPr>
            <a:r>
              <a:rPr lang="en-US" sz="9600">
                <a:solidFill>
                  <a:srgbClr val="03989E"/>
                </a:solidFill>
                <a:latin typeface="Aileron Heavy"/>
              </a:rPr>
              <a:t>Shell Working:</a:t>
            </a:r>
          </a:p>
          <a:p>
            <a:pPr algn="ctr">
              <a:lnSpc>
                <a:spcPts val="10560"/>
              </a:lnSpc>
            </a:pPr>
            <a:r>
              <a:rPr lang="en-US" sz="9600">
                <a:solidFill>
                  <a:srgbClr val="03989E"/>
                </a:solidFill>
                <a:latin typeface="Aileron Heavy"/>
              </a:rPr>
              <a:t>A Comparative Approach</a:t>
            </a:r>
          </a:p>
        </p:txBody>
      </p:sp>
      <p:sp>
        <p:nvSpPr>
          <p:cNvPr id="8" name="TextBox 8"/>
          <p:cNvSpPr txBox="1"/>
          <p:nvPr/>
        </p:nvSpPr>
        <p:spPr>
          <a:xfrm>
            <a:off x="8791935" y="7451342"/>
            <a:ext cx="9265601" cy="622935"/>
          </a:xfrm>
          <a:prstGeom prst="rect">
            <a:avLst/>
          </a:prstGeom>
        </p:spPr>
        <p:txBody>
          <a:bodyPr lIns="0" tIns="0" rIns="0" bIns="0" rtlCol="0" anchor="t">
            <a:spAutoFit/>
          </a:bodyPr>
          <a:lstStyle/>
          <a:p>
            <a:pPr algn="ctr">
              <a:lnSpc>
                <a:spcPts val="5040"/>
              </a:lnSpc>
            </a:pPr>
            <a:r>
              <a:rPr lang="en-US" sz="3600" spc="215">
                <a:solidFill>
                  <a:srgbClr val="03989E"/>
                </a:solidFill>
                <a:latin typeface="Aileron"/>
              </a:rPr>
              <a:t>in eHRAF Archaeology</a:t>
            </a:r>
          </a:p>
        </p:txBody>
      </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3989E"/>
                </a:solidFill>
                <a:latin typeface="Aileron"/>
              </a:rPr>
              <a:t>Human Relations Area Files</a:t>
            </a:r>
          </a:p>
          <a:p>
            <a:pPr algn="r">
              <a:lnSpc>
                <a:spcPts val="2420"/>
              </a:lnSpc>
            </a:pPr>
            <a:r>
              <a:rPr lang="en-US" sz="2200" spc="153">
                <a:solidFill>
                  <a:srgbClr val="03989E"/>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3989E"/>
          </a:solidFill>
        </p:spPr>
      </p:sp>
      <p:sp>
        <p:nvSpPr>
          <p:cNvPr id="4" name="TextBox 4"/>
          <p:cNvSpPr txBox="1"/>
          <p:nvPr/>
        </p:nvSpPr>
        <p:spPr>
          <a:xfrm>
            <a:off x="3664482" y="4031383"/>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a:rPr>
              <a:t>Part 1: Selected Readings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42373" r="-625"/>
            </a:stretch>
          </a:blipFill>
        </p:spPr>
      </p:sp>
      <p:grpSp>
        <p:nvGrpSpPr>
          <p:cNvPr id="3" name="Group 3"/>
          <p:cNvGrpSpPr/>
          <p:nvPr/>
        </p:nvGrpSpPr>
        <p:grpSpPr>
          <a:xfrm>
            <a:off x="1418166" y="4073585"/>
            <a:ext cx="4248273" cy="2139830"/>
            <a:chOff x="0" y="0"/>
            <a:chExt cx="5664364" cy="2853107"/>
          </a:xfrm>
        </p:grpSpPr>
        <p:sp>
          <p:nvSpPr>
            <p:cNvPr id="4" name="AutoShape 4"/>
            <p:cNvSpPr/>
            <p:nvPr/>
          </p:nvSpPr>
          <p:spPr>
            <a:xfrm>
              <a:off x="0" y="0"/>
              <a:ext cx="5664364" cy="2853107"/>
            </a:xfrm>
            <a:prstGeom prst="rect">
              <a:avLst/>
            </a:prstGeom>
            <a:solidFill>
              <a:srgbClr val="03989E"/>
            </a:solidFill>
          </p:spPr>
        </p:sp>
        <p:sp>
          <p:nvSpPr>
            <p:cNvPr id="5" name="TextBox 5"/>
            <p:cNvSpPr txBox="1"/>
            <p:nvPr/>
          </p:nvSpPr>
          <p:spPr>
            <a:xfrm>
              <a:off x="454550" y="566128"/>
              <a:ext cx="4755265" cy="171132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Four Traditions</a:t>
              </a:r>
            </a:p>
          </p:txBody>
        </p:sp>
      </p:grpSp>
      <p:sp>
        <p:nvSpPr>
          <p:cNvPr id="6" name="TextBox 6"/>
          <p:cNvSpPr txBox="1"/>
          <p:nvPr/>
        </p:nvSpPr>
        <p:spPr>
          <a:xfrm>
            <a:off x="6169269" y="595826"/>
            <a:ext cx="11403805" cy="1556004"/>
          </a:xfrm>
          <a:prstGeom prst="rect">
            <a:avLst/>
          </a:prstGeom>
        </p:spPr>
        <p:txBody>
          <a:bodyPr lIns="0" tIns="0" rIns="0" bIns="0" rtlCol="0" anchor="t">
            <a:spAutoFit/>
          </a:bodyPr>
          <a:lstStyle/>
          <a:p>
            <a:pPr>
              <a:lnSpc>
                <a:spcPts val="4067"/>
              </a:lnSpc>
            </a:pPr>
            <a:r>
              <a:rPr lang="en-US" sz="3600" spc="280">
                <a:solidFill>
                  <a:srgbClr val="03989E"/>
                </a:solidFill>
                <a:latin typeface="Aileron"/>
              </a:rPr>
              <a:t>For this workbook activity, you will learn about </a:t>
            </a:r>
            <a:r>
              <a:rPr lang="en-US" sz="3600" spc="280">
                <a:solidFill>
                  <a:srgbClr val="03989E"/>
                </a:solidFill>
                <a:latin typeface="Aileron Bold"/>
              </a:rPr>
              <a:t>shell working</a:t>
            </a:r>
            <a:r>
              <a:rPr lang="en-US" sz="3600" spc="280">
                <a:solidFill>
                  <a:srgbClr val="03989E"/>
                </a:solidFill>
                <a:latin typeface="Aileron"/>
              </a:rPr>
              <a:t> across four different archaeological traditions.</a:t>
            </a:r>
          </a:p>
        </p:txBody>
      </p:sp>
      <p:sp>
        <p:nvSpPr>
          <p:cNvPr id="7" name="TextBox 7"/>
          <p:cNvSpPr txBox="1"/>
          <p:nvPr/>
        </p:nvSpPr>
        <p:spPr>
          <a:xfrm>
            <a:off x="6169269" y="5919618"/>
            <a:ext cx="11403805" cy="1562671"/>
          </a:xfrm>
          <a:prstGeom prst="rect">
            <a:avLst/>
          </a:prstGeom>
        </p:spPr>
        <p:txBody>
          <a:bodyPr lIns="0" tIns="0" rIns="0" bIns="0" rtlCol="0" anchor="t">
            <a:spAutoFit/>
          </a:bodyPr>
          <a:lstStyle/>
          <a:p>
            <a:pPr>
              <a:lnSpc>
                <a:spcPts val="4067"/>
              </a:lnSpc>
            </a:pPr>
            <a:r>
              <a:rPr lang="en-US" sz="3600" spc="280">
                <a:solidFill>
                  <a:srgbClr val="03989E"/>
                </a:solidFill>
                <a:latin typeface="Aileron"/>
              </a:rPr>
              <a:t>After reading selected passages provided below, fill in this table with data from eHRAF Archaeology.</a:t>
            </a:r>
          </a:p>
        </p:txBody>
      </p:sp>
      <p:sp>
        <p:nvSpPr>
          <p:cNvPr id="8" name="TextBox 8"/>
          <p:cNvSpPr txBox="1"/>
          <p:nvPr/>
        </p:nvSpPr>
        <p:spPr>
          <a:xfrm>
            <a:off x="6169269" y="2479707"/>
            <a:ext cx="11403805" cy="1106805"/>
          </a:xfrm>
          <a:prstGeom prst="rect">
            <a:avLst/>
          </a:prstGeom>
        </p:spPr>
        <p:txBody>
          <a:bodyPr lIns="0" tIns="0" rIns="0" bIns="0" rtlCol="0" anchor="t">
            <a:spAutoFit/>
          </a:bodyPr>
          <a:lstStyle/>
          <a:p>
            <a:pPr>
              <a:lnSpc>
                <a:spcPts val="4320"/>
              </a:lnSpc>
            </a:pPr>
            <a:r>
              <a:rPr lang="en-US" sz="3600" spc="288">
                <a:solidFill>
                  <a:srgbClr val="03989E"/>
                </a:solidFill>
                <a:latin typeface="Aileron"/>
              </a:rPr>
              <a:t>On the following slide, you will find a table containing columns for:</a:t>
            </a:r>
          </a:p>
        </p:txBody>
      </p:sp>
      <p:sp>
        <p:nvSpPr>
          <p:cNvPr id="9" name="TextBox 9"/>
          <p:cNvSpPr txBox="1"/>
          <p:nvPr/>
        </p:nvSpPr>
        <p:spPr>
          <a:xfrm>
            <a:off x="6169269" y="7959819"/>
            <a:ext cx="11403805" cy="2070354"/>
          </a:xfrm>
          <a:prstGeom prst="rect">
            <a:avLst/>
          </a:prstGeom>
        </p:spPr>
        <p:txBody>
          <a:bodyPr lIns="0" tIns="0" rIns="0" bIns="0" rtlCol="0" anchor="t">
            <a:spAutoFit/>
          </a:bodyPr>
          <a:lstStyle/>
          <a:p>
            <a:pPr>
              <a:lnSpc>
                <a:spcPts val="4067"/>
              </a:lnSpc>
            </a:pPr>
            <a:r>
              <a:rPr lang="en-US" sz="3600" spc="280">
                <a:solidFill>
                  <a:srgbClr val="03989E"/>
                </a:solidFill>
                <a:latin typeface="Aileron"/>
              </a:rPr>
              <a:t>Remember to note the titles, authors, and page numbers from the documents where you found the information, and provide a brief description of shell working in each of the four traditions.</a:t>
            </a:r>
          </a:p>
        </p:txBody>
      </p:sp>
      <p:sp>
        <p:nvSpPr>
          <p:cNvPr id="10" name="TextBox 10"/>
          <p:cNvSpPr txBox="1"/>
          <p:nvPr/>
        </p:nvSpPr>
        <p:spPr>
          <a:xfrm>
            <a:off x="6169269" y="3919627"/>
            <a:ext cx="11403805" cy="1638300"/>
          </a:xfrm>
          <a:prstGeom prst="rect">
            <a:avLst/>
          </a:prstGeom>
        </p:spPr>
        <p:txBody>
          <a:bodyPr lIns="0" tIns="0" rIns="0" bIns="0" rtlCol="0" anchor="t">
            <a:spAutoFit/>
          </a:bodyPr>
          <a:lstStyle/>
          <a:p>
            <a:pPr marL="777240" lvl="1" indent="-388620">
              <a:lnSpc>
                <a:spcPts val="4320"/>
              </a:lnSpc>
              <a:buFont typeface="Arial"/>
              <a:buChar char="•"/>
            </a:pPr>
            <a:r>
              <a:rPr lang="en-US" sz="3600" spc="288">
                <a:solidFill>
                  <a:srgbClr val="03989E"/>
                </a:solidFill>
                <a:latin typeface="Aileron"/>
              </a:rPr>
              <a:t>Tradition</a:t>
            </a:r>
          </a:p>
          <a:p>
            <a:pPr marL="777240" lvl="1" indent="-388620">
              <a:lnSpc>
                <a:spcPts val="4320"/>
              </a:lnSpc>
              <a:buFont typeface="Arial"/>
              <a:buChar char="•"/>
            </a:pPr>
            <a:r>
              <a:rPr lang="en-US" sz="3600" spc="288">
                <a:solidFill>
                  <a:srgbClr val="03989E"/>
                </a:solidFill>
                <a:latin typeface="Aileron"/>
              </a:rPr>
              <a:t>Shell</a:t>
            </a:r>
          </a:p>
          <a:p>
            <a:pPr marL="777240" lvl="1" indent="-388620">
              <a:lnSpc>
                <a:spcPts val="4320"/>
              </a:lnSpc>
              <a:buFont typeface="Arial"/>
              <a:buChar char="•"/>
            </a:pPr>
            <a:r>
              <a:rPr lang="en-US" sz="3600" spc="288">
                <a:solidFill>
                  <a:srgbClr val="03989E"/>
                </a:solidFill>
                <a:latin typeface="Aileron"/>
              </a:rPr>
              <a:t>Description, Document, Page Number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227" t="1122" r="12976" b="20080"/>
          <a:stretch>
            <a:fillRect/>
          </a:stretch>
        </p:blipFill>
        <p:spPr>
          <a:xfrm>
            <a:off x="0" y="0"/>
            <a:ext cx="18288000"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3989E"/>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3989E"/>
                </a:solidFill>
                <a:latin typeface="Aileron"/>
              </a:rPr>
              <a:t>A brief overview for traditions in eHRAF Archaeology is provided in the form of </a:t>
            </a:r>
            <a:r>
              <a:rPr lang="en-US" sz="3200" spc="320">
                <a:solidFill>
                  <a:srgbClr val="03989E"/>
                </a:solidFill>
                <a:latin typeface="Aileron Bold"/>
              </a:rPr>
              <a:t>Tradition Summaries</a:t>
            </a:r>
            <a:r>
              <a:rPr lang="en-US" sz="3200" spc="320">
                <a:solidFill>
                  <a:srgbClr val="03989E"/>
                </a:solidFill>
                <a:latin typeface="Aileron"/>
              </a:rPr>
              <a:t>. </a:t>
            </a:r>
          </a:p>
          <a:p>
            <a:pPr>
              <a:lnSpc>
                <a:spcPts val="4160"/>
              </a:lnSpc>
            </a:pPr>
            <a:endParaRPr lang="en-US" sz="3200" spc="320">
              <a:solidFill>
                <a:srgbClr val="03989E"/>
              </a:solidFill>
              <a:latin typeface="Aileron"/>
            </a:endParaRPr>
          </a:p>
          <a:p>
            <a:pPr>
              <a:lnSpc>
                <a:spcPts val="4160"/>
              </a:lnSpc>
            </a:pPr>
            <a:r>
              <a:rPr lang="en-US" sz="3200" spc="320">
                <a:solidFill>
                  <a:srgbClr val="03989E"/>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3989E"/>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3989E"/>
                </a:solidFill>
                <a:latin typeface="Aileron Bold"/>
              </a:rPr>
              <a:t>To find a tradition summary, go to the</a:t>
            </a:r>
            <a:r>
              <a:rPr lang="en-US" sz="3200" spc="320">
                <a:solidFill>
                  <a:srgbClr val="03989E"/>
                </a:solidFill>
                <a:latin typeface="Aileron"/>
              </a:rPr>
              <a:t> Browse Traditions</a:t>
            </a:r>
            <a:r>
              <a:rPr lang="en-US" sz="3200" spc="320">
                <a:solidFill>
                  <a:srgbClr val="03989E"/>
                </a:solidFill>
                <a:latin typeface="Aileron Bold"/>
              </a:rPr>
              <a:t> tab and enter the tradition name into the box, then click on </a:t>
            </a:r>
            <a:r>
              <a:rPr lang="en-US" sz="3200" spc="320">
                <a:solidFill>
                  <a:srgbClr val="03989E"/>
                </a:solidFill>
                <a:latin typeface="Aileron"/>
              </a:rPr>
              <a:t>Tradition Summary </a:t>
            </a:r>
            <a:r>
              <a:rPr lang="en-US" sz="3200" spc="320">
                <a:solidFill>
                  <a:srgbClr val="03989E"/>
                </a:solidFill>
                <a:latin typeface="Aileron Bold"/>
              </a:rPr>
              <a:t>below the tradition name to read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3989E"/>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809236" y="3185025"/>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3989E"/>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3989E"/>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3989E"/>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3989E"/>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3989E"/>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3989E"/>
                </a:solidFill>
                <a:ea typeface="Aileron Ultra-Bold"/>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3989E"/>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968499" y="7701599"/>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3989E"/>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3989E"/>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Go to the Browse Documents tab.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277010" y="-11006"/>
            <a:ext cx="11010990" cy="10287000"/>
          </a:xfrm>
          <a:prstGeom prst="rect">
            <a:avLst/>
          </a:prstGeom>
          <a:solidFill>
            <a:srgbClr val="03989E"/>
          </a:solidFill>
        </p:spPr>
      </p:sp>
      <p:sp>
        <p:nvSpPr>
          <p:cNvPr id="3" name="TextBox 3"/>
          <p:cNvSpPr txBox="1"/>
          <p:nvPr/>
        </p:nvSpPr>
        <p:spPr>
          <a:xfrm>
            <a:off x="8066726" y="3236698"/>
            <a:ext cx="9818177" cy="552450"/>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the Chimu (SE75) tradition summary.</a:t>
            </a:r>
          </a:p>
        </p:txBody>
      </p:sp>
      <p:sp>
        <p:nvSpPr>
          <p:cNvPr id="4" name="Freeform 4"/>
          <p:cNvSpPr/>
          <p:nvPr/>
        </p:nvSpPr>
        <p:spPr>
          <a:xfrm>
            <a:off x="0" y="0"/>
            <a:ext cx="7277010" cy="10287000"/>
          </a:xfrm>
          <a:custGeom>
            <a:avLst/>
            <a:gdLst/>
            <a:ahLst/>
            <a:cxnLst/>
            <a:rect l="l" t="t" r="r" b="b"/>
            <a:pathLst>
              <a:path w="7277010" h="10287000">
                <a:moveTo>
                  <a:pt x="0" y="0"/>
                </a:moveTo>
                <a:lnTo>
                  <a:pt x="7277010" y="0"/>
                </a:lnTo>
                <a:lnTo>
                  <a:pt x="7277010" y="10287000"/>
                </a:lnTo>
                <a:lnTo>
                  <a:pt x="0" y="10287000"/>
                </a:lnTo>
                <a:lnTo>
                  <a:pt x="0" y="0"/>
                </a:lnTo>
                <a:close/>
              </a:path>
            </a:pathLst>
          </a:custGeom>
          <a:blipFill>
            <a:blip r:embed="rId2"/>
            <a:stretch>
              <a:fillRect l="-68765" r="-43212"/>
            </a:stretch>
          </a:blipFill>
        </p:spPr>
      </p:sp>
      <p:sp>
        <p:nvSpPr>
          <p:cNvPr id="5" name="TextBox 5"/>
          <p:cNvSpPr txBox="1"/>
          <p:nvPr/>
        </p:nvSpPr>
        <p:spPr>
          <a:xfrm>
            <a:off x="7420433" y="957307"/>
            <a:ext cx="1046447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Ultra-Bold"/>
              </a:rPr>
              <a:t>Chimu (SE75)</a:t>
            </a:r>
          </a:p>
        </p:txBody>
      </p:sp>
      <p:sp>
        <p:nvSpPr>
          <p:cNvPr id="6" name="TextBox 6"/>
          <p:cNvSpPr txBox="1"/>
          <p:nvPr/>
        </p:nvSpPr>
        <p:spPr>
          <a:xfrm>
            <a:off x="8066726" y="6193025"/>
            <a:ext cx="9576229" cy="1638300"/>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Cordy-Collins (1990) about </a:t>
            </a:r>
            <a:r>
              <a:rPr lang="en-US" sz="3600" spc="215">
                <a:solidFill>
                  <a:srgbClr val="FFFFFF"/>
                </a:solidFill>
                <a:latin typeface="Aileron"/>
                <a:hlinkClick r:id="rId3" tooltip="https://ehrafarchaeology.yale.edu/ehrafa/fullContext.do?method=fullContext&amp;forward=browseAuthorsFullContext&amp;col=SE75ChimuSouth%20AmericaSouthAmer&amp;docId=se75-030&amp;page=se75-030-000210&amp;offsetId=se75030000221&amp;tocOffsetId=tocse75030000221"/>
              </a:rPr>
              <a:t>Spondylus use in ancient Peru</a:t>
            </a:r>
            <a:r>
              <a:rPr lang="en-US" sz="3600" spc="215">
                <a:solidFill>
                  <a:srgbClr val="FFFFFF"/>
                </a:solidFill>
                <a:latin typeface="Aileron"/>
              </a:rPr>
              <a:t> pages 396-397, 399-404, 406, 408-413.</a:t>
            </a:r>
          </a:p>
        </p:txBody>
      </p:sp>
      <p:grpSp>
        <p:nvGrpSpPr>
          <p:cNvPr id="7" name="Group 7"/>
          <p:cNvGrpSpPr/>
          <p:nvPr/>
        </p:nvGrpSpPr>
        <p:grpSpPr>
          <a:xfrm>
            <a:off x="8599125" y="4631134"/>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https://ehrafarchaeology.yale.edu/document?id=se75-000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8599125" y="8453064"/>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https://ehrafarchaeology.yale.edu/document?id=se75-030</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70663" y="0"/>
            <a:ext cx="7017337" cy="10287000"/>
          </a:xfrm>
          <a:custGeom>
            <a:avLst/>
            <a:gdLst/>
            <a:ahLst/>
            <a:cxnLst/>
            <a:rect l="l" t="t" r="r" b="b"/>
            <a:pathLst>
              <a:path w="7017337" h="10287000">
                <a:moveTo>
                  <a:pt x="0" y="0"/>
                </a:moveTo>
                <a:lnTo>
                  <a:pt x="7017337" y="0"/>
                </a:lnTo>
                <a:lnTo>
                  <a:pt x="7017337" y="10287000"/>
                </a:lnTo>
                <a:lnTo>
                  <a:pt x="0" y="10287000"/>
                </a:lnTo>
                <a:lnTo>
                  <a:pt x="0" y="0"/>
                </a:lnTo>
                <a:close/>
              </a:path>
            </a:pathLst>
          </a:custGeom>
          <a:blipFill>
            <a:blip r:embed="rId2"/>
            <a:stretch>
              <a:fillRect l="-11967" r="-106422"/>
            </a:stretch>
          </a:blipFill>
        </p:spPr>
      </p:sp>
      <p:sp>
        <p:nvSpPr>
          <p:cNvPr id="3" name="AutoShape 3"/>
          <p:cNvSpPr/>
          <p:nvPr/>
        </p:nvSpPr>
        <p:spPr>
          <a:xfrm rot="-10800000">
            <a:off x="0" y="0"/>
            <a:ext cx="11270663" cy="10287000"/>
          </a:xfrm>
          <a:prstGeom prst="rect">
            <a:avLst/>
          </a:prstGeom>
          <a:solidFill>
            <a:srgbClr val="03989E"/>
          </a:solidFill>
        </p:spPr>
      </p:sp>
      <p:sp>
        <p:nvSpPr>
          <p:cNvPr id="4" name="TextBox 4"/>
          <p:cNvSpPr txBox="1"/>
          <p:nvPr/>
        </p:nvSpPr>
        <p:spPr>
          <a:xfrm>
            <a:off x="516989" y="2449928"/>
            <a:ext cx="10204544" cy="1095375"/>
          </a:xfrm>
          <a:prstGeom prst="rect">
            <a:avLst/>
          </a:prstGeom>
        </p:spPr>
        <p:txBody>
          <a:bodyPr lIns="0" tIns="0" rIns="0" bIns="0" rtlCol="0" anchor="t">
            <a:spAutoFit/>
          </a:bodyPr>
          <a:lstStyle/>
          <a:p>
            <a:pPr>
              <a:lnSpc>
                <a:spcPts val="4319"/>
              </a:lnSpc>
            </a:pPr>
            <a:r>
              <a:rPr lang="en-US" sz="3599" spc="215">
                <a:solidFill>
                  <a:srgbClr val="FFFFFF"/>
                </a:solidFill>
                <a:latin typeface="Aileron"/>
              </a:rPr>
              <a:t>Read the Hohokam (NT76) tradition summary.</a:t>
            </a:r>
          </a:p>
        </p:txBody>
      </p:sp>
      <p:sp>
        <p:nvSpPr>
          <p:cNvPr id="5" name="TextBox 5"/>
          <p:cNvSpPr txBox="1"/>
          <p:nvPr/>
        </p:nvSpPr>
        <p:spPr>
          <a:xfrm>
            <a:off x="516989" y="765315"/>
            <a:ext cx="9521123" cy="923925"/>
          </a:xfrm>
          <a:prstGeom prst="rect">
            <a:avLst/>
          </a:prstGeom>
        </p:spPr>
        <p:txBody>
          <a:bodyPr lIns="0" tIns="0" rIns="0" bIns="0" rtlCol="0" anchor="t">
            <a:spAutoFit/>
          </a:bodyPr>
          <a:lstStyle/>
          <a:p>
            <a:pPr>
              <a:lnSpc>
                <a:spcPts val="7200"/>
              </a:lnSpc>
            </a:pPr>
            <a:r>
              <a:rPr lang="en-US" sz="6000" spc="120">
                <a:solidFill>
                  <a:srgbClr val="FFFFFF"/>
                </a:solidFill>
                <a:latin typeface="Aileron Heavy"/>
              </a:rPr>
              <a:t>Hohokam (NT76)</a:t>
            </a:r>
          </a:p>
        </p:txBody>
      </p:sp>
      <p:sp>
        <p:nvSpPr>
          <p:cNvPr id="6" name="TextBox 6"/>
          <p:cNvSpPr txBox="1"/>
          <p:nvPr/>
        </p:nvSpPr>
        <p:spPr>
          <a:xfrm>
            <a:off x="520290" y="5576802"/>
            <a:ext cx="10201242" cy="1638300"/>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Haury (1976) about the use of molluscs for shell products i</a:t>
            </a:r>
            <a:r>
              <a:rPr lang="en-US" sz="3600" spc="215">
                <a:solidFill>
                  <a:srgbClr val="FFFFFF"/>
                </a:solidFill>
                <a:latin typeface="Aileron"/>
                <a:hlinkClick r:id="rId3" tooltip="https://ehrafarchaeology.yale.edu/ehrafa/fullContext.do?method=fullContext&amp;forward=browseAuthorsFullContext&amp;col=SE75ChimuSouth%20AmericaSouthAmer&amp;docId=se75-030&amp;page=se75-030-000210&amp;offsetId=se75030000221&amp;tocOffsetId=tocse75030000221"/>
              </a:rPr>
              <a:t>n </a:t>
            </a:r>
            <a:r>
              <a:rPr lang="en-US" sz="3600" spc="215">
                <a:solidFill>
                  <a:srgbClr val="FFFFFF"/>
                </a:solidFill>
                <a:latin typeface="Aileron"/>
              </a:rPr>
              <a:t>the Hohokam tradition pages 116, 305-311, 313-319, 321</a:t>
            </a:r>
          </a:p>
        </p:txBody>
      </p:sp>
      <p:grpSp>
        <p:nvGrpSpPr>
          <p:cNvPr id="7" name="Group 7"/>
          <p:cNvGrpSpPr/>
          <p:nvPr/>
        </p:nvGrpSpPr>
        <p:grpSpPr>
          <a:xfrm>
            <a:off x="1049388" y="4076682"/>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https://ehrafarchaeology.yale.edu/document?id=nt76-000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1113417" y="8215630"/>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hlinkClick r:id="rId4" tooltip="https://ehrafarchaeology.yale.edu/document?id=af45-000"/>
                </a:rPr>
                <a:t>https://ehrafarchaeology.yale.edu/document?id=nt76-002</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6517965" y="8044"/>
            <a:ext cx="11770035" cy="10287000"/>
          </a:xfrm>
          <a:prstGeom prst="rect">
            <a:avLst/>
          </a:prstGeom>
          <a:solidFill>
            <a:srgbClr val="03989E"/>
          </a:solidFill>
        </p:spPr>
      </p:sp>
      <p:sp>
        <p:nvSpPr>
          <p:cNvPr id="3" name="TextBox 3"/>
          <p:cNvSpPr txBox="1"/>
          <p:nvPr/>
        </p:nvSpPr>
        <p:spPr>
          <a:xfrm>
            <a:off x="7592692" y="2655970"/>
            <a:ext cx="10355039" cy="552450"/>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the Manteño (SD50) tradition summary.</a:t>
            </a:r>
          </a:p>
        </p:txBody>
      </p:sp>
      <p:sp>
        <p:nvSpPr>
          <p:cNvPr id="4" name="Freeform 4"/>
          <p:cNvSpPr/>
          <p:nvPr/>
        </p:nvSpPr>
        <p:spPr>
          <a:xfrm>
            <a:off x="0" y="0"/>
            <a:ext cx="6517965" cy="10287000"/>
          </a:xfrm>
          <a:custGeom>
            <a:avLst/>
            <a:gdLst/>
            <a:ahLst/>
            <a:cxnLst/>
            <a:rect l="l" t="t" r="r" b="b"/>
            <a:pathLst>
              <a:path w="6517965" h="10287000">
                <a:moveTo>
                  <a:pt x="0" y="0"/>
                </a:moveTo>
                <a:lnTo>
                  <a:pt x="6517965" y="0"/>
                </a:lnTo>
                <a:lnTo>
                  <a:pt x="6517965" y="10287000"/>
                </a:lnTo>
                <a:lnTo>
                  <a:pt x="0" y="10287000"/>
                </a:lnTo>
                <a:lnTo>
                  <a:pt x="0" y="0"/>
                </a:lnTo>
                <a:close/>
              </a:path>
            </a:pathLst>
          </a:custGeom>
          <a:blipFill>
            <a:blip r:embed="rId2"/>
            <a:stretch>
              <a:fillRect l="-55024" r="-81713"/>
            </a:stretch>
          </a:blipFill>
        </p:spPr>
      </p:sp>
      <p:sp>
        <p:nvSpPr>
          <p:cNvPr id="5" name="TextBox 5"/>
          <p:cNvSpPr txBox="1"/>
          <p:nvPr/>
        </p:nvSpPr>
        <p:spPr>
          <a:xfrm>
            <a:off x="7556324" y="765048"/>
            <a:ext cx="10427482"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Manteño (SD50)</a:t>
            </a:r>
          </a:p>
        </p:txBody>
      </p:sp>
      <p:sp>
        <p:nvSpPr>
          <p:cNvPr id="6" name="TextBox 6"/>
          <p:cNvSpPr txBox="1"/>
          <p:nvPr/>
        </p:nvSpPr>
        <p:spPr>
          <a:xfrm>
            <a:off x="7429734" y="6424537"/>
            <a:ext cx="10517997" cy="109537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Mester (1997) about pearl oyster utilization at Los Frailes pages 156-159.</a:t>
            </a:r>
          </a:p>
        </p:txBody>
      </p:sp>
      <p:grpSp>
        <p:nvGrpSpPr>
          <p:cNvPr id="7" name="Group 7"/>
          <p:cNvGrpSpPr/>
          <p:nvPr/>
        </p:nvGrpSpPr>
        <p:grpSpPr>
          <a:xfrm>
            <a:off x="8518254" y="4100830"/>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https://ehrafarchaeology.yale.edu/document?id=sd50-000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8518254" y="8453755"/>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hlinkClick r:id="rId3" tooltip="https://ehrafarchaeology.yale.edu/document?id=sd50-001"/>
                </a:rPr>
                <a:t>https://ehrafarchaeology.yale.edu/document?id=sd50-001</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70663" y="0"/>
            <a:ext cx="7017337" cy="10287000"/>
          </a:xfrm>
          <a:custGeom>
            <a:avLst/>
            <a:gdLst/>
            <a:ahLst/>
            <a:cxnLst/>
            <a:rect l="l" t="t" r="r" b="b"/>
            <a:pathLst>
              <a:path w="7017337" h="10287000">
                <a:moveTo>
                  <a:pt x="0" y="0"/>
                </a:moveTo>
                <a:lnTo>
                  <a:pt x="7017337" y="0"/>
                </a:lnTo>
                <a:lnTo>
                  <a:pt x="7017337" y="10287000"/>
                </a:lnTo>
                <a:lnTo>
                  <a:pt x="0" y="10287000"/>
                </a:lnTo>
                <a:lnTo>
                  <a:pt x="0" y="0"/>
                </a:lnTo>
                <a:close/>
              </a:path>
            </a:pathLst>
          </a:custGeom>
          <a:blipFill>
            <a:blip r:embed="rId2"/>
            <a:stretch>
              <a:fillRect l="-17983" r="-17983"/>
            </a:stretch>
          </a:blipFill>
        </p:spPr>
      </p:sp>
      <p:sp>
        <p:nvSpPr>
          <p:cNvPr id="3" name="AutoShape 3"/>
          <p:cNvSpPr/>
          <p:nvPr/>
        </p:nvSpPr>
        <p:spPr>
          <a:xfrm rot="-10800000">
            <a:off x="0" y="0"/>
            <a:ext cx="11270663" cy="10287000"/>
          </a:xfrm>
          <a:prstGeom prst="rect">
            <a:avLst/>
          </a:prstGeom>
          <a:solidFill>
            <a:srgbClr val="03989E"/>
          </a:solidFill>
        </p:spPr>
      </p:sp>
      <p:sp>
        <p:nvSpPr>
          <p:cNvPr id="4" name="TextBox 4"/>
          <p:cNvSpPr txBox="1"/>
          <p:nvPr/>
        </p:nvSpPr>
        <p:spPr>
          <a:xfrm>
            <a:off x="726243" y="2629107"/>
            <a:ext cx="9818177" cy="1095375"/>
          </a:xfrm>
          <a:prstGeom prst="rect">
            <a:avLst/>
          </a:prstGeom>
        </p:spPr>
        <p:txBody>
          <a:bodyPr lIns="0" tIns="0" rIns="0" bIns="0" rtlCol="0" anchor="t">
            <a:spAutoFit/>
          </a:bodyPr>
          <a:lstStyle/>
          <a:p>
            <a:pPr>
              <a:lnSpc>
                <a:spcPts val="4319"/>
              </a:lnSpc>
            </a:pPr>
            <a:r>
              <a:rPr lang="en-US" sz="3599" spc="215">
                <a:solidFill>
                  <a:srgbClr val="FFFFFF"/>
                </a:solidFill>
                <a:latin typeface="Aileron"/>
              </a:rPr>
              <a:t>Read the Early Indus (AQ43) tradition summary.</a:t>
            </a:r>
          </a:p>
        </p:txBody>
      </p:sp>
      <p:sp>
        <p:nvSpPr>
          <p:cNvPr id="5" name="TextBox 5"/>
          <p:cNvSpPr txBox="1"/>
          <p:nvPr/>
        </p:nvSpPr>
        <p:spPr>
          <a:xfrm>
            <a:off x="728185" y="789463"/>
            <a:ext cx="9816562" cy="923925"/>
          </a:xfrm>
          <a:prstGeom prst="rect">
            <a:avLst/>
          </a:prstGeom>
        </p:spPr>
        <p:txBody>
          <a:bodyPr lIns="0" tIns="0" rIns="0" bIns="0" rtlCol="0" anchor="t">
            <a:spAutoFit/>
          </a:bodyPr>
          <a:lstStyle/>
          <a:p>
            <a:pPr>
              <a:lnSpc>
                <a:spcPts val="7200"/>
              </a:lnSpc>
            </a:pPr>
            <a:r>
              <a:rPr lang="en-US" sz="6000" spc="120">
                <a:solidFill>
                  <a:srgbClr val="FFFFFF"/>
                </a:solidFill>
                <a:latin typeface="Aileron Heavy"/>
              </a:rPr>
              <a:t>Early Indus (AQ43)</a:t>
            </a:r>
          </a:p>
        </p:txBody>
      </p:sp>
      <p:sp>
        <p:nvSpPr>
          <p:cNvPr id="6" name="TextBox 6"/>
          <p:cNvSpPr txBox="1"/>
          <p:nvPr/>
        </p:nvSpPr>
        <p:spPr>
          <a:xfrm>
            <a:off x="728185" y="6073810"/>
            <a:ext cx="9576229" cy="1638300"/>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Kenoyer (1997) about Harappa shell trade and shell working pages 566, 568-574.</a:t>
            </a:r>
          </a:p>
        </p:txBody>
      </p:sp>
      <p:grpSp>
        <p:nvGrpSpPr>
          <p:cNvPr id="7" name="Group 7"/>
          <p:cNvGrpSpPr/>
          <p:nvPr/>
        </p:nvGrpSpPr>
        <p:grpSpPr>
          <a:xfrm>
            <a:off x="1500590" y="4332390"/>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https://ehrafarchaeology.yale.edu/document?id=aq43-000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1500917" y="8236161"/>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hlinkClick r:id="rId3" tooltip="https://ehrafarchaeology.yale.edu/document?id=m084-003"/>
                </a:rPr>
                <a:t>https://ehrafarchaeology.yale.edu/document?id=aq43-002</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t="-11325" r="-70701"/>
            </a:stretch>
          </a:blipFill>
        </p:spPr>
      </p:sp>
      <p:sp>
        <p:nvSpPr>
          <p:cNvPr id="4" name="AutoShape 4"/>
          <p:cNvSpPr/>
          <p:nvPr/>
        </p:nvSpPr>
        <p:spPr>
          <a:xfrm>
            <a:off x="666490" y="4174337"/>
            <a:ext cx="1753429" cy="1938326"/>
          </a:xfrm>
          <a:prstGeom prst="rect">
            <a:avLst/>
          </a:prstGeom>
          <a:solidFill>
            <a:srgbClr val="03989E"/>
          </a:solidFill>
        </p:spPr>
      </p:sp>
      <p:sp>
        <p:nvSpPr>
          <p:cNvPr id="5" name="TextBox 5"/>
          <p:cNvSpPr txBox="1"/>
          <p:nvPr/>
        </p:nvSpPr>
        <p:spPr>
          <a:xfrm>
            <a:off x="11250547" y="4806329"/>
            <a:ext cx="6812857" cy="38474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shell working</a:t>
            </a:r>
          </a:p>
          <a:p>
            <a:pPr marL="690881" lvl="1" indent="-345440">
              <a:lnSpc>
                <a:spcPts val="5120"/>
              </a:lnSpc>
              <a:buFont typeface="Arial"/>
              <a:buChar char="•"/>
            </a:pPr>
            <a:r>
              <a:rPr lang="en-US" sz="3200" spc="32">
                <a:solidFill>
                  <a:srgbClr val="FFFFFF"/>
                </a:solidFill>
                <a:latin typeface="Aileron"/>
              </a:rPr>
              <a:t>Read passages from traditions covered in eHRAF Archaeology</a:t>
            </a:r>
          </a:p>
          <a:p>
            <a:pPr marL="690881" lvl="1" indent="-345440">
              <a:lnSpc>
                <a:spcPts val="5120"/>
              </a:lnSpc>
              <a:buFont typeface="Arial"/>
              <a:buChar char="•"/>
            </a:pPr>
            <a:r>
              <a:rPr lang="en-US" sz="3200" spc="32">
                <a:solidFill>
                  <a:srgbClr val="FFFFFF"/>
                </a:solidFill>
                <a:latin typeface="Aileron"/>
              </a:rPr>
              <a:t>Compare &amp; contrast traditions</a:t>
            </a:r>
          </a:p>
          <a:p>
            <a:pPr marL="690880" lvl="1" indent="-345440">
              <a:lnSpc>
                <a:spcPts val="5120"/>
              </a:lnSpc>
              <a:buFont typeface="Arial"/>
              <a:buChar char="•"/>
            </a:pPr>
            <a:r>
              <a:rPr lang="en-US" sz="3200" spc="32">
                <a:solidFill>
                  <a:srgbClr val="FFFFFF"/>
                </a:solidFill>
                <a:latin typeface="Aileron"/>
              </a:rPr>
              <a:t>Write a research paper using a comparative approach</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3989E"/>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a:rPr>
                <a:t>Part 2: Advanced Search</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3989E"/>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t="-3766" b="-3766"/>
            </a:stretch>
          </a:blipFill>
        </p:spPr>
      </p:sp>
      <p:sp>
        <p:nvSpPr>
          <p:cNvPr id="4" name="TextBox 4"/>
          <p:cNvSpPr txBox="1"/>
          <p:nvPr/>
        </p:nvSpPr>
        <p:spPr>
          <a:xfrm>
            <a:off x="8251306" y="600075"/>
            <a:ext cx="9521123" cy="8477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Advanced Search</a:t>
            </a:r>
          </a:p>
        </p:txBody>
      </p:sp>
      <p:sp>
        <p:nvSpPr>
          <p:cNvPr id="5" name="TextBox 5"/>
          <p:cNvSpPr txBox="1"/>
          <p:nvPr/>
        </p:nvSpPr>
        <p:spPr>
          <a:xfrm>
            <a:off x="7631329" y="1733395"/>
            <a:ext cx="10400017" cy="3825240"/>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paragraphs in documents that have been indexed by HRAF anthropologists.</a:t>
            </a:r>
          </a:p>
        </p:txBody>
      </p:sp>
      <p:sp>
        <p:nvSpPr>
          <p:cNvPr id="6" name="TextBox 6"/>
          <p:cNvSpPr txBox="1"/>
          <p:nvPr/>
        </p:nvSpPr>
        <p:spPr>
          <a:xfrm>
            <a:off x="7631329" y="5889864"/>
            <a:ext cx="10400017" cy="3813810"/>
          </a:xfrm>
          <a:prstGeom prst="rect">
            <a:avLst/>
          </a:prstGeom>
        </p:spPr>
        <p:txBody>
          <a:bodyPr lIns="0" tIns="0" rIns="0" bIns="0" rtlCol="0" anchor="t">
            <a:spAutoFit/>
          </a:bodyPr>
          <a:lstStyle/>
          <a:p>
            <a:pPr>
              <a:lnSpc>
                <a:spcPts val="5040"/>
              </a:lnSpc>
            </a:pPr>
            <a:r>
              <a:rPr lang="en-US" sz="3600" spc="288">
                <a:solidFill>
                  <a:srgbClr val="FFFFFF"/>
                </a:solidFill>
                <a:latin typeface="Aileron"/>
              </a:rPr>
              <a:t>On the following slides, you will find an example of an advanced search. Try this search, and then experiment with different subjects and/or keywords. Conducting searches and reviewing results will prepare you to do your own research in Part 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63142" r="-63142"/>
            </a:stretch>
          </a:blipFill>
        </p:spPr>
      </p:sp>
      <p:sp>
        <p:nvSpPr>
          <p:cNvPr id="3" name="AutoShape 3"/>
          <p:cNvSpPr/>
          <p:nvPr/>
        </p:nvSpPr>
        <p:spPr>
          <a:xfrm rot="-10800000">
            <a:off x="0" y="0"/>
            <a:ext cx="11447576" cy="10287000"/>
          </a:xfrm>
          <a:prstGeom prst="rect">
            <a:avLst/>
          </a:prstGeom>
          <a:solidFill>
            <a:srgbClr val="03989E"/>
          </a:solidFill>
        </p:spPr>
      </p:sp>
      <p:sp>
        <p:nvSpPr>
          <p:cNvPr id="4" name="TextBox 4"/>
          <p:cNvSpPr txBox="1"/>
          <p:nvPr/>
        </p:nvSpPr>
        <p:spPr>
          <a:xfrm>
            <a:off x="441038" y="2434927"/>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column, select the tradition: </a:t>
            </a:r>
            <a:r>
              <a:rPr lang="en-US" sz="3600" spc="215">
                <a:solidFill>
                  <a:srgbClr val="FFFFFF"/>
                </a:solidFill>
                <a:latin typeface="Aileron Bold"/>
              </a:rPr>
              <a:t>Hawaiian (OV50) </a:t>
            </a:r>
          </a:p>
        </p:txBody>
      </p:sp>
      <p:sp>
        <p:nvSpPr>
          <p:cNvPr id="5" name="TextBox 5"/>
          <p:cNvSpPr txBox="1"/>
          <p:nvPr/>
        </p:nvSpPr>
        <p:spPr>
          <a:xfrm>
            <a:off x="441038" y="769110"/>
            <a:ext cx="10148968" cy="8477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7291285"/>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the following keyword: </a:t>
            </a:r>
            <a:r>
              <a:rPr lang="en-US" sz="3600" spc="215">
                <a:solidFill>
                  <a:srgbClr val="FFFFFF"/>
                </a:solidFill>
                <a:latin typeface="Aileron Bold"/>
              </a:rPr>
              <a:t>shell*</a:t>
            </a:r>
          </a:p>
        </p:txBody>
      </p:sp>
      <p:sp>
        <p:nvSpPr>
          <p:cNvPr id="7" name="TextBox 7"/>
          <p:cNvSpPr txBox="1"/>
          <p:nvPr/>
        </p:nvSpPr>
        <p:spPr>
          <a:xfrm>
            <a:off x="441038" y="4383046"/>
            <a:ext cx="10686941" cy="189928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column, select the subject:</a:t>
            </a:r>
            <a:r>
              <a:rPr lang="en-US" sz="3600" spc="215">
                <a:solidFill>
                  <a:srgbClr val="FFFFFF"/>
                </a:solidFill>
                <a:latin typeface="Aileron Bold"/>
              </a:rPr>
              <a:t> Bone, horn, and shell technology (321)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3989E"/>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5" name="Group 5"/>
          <p:cNvGrpSpPr/>
          <p:nvPr/>
        </p:nvGrpSpPr>
        <p:grpSpPr>
          <a:xfrm rot="-5911422">
            <a:off x="15631925" y="6233170"/>
            <a:ext cx="2519144" cy="366267"/>
            <a:chOff x="0" y="0"/>
            <a:chExt cx="8979503" cy="1305560"/>
          </a:xfrm>
        </p:grpSpPr>
        <p:sp>
          <p:nvSpPr>
            <p:cNvPr id="6" name="Freeform 6"/>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grpSp>
        <p:nvGrpSpPr>
          <p:cNvPr id="7" name="Group 7"/>
          <p:cNvGrpSpPr/>
          <p:nvPr/>
        </p:nvGrpSpPr>
        <p:grpSpPr>
          <a:xfrm>
            <a:off x="6446129" y="7680266"/>
            <a:ext cx="5975291" cy="1371600"/>
            <a:chOff x="0" y="0"/>
            <a:chExt cx="7967054" cy="1828800"/>
          </a:xfrm>
        </p:grpSpPr>
        <p:sp>
          <p:nvSpPr>
            <p:cNvPr id="8" name="AutoShape 8"/>
            <p:cNvSpPr/>
            <p:nvPr/>
          </p:nvSpPr>
          <p:spPr>
            <a:xfrm rot="-10800000">
              <a:off x="0" y="1030"/>
              <a:ext cx="7967054" cy="1798288"/>
            </a:xfrm>
            <a:prstGeom prst="rect">
              <a:avLst/>
            </a:prstGeom>
            <a:solidFill>
              <a:srgbClr val="FFFFFF"/>
            </a:solidFill>
          </p:spPr>
        </p:sp>
        <p:sp>
          <p:nvSpPr>
            <p:cNvPr id="9" name="TextBox 9"/>
            <p:cNvSpPr txBox="1"/>
            <p:nvPr/>
          </p:nvSpPr>
          <p:spPr>
            <a:xfrm>
              <a:off x="253085" y="-9525"/>
              <a:ext cx="7460885" cy="1838325"/>
            </a:xfrm>
            <a:prstGeom prst="rect">
              <a:avLst/>
            </a:prstGeom>
          </p:spPr>
          <p:txBody>
            <a:bodyPr lIns="0" tIns="0" rIns="0" bIns="0" rtlCol="0" anchor="t">
              <a:spAutoFit/>
            </a:bodyPr>
            <a:lstStyle/>
            <a:p>
              <a:pPr>
                <a:lnSpc>
                  <a:spcPts val="3600"/>
                </a:lnSpc>
              </a:pPr>
              <a:r>
                <a:rPr lang="en-US" sz="3000" spc="30">
                  <a:solidFill>
                    <a:srgbClr val="03989E"/>
                  </a:solidFill>
                  <a:latin typeface="Aileron Bold"/>
                </a:rPr>
                <a:t>Add subjects: </a:t>
              </a:r>
            </a:p>
            <a:p>
              <a:pPr>
                <a:lnSpc>
                  <a:spcPts val="3600"/>
                </a:lnSpc>
              </a:pPr>
              <a:r>
                <a:rPr lang="en-US" sz="3000" spc="30">
                  <a:solidFill>
                    <a:srgbClr val="03989E"/>
                  </a:solidFill>
                  <a:latin typeface="Aileron"/>
                </a:rPr>
                <a:t>Bone, horn, and shell technology (</a:t>
              </a:r>
              <a:r>
                <a:rPr lang="en-US" sz="3000" spc="30">
                  <a:solidFill>
                    <a:srgbClr val="03989E"/>
                  </a:solidFill>
                  <a:latin typeface="Aileron"/>
                  <a:hlinkClick r:id="rId2" tooltip="https://ehrafarchaeology.yale.edu/ehrafa/booleanSearchSetup.do?forward=booleanForm#"/>
                </a:rPr>
                <a:t>321</a:t>
              </a:r>
              <a:r>
                <a:rPr lang="en-US" sz="3000" spc="30">
                  <a:solidFill>
                    <a:srgbClr val="03989E"/>
                  </a:solidFill>
                  <a:latin typeface="Aileron"/>
                </a:rPr>
                <a:t>)</a:t>
              </a:r>
            </a:p>
          </p:txBody>
        </p:sp>
      </p:grpSp>
      <p:grpSp>
        <p:nvGrpSpPr>
          <p:cNvPr id="10" name="Group 10"/>
          <p:cNvGrpSpPr/>
          <p:nvPr/>
        </p:nvGrpSpPr>
        <p:grpSpPr>
          <a:xfrm>
            <a:off x="12644178" y="7681038"/>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Bold"/>
                </a:rPr>
                <a:t>Add keyword:</a:t>
              </a:r>
            </a:p>
            <a:p>
              <a:pPr>
                <a:lnSpc>
                  <a:spcPts val="3600"/>
                </a:lnSpc>
              </a:pPr>
              <a:r>
                <a:rPr lang="en-US" sz="3000" spc="30">
                  <a:solidFill>
                    <a:srgbClr val="03989E"/>
                  </a:solidFill>
                  <a:latin typeface="Aileron Bold"/>
                </a:rPr>
                <a:t>shell*</a:t>
              </a:r>
            </a:p>
          </p:txBody>
        </p:sp>
      </p:grpSp>
      <p:grpSp>
        <p:nvGrpSpPr>
          <p:cNvPr id="13" name="Group 13"/>
          <p:cNvGrpSpPr/>
          <p:nvPr/>
        </p:nvGrpSpPr>
        <p:grpSpPr>
          <a:xfrm>
            <a:off x="285067" y="7681038"/>
            <a:ext cx="5975291" cy="1348716"/>
            <a:chOff x="0" y="0"/>
            <a:chExt cx="7967054" cy="1798288"/>
          </a:xfrm>
        </p:grpSpPr>
        <p:sp>
          <p:nvSpPr>
            <p:cNvPr id="14" name="AutoShape 14"/>
            <p:cNvSpPr/>
            <p:nvPr/>
          </p:nvSpPr>
          <p:spPr>
            <a:xfrm rot="-10800000">
              <a:off x="0" y="0"/>
              <a:ext cx="7967054" cy="1798288"/>
            </a:xfrm>
            <a:prstGeom prst="rect">
              <a:avLst/>
            </a:prstGeom>
            <a:solidFill>
              <a:srgbClr val="FFFFFF"/>
            </a:solidFill>
          </p:spPr>
        </p:sp>
        <p:sp>
          <p:nvSpPr>
            <p:cNvPr id="15" name="TextBox 15"/>
            <p:cNvSpPr txBox="1"/>
            <p:nvPr/>
          </p:nvSpPr>
          <p:spPr>
            <a:xfrm>
              <a:off x="253085" y="294245"/>
              <a:ext cx="7460885"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Bold"/>
                </a:rPr>
                <a:t>Add tradition: </a:t>
              </a:r>
            </a:p>
            <a:p>
              <a:pPr>
                <a:lnSpc>
                  <a:spcPts val="3600"/>
                </a:lnSpc>
              </a:pPr>
              <a:r>
                <a:rPr lang="en-US" sz="3000" spc="30">
                  <a:solidFill>
                    <a:srgbClr val="03989E"/>
                  </a:solidFill>
                  <a:latin typeface="Aileron"/>
                </a:rPr>
                <a:t>Hawaiian (</a:t>
              </a:r>
              <a:r>
                <a:rPr lang="en-US" sz="3000" spc="30">
                  <a:solidFill>
                    <a:srgbClr val="03989E"/>
                  </a:solidFill>
                  <a:latin typeface="Aileron"/>
                  <a:hlinkClick r:id="rId2" tooltip="https://ehrafarchaeology.yale.edu/ehrafa/booleanSearchSetup.do?forward=booleanForm#"/>
                </a:rPr>
                <a:t>OV50</a:t>
              </a:r>
              <a:r>
                <a:rPr lang="en-US" sz="3000" spc="30">
                  <a:solidFill>
                    <a:srgbClr val="03989E"/>
                  </a:solidFill>
                  <a:latin typeface="Aileron"/>
                </a:rPr>
                <a:t>)</a:t>
              </a:r>
            </a:p>
          </p:txBody>
        </p:sp>
      </p:grpSp>
      <p:grpSp>
        <p:nvGrpSpPr>
          <p:cNvPr id="16" name="Group 16"/>
          <p:cNvGrpSpPr/>
          <p:nvPr/>
        </p:nvGrpSpPr>
        <p:grpSpPr>
          <a:xfrm rot="-5911422">
            <a:off x="2213379" y="6233170"/>
            <a:ext cx="2519144" cy="366267"/>
            <a:chOff x="0" y="0"/>
            <a:chExt cx="8979503" cy="1305560"/>
          </a:xfrm>
        </p:grpSpPr>
        <p:sp>
          <p:nvSpPr>
            <p:cNvPr id="17" name="Freeform 17"/>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grpSp>
        <p:nvGrpSpPr>
          <p:cNvPr id="18" name="Group 18"/>
          <p:cNvGrpSpPr/>
          <p:nvPr/>
        </p:nvGrpSpPr>
        <p:grpSpPr>
          <a:xfrm rot="-5911422">
            <a:off x="8542005" y="6233170"/>
            <a:ext cx="2519144" cy="366267"/>
            <a:chOff x="0" y="0"/>
            <a:chExt cx="8979503" cy="1305560"/>
          </a:xfrm>
        </p:grpSpPr>
        <p:sp>
          <p:nvSpPr>
            <p:cNvPr id="19" name="Freeform 19"/>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sp>
        <p:nvSpPr>
          <p:cNvPr id="20" name="Freeform 20"/>
          <p:cNvSpPr/>
          <p:nvPr/>
        </p:nvSpPr>
        <p:spPr>
          <a:xfrm>
            <a:off x="0" y="2102551"/>
            <a:ext cx="18288000" cy="2817789"/>
          </a:xfrm>
          <a:custGeom>
            <a:avLst/>
            <a:gdLst/>
            <a:ahLst/>
            <a:cxnLst/>
            <a:rect l="l" t="t" r="r" b="b"/>
            <a:pathLst>
              <a:path w="18288000" h="2817789">
                <a:moveTo>
                  <a:pt x="0" y="0"/>
                </a:moveTo>
                <a:lnTo>
                  <a:pt x="18288000" y="0"/>
                </a:lnTo>
                <a:lnTo>
                  <a:pt x="18288000" y="2817789"/>
                </a:lnTo>
                <a:lnTo>
                  <a:pt x="0" y="2817789"/>
                </a:lnTo>
                <a:lnTo>
                  <a:pt x="0" y="0"/>
                </a:lnTo>
                <a:close/>
              </a:path>
            </a:pathLst>
          </a:custGeom>
          <a:blipFill>
            <a:blip r:embed="rId3"/>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49692"/>
          <a:stretch>
            <a:fillRect/>
          </a:stretch>
        </p:blipFill>
        <p:spPr>
          <a:xfrm>
            <a:off x="0" y="0"/>
            <a:ext cx="18288000" cy="10287000"/>
          </a:xfrm>
          <a:prstGeom prst="rect">
            <a:avLst/>
          </a:prstGeom>
        </p:spPr>
      </p:pic>
      <p:grpSp>
        <p:nvGrpSpPr>
          <p:cNvPr id="3" name="Group 3"/>
          <p:cNvGrpSpPr/>
          <p:nvPr/>
        </p:nvGrpSpPr>
        <p:grpSpPr>
          <a:xfrm>
            <a:off x="10756277" y="804680"/>
            <a:ext cx="7136702" cy="1032816"/>
            <a:chOff x="0" y="0"/>
            <a:chExt cx="9515602" cy="1377088"/>
          </a:xfrm>
        </p:grpSpPr>
        <p:sp>
          <p:nvSpPr>
            <p:cNvPr id="4" name="AutoShape 4"/>
            <p:cNvSpPr/>
            <p:nvPr/>
          </p:nvSpPr>
          <p:spPr>
            <a:xfrm>
              <a:off x="0" y="0"/>
              <a:ext cx="9515602" cy="1377088"/>
            </a:xfrm>
            <a:prstGeom prst="rect">
              <a:avLst/>
            </a:prstGeom>
            <a:solidFill>
              <a:srgbClr val="03989E"/>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7585"/>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3989E"/>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grpSp>
        <p:nvGrpSpPr>
          <p:cNvPr id="6" name="Group 6"/>
          <p:cNvGrpSpPr/>
          <p:nvPr/>
        </p:nvGrpSpPr>
        <p:grpSpPr>
          <a:xfrm>
            <a:off x="7979369" y="1814779"/>
            <a:ext cx="5239678" cy="1618152"/>
            <a:chOff x="0" y="0"/>
            <a:chExt cx="6986237" cy="2157536"/>
          </a:xfrm>
        </p:grpSpPr>
        <p:sp>
          <p:nvSpPr>
            <p:cNvPr id="7" name="AutoShape 7"/>
            <p:cNvSpPr/>
            <p:nvPr/>
          </p:nvSpPr>
          <p:spPr>
            <a:xfrm rot="-10800000">
              <a:off x="0" y="0"/>
              <a:ext cx="6986237" cy="2157536"/>
            </a:xfrm>
            <a:prstGeom prst="rect">
              <a:avLst/>
            </a:prstGeom>
            <a:solidFill>
              <a:srgbClr val="FFFFFF"/>
            </a:solidFill>
          </p:spPr>
        </p:sp>
        <p:sp>
          <p:nvSpPr>
            <p:cNvPr id="8" name="TextBox 8"/>
            <p:cNvSpPr txBox="1"/>
            <p:nvPr/>
          </p:nvSpPr>
          <p:spPr>
            <a:xfrm>
              <a:off x="365001" y="288193"/>
              <a:ext cx="6621236" cy="1571625"/>
            </a:xfrm>
            <a:prstGeom prst="rect">
              <a:avLst/>
            </a:prstGeom>
          </p:spPr>
          <p:txBody>
            <a:bodyPr lIns="0" tIns="0" rIns="0" bIns="0" rtlCol="0" anchor="t">
              <a:spAutoFit/>
            </a:bodyPr>
            <a:lstStyle/>
            <a:p>
              <a:pPr>
                <a:lnSpc>
                  <a:spcPts val="3120"/>
                </a:lnSpc>
              </a:pPr>
              <a:r>
                <a:rPr lang="en-US" sz="2600" spc="26">
                  <a:solidFill>
                    <a:srgbClr val="03989E"/>
                  </a:solidFill>
                  <a:latin typeface="Aileron Bold"/>
                </a:rPr>
                <a:t>Click "Full Context" to view the paragraph in the full page context</a:t>
              </a:r>
            </a:p>
          </p:txBody>
        </p:sp>
      </p:grpSp>
      <p:grpSp>
        <p:nvGrpSpPr>
          <p:cNvPr id="9" name="Group 9"/>
          <p:cNvGrpSpPr/>
          <p:nvPr/>
        </p:nvGrpSpPr>
        <p:grpSpPr>
          <a:xfrm rot="8565154">
            <a:off x="1020681" y="6009724"/>
            <a:ext cx="10489304" cy="525324"/>
            <a:chOff x="0" y="0"/>
            <a:chExt cx="26068518" cy="1305560"/>
          </a:xfrm>
        </p:grpSpPr>
        <p:sp>
          <p:nvSpPr>
            <p:cNvPr id="10" name="Freeform 10"/>
            <p:cNvSpPr/>
            <p:nvPr/>
          </p:nvSpPr>
          <p:spPr>
            <a:xfrm>
              <a:off x="0" y="-27940"/>
              <a:ext cx="26087567" cy="1360170"/>
            </a:xfrm>
            <a:custGeom>
              <a:avLst/>
              <a:gdLst/>
              <a:ahLst/>
              <a:cxnLst/>
              <a:rect l="l" t="t" r="r" b="b"/>
              <a:pathLst>
                <a:path w="26087567" h="1360170">
                  <a:moveTo>
                    <a:pt x="26012639" y="579120"/>
                  </a:moveTo>
                  <a:lnTo>
                    <a:pt x="25312869" y="55880"/>
                  </a:lnTo>
                  <a:cubicBezTo>
                    <a:pt x="25239208" y="0"/>
                    <a:pt x="25178248" y="30480"/>
                    <a:pt x="25178248" y="123190"/>
                  </a:cubicBezTo>
                  <a:lnTo>
                    <a:pt x="25178248"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25174705" y="805180"/>
                  </a:lnTo>
                  <a:lnTo>
                    <a:pt x="25174705" y="1236980"/>
                  </a:lnTo>
                  <a:cubicBezTo>
                    <a:pt x="25174705" y="1329690"/>
                    <a:pt x="25237939" y="1360170"/>
                    <a:pt x="25311598" y="1304290"/>
                  </a:cubicBezTo>
                  <a:lnTo>
                    <a:pt x="26012639" y="779780"/>
                  </a:lnTo>
                  <a:cubicBezTo>
                    <a:pt x="26087567" y="726440"/>
                    <a:pt x="26087567" y="635000"/>
                    <a:pt x="26012639" y="579120"/>
                  </a:cubicBezTo>
                  <a:close/>
                </a:path>
              </a:pathLst>
            </a:custGeom>
            <a:solidFill>
              <a:srgbClr val="03989E"/>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8836"/>
          <a:stretch>
            <a:fillRect/>
          </a:stretch>
        </p:blipFill>
        <p:spPr>
          <a:xfrm>
            <a:off x="0" y="0"/>
            <a:ext cx="18288000" cy="10287000"/>
          </a:xfrm>
          <a:prstGeom prst="rect">
            <a:avLst/>
          </a:prstGeom>
        </p:spPr>
      </p:pic>
      <p:grpSp>
        <p:nvGrpSpPr>
          <p:cNvPr id="3" name="Group 3"/>
          <p:cNvGrpSpPr/>
          <p:nvPr/>
        </p:nvGrpSpPr>
        <p:grpSpPr>
          <a:xfrm>
            <a:off x="10904410" y="1249079"/>
            <a:ext cx="7136702" cy="1032816"/>
            <a:chOff x="0" y="0"/>
            <a:chExt cx="9515602" cy="1377088"/>
          </a:xfrm>
        </p:grpSpPr>
        <p:sp>
          <p:nvSpPr>
            <p:cNvPr id="4" name="AutoShape 4"/>
            <p:cNvSpPr/>
            <p:nvPr/>
          </p:nvSpPr>
          <p:spPr>
            <a:xfrm>
              <a:off x="0" y="0"/>
              <a:ext cx="9515602" cy="1377088"/>
            </a:xfrm>
            <a:prstGeom prst="rect">
              <a:avLst/>
            </a:prstGeom>
            <a:solidFill>
              <a:srgbClr val="03989E"/>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283" b="2341"/>
          <a:stretch>
            <a:fillRect/>
          </a:stretch>
        </p:blipFill>
        <p:spPr>
          <a:xfrm>
            <a:off x="0" y="0"/>
            <a:ext cx="18288000" cy="10287000"/>
          </a:xfrm>
          <a:prstGeom prst="rect">
            <a:avLst/>
          </a:prstGeom>
        </p:spPr>
      </p:pic>
      <p:sp>
        <p:nvSpPr>
          <p:cNvPr id="3" name="AutoShape 3"/>
          <p:cNvSpPr/>
          <p:nvPr/>
        </p:nvSpPr>
        <p:spPr>
          <a:xfrm>
            <a:off x="3084647" y="3564734"/>
            <a:ext cx="12118707" cy="3157531"/>
          </a:xfrm>
          <a:prstGeom prst="rect">
            <a:avLst/>
          </a:prstGeom>
          <a:solidFill>
            <a:srgbClr val="03989E"/>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a:rPr>
              <a:t>Part 3: Assignment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5845" y="0"/>
            <a:ext cx="7802155" cy="10287000"/>
          </a:xfrm>
          <a:custGeom>
            <a:avLst/>
            <a:gdLst/>
            <a:ahLst/>
            <a:cxnLst/>
            <a:rect l="l" t="t" r="r" b="b"/>
            <a:pathLst>
              <a:path w="7802155" h="10287000">
                <a:moveTo>
                  <a:pt x="0" y="0"/>
                </a:moveTo>
                <a:lnTo>
                  <a:pt x="7802155" y="0"/>
                </a:lnTo>
                <a:lnTo>
                  <a:pt x="7802155" y="10287000"/>
                </a:lnTo>
                <a:lnTo>
                  <a:pt x="0" y="10287000"/>
                </a:lnTo>
                <a:lnTo>
                  <a:pt x="0" y="0"/>
                </a:lnTo>
                <a:close/>
              </a:path>
            </a:pathLst>
          </a:custGeom>
          <a:blipFill>
            <a:blip r:embed="rId2"/>
            <a:stretch>
              <a:fillRect l="-21245" r="-54552"/>
            </a:stretch>
          </a:blipFill>
        </p:spPr>
      </p:sp>
      <p:sp>
        <p:nvSpPr>
          <p:cNvPr id="3" name="TextBox 3"/>
          <p:cNvSpPr txBox="1"/>
          <p:nvPr/>
        </p:nvSpPr>
        <p:spPr>
          <a:xfrm>
            <a:off x="474306" y="442126"/>
            <a:ext cx="7730396" cy="923925"/>
          </a:xfrm>
          <a:prstGeom prst="rect">
            <a:avLst/>
          </a:prstGeom>
        </p:spPr>
        <p:txBody>
          <a:bodyPr lIns="0" tIns="0" rIns="0" bIns="0" rtlCol="0" anchor="t">
            <a:spAutoFit/>
          </a:bodyPr>
          <a:lstStyle/>
          <a:p>
            <a:pPr>
              <a:lnSpc>
                <a:spcPts val="7200"/>
              </a:lnSpc>
            </a:pPr>
            <a:r>
              <a:rPr lang="en-US" sz="6000" spc="120">
                <a:solidFill>
                  <a:srgbClr val="03989E"/>
                </a:solidFill>
                <a:latin typeface="Aileron Heavy"/>
              </a:rPr>
              <a:t>Essay Assignment</a:t>
            </a:r>
          </a:p>
        </p:txBody>
      </p:sp>
      <p:sp>
        <p:nvSpPr>
          <p:cNvPr id="4" name="TextBox 4"/>
          <p:cNvSpPr txBox="1"/>
          <p:nvPr/>
        </p:nvSpPr>
        <p:spPr>
          <a:xfrm>
            <a:off x="474306" y="1675890"/>
            <a:ext cx="9765367" cy="7941945"/>
          </a:xfrm>
          <a:prstGeom prst="rect">
            <a:avLst/>
          </a:prstGeom>
        </p:spPr>
        <p:txBody>
          <a:bodyPr lIns="0" tIns="0" rIns="0" bIns="0" rtlCol="0" anchor="t">
            <a:spAutoFit/>
          </a:bodyPr>
          <a:lstStyle/>
          <a:p>
            <a:pPr>
              <a:lnSpc>
                <a:spcPts val="3960"/>
              </a:lnSpc>
            </a:pPr>
            <a:r>
              <a:rPr lang="en-US" sz="3600" spc="179">
                <a:solidFill>
                  <a:srgbClr val="03989E"/>
                </a:solidFill>
                <a:latin typeface="Aileron"/>
              </a:rPr>
              <a:t>eHRAF Archaeology contains numerous descriptions of archaeological sites with artifacts from shell working activity. </a:t>
            </a:r>
          </a:p>
          <a:p>
            <a:pPr>
              <a:lnSpc>
                <a:spcPts val="3960"/>
              </a:lnSpc>
            </a:pPr>
            <a:endParaRPr lang="en-US" sz="3600" spc="179">
              <a:solidFill>
                <a:srgbClr val="03989E"/>
              </a:solidFill>
              <a:latin typeface="Aileron"/>
            </a:endParaRPr>
          </a:p>
          <a:p>
            <a:pPr>
              <a:lnSpc>
                <a:spcPts val="3960"/>
              </a:lnSpc>
            </a:pPr>
            <a:r>
              <a:rPr lang="en-US" sz="3600" spc="179">
                <a:solidFill>
                  <a:srgbClr val="03989E"/>
                </a:solidFill>
                <a:latin typeface="Aileron"/>
              </a:rPr>
              <a:t>Select any 3 archaeological traditions from 3 different regions. Write an essay in which you compare and contrast these traditions. Include the following information:</a:t>
            </a:r>
          </a:p>
          <a:p>
            <a:pPr>
              <a:lnSpc>
                <a:spcPts val="3960"/>
              </a:lnSpc>
            </a:pPr>
            <a:endParaRPr lang="en-US" sz="3600" spc="179">
              <a:solidFill>
                <a:srgbClr val="03989E"/>
              </a:solidFill>
              <a:latin typeface="Aileron"/>
            </a:endParaRPr>
          </a:p>
          <a:p>
            <a:pPr marL="777240" lvl="1" indent="-388620">
              <a:lnSpc>
                <a:spcPts val="3960"/>
              </a:lnSpc>
              <a:buFont typeface="Arial"/>
              <a:buChar char="•"/>
            </a:pPr>
            <a:r>
              <a:rPr lang="en-US" sz="3600" spc="179">
                <a:solidFill>
                  <a:srgbClr val="03989E"/>
                </a:solidFill>
                <a:latin typeface="Aileron"/>
              </a:rPr>
              <a:t>Name of the tradition and region</a:t>
            </a:r>
          </a:p>
          <a:p>
            <a:pPr marL="777240" lvl="1" indent="-388620">
              <a:lnSpc>
                <a:spcPts val="3960"/>
              </a:lnSpc>
              <a:buFont typeface="Arial"/>
              <a:buChar char="•"/>
            </a:pPr>
            <a:r>
              <a:rPr lang="en-US" sz="3600" spc="179">
                <a:solidFill>
                  <a:srgbClr val="03989E"/>
                </a:solidFill>
                <a:latin typeface="Aileron"/>
              </a:rPr>
              <a:t>Subsistence type</a:t>
            </a:r>
          </a:p>
          <a:p>
            <a:pPr marL="777240" lvl="1" indent="-388620">
              <a:lnSpc>
                <a:spcPts val="3960"/>
              </a:lnSpc>
              <a:buFont typeface="Arial"/>
              <a:buChar char="•"/>
            </a:pPr>
            <a:r>
              <a:rPr lang="en-US" sz="3600" spc="179">
                <a:solidFill>
                  <a:srgbClr val="03989E"/>
                </a:solidFill>
                <a:latin typeface="Aileron"/>
              </a:rPr>
              <a:t>Describe the shell working - e.g., types of shells, purpose of  artifacts, etc.</a:t>
            </a:r>
          </a:p>
          <a:p>
            <a:pPr marL="777240" lvl="1" indent="-388620">
              <a:lnSpc>
                <a:spcPts val="3960"/>
              </a:lnSpc>
              <a:buFont typeface="Arial"/>
              <a:buChar char="•"/>
            </a:pPr>
            <a:r>
              <a:rPr lang="en-US" sz="3600" spc="179">
                <a:solidFill>
                  <a:srgbClr val="03989E"/>
                </a:solidFill>
                <a:latin typeface="Aileron"/>
              </a:rPr>
              <a:t>How do archaeologists interpret these  findings? </a:t>
            </a:r>
          </a:p>
          <a:p>
            <a:pPr marL="777240" lvl="1" indent="-388620">
              <a:lnSpc>
                <a:spcPts val="3960"/>
              </a:lnSpc>
              <a:buFont typeface="Arial"/>
              <a:buChar char="•"/>
            </a:pPr>
            <a:r>
              <a:rPr lang="en-US" sz="3600" spc="179">
                <a:solidFill>
                  <a:srgbClr val="03989E"/>
                </a:solidFill>
                <a:latin typeface="Aileron"/>
              </a:rPr>
              <a:t>What do you think?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Ultra-Bold"/>
              </a:rPr>
              <a:t>References</a:t>
            </a:r>
          </a:p>
        </p:txBody>
      </p:sp>
      <p:sp>
        <p:nvSpPr>
          <p:cNvPr id="3" name="AutoShape 3"/>
          <p:cNvSpPr/>
          <p:nvPr/>
        </p:nvSpPr>
        <p:spPr>
          <a:xfrm rot="-10800000">
            <a:off x="3044204" y="0"/>
            <a:ext cx="15243796" cy="10287000"/>
          </a:xfrm>
          <a:prstGeom prst="rect">
            <a:avLst/>
          </a:prstGeom>
          <a:solidFill>
            <a:srgbClr val="03989E"/>
          </a:solidFill>
        </p:spPr>
      </p:sp>
      <p:sp>
        <p:nvSpPr>
          <p:cNvPr id="4" name="TextBox 4"/>
          <p:cNvSpPr txBox="1"/>
          <p:nvPr/>
        </p:nvSpPr>
        <p:spPr>
          <a:xfrm>
            <a:off x="3654487" y="569115"/>
            <a:ext cx="13105252" cy="22790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Cordy-Collins, Alana. 1990. “Fonga Sigde, Shell Purveyor to the Chimu Kings.” In The Northern </a:t>
            </a:r>
            <a:r>
              <a:rPr lang="en-US" sz="2800" u="none" spc="28">
                <a:solidFill>
                  <a:srgbClr val="FFFFFF"/>
                </a:solidFill>
                <a:latin typeface="Aileron"/>
              </a:rPr>
              <a:t>D</a:t>
            </a:r>
            <a:r>
              <a:rPr lang="en-US" sz="2800" spc="28">
                <a:solidFill>
                  <a:srgbClr val="FFFFFF"/>
                </a:solidFill>
                <a:latin typeface="Aileron"/>
              </a:rPr>
              <a:t>ynasties: Kingship and Statecraft in Chimor: A Symposium at Dumbarton Oaks, 12th and 13th October 1985, 393–417. Washington, D.C.: Dumbarton Oaks Research Library and Collection. https://ehrafarchaeology.yale.edu/document?id=se75-030. </a:t>
            </a:r>
          </a:p>
        </p:txBody>
      </p:sp>
      <p:sp>
        <p:nvSpPr>
          <p:cNvPr id="5" name="TextBox 5"/>
          <p:cNvSpPr txBox="1"/>
          <p:nvPr/>
        </p:nvSpPr>
        <p:spPr>
          <a:xfrm>
            <a:off x="3654487" y="3309707"/>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Doyel, David E. (David Elmond), Stephen H. Lekson, and Devin Alan White. 2010. “Tradition Summary: Hohokam.” New Haven, Conn.: Human Relations Area Files. https://ehrafarchaeology.yale.edu/document?id=nt76-000</a:t>
            </a:r>
          </a:p>
        </p:txBody>
      </p:sp>
      <p:sp>
        <p:nvSpPr>
          <p:cNvPr id="6" name="TextBox 6"/>
          <p:cNvSpPr txBox="1"/>
          <p:nvPr/>
        </p:nvSpPr>
        <p:spPr>
          <a:xfrm>
            <a:off x="3654487" y="5114925"/>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Haury, Emil W. (Emil Walter). 1976. The Hohokam, Desert Farmers &amp; Craftsmen: Excavations at Snaketown, 1964-1965. Tucson: University of Arizona Press. </a:t>
            </a:r>
            <a:r>
              <a:rPr lang="en-US" sz="2800" spc="28">
                <a:solidFill>
                  <a:srgbClr val="FFFFFF"/>
                </a:solidFill>
                <a:latin typeface="Aileron"/>
                <a:hlinkClick r:id="rId2" tooltip="https://ehrafarchaeology.yale.edu/document?id=nt76-002"/>
              </a:rPr>
              <a:t>https://ehrafarchaeology.yale.edu/document?id=nt76-002</a:t>
            </a:r>
            <a:r>
              <a:rPr lang="en-US" sz="2800" spc="28">
                <a:solidFill>
                  <a:srgbClr val="FFFFFF"/>
                </a:solidFill>
                <a:latin typeface="Aileron"/>
              </a:rPr>
              <a:t>.</a:t>
            </a:r>
          </a:p>
        </p:txBody>
      </p:sp>
      <p:sp>
        <p:nvSpPr>
          <p:cNvPr id="7" name="TextBox 7"/>
          <p:cNvSpPr txBox="1"/>
          <p:nvPr/>
        </p:nvSpPr>
        <p:spPr>
          <a:xfrm>
            <a:off x="3654487" y="6915281"/>
            <a:ext cx="13874740"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Kenoyer, Jonathan Mark. 1995. “Shell Trade and Shell Working during the Neolithic and Early Chalcolithic at Mehrgarh, Pakistan.” In Mehrgarh: Field Reports 1974-1985 from Neolithic Times to the Indus Civilization, 566–81. Karachi, Pakistan: Golden Graphics Limited. </a:t>
            </a:r>
            <a:r>
              <a:rPr lang="en-US" sz="2800" spc="28">
                <a:solidFill>
                  <a:srgbClr val="FFFFFF"/>
                </a:solidFill>
                <a:latin typeface="Aileron"/>
                <a:hlinkClick r:id="rId3" tooltip="https://ehrafarchaeology.yale.edu/document?id=aq43-002"/>
              </a:rPr>
              <a:t>https://ehrafarchaeology.yale.edu/document?id=aq43-002</a:t>
            </a:r>
            <a:r>
              <a:rPr lang="en-US" sz="2800" spc="28">
                <a:solidFill>
                  <a:srgbClr val="FFFFFF"/>
                </a:solidFill>
                <a:latin typeface="Aileron"/>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3989E"/>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SHELL WORKING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Ultra-Bold"/>
              </a:rPr>
              <a:t>References</a:t>
            </a:r>
          </a:p>
        </p:txBody>
      </p:sp>
      <p:sp>
        <p:nvSpPr>
          <p:cNvPr id="3" name="AutoShape 3"/>
          <p:cNvSpPr/>
          <p:nvPr/>
        </p:nvSpPr>
        <p:spPr>
          <a:xfrm rot="-10800000">
            <a:off x="3044204" y="0"/>
            <a:ext cx="15243796" cy="10287000"/>
          </a:xfrm>
          <a:prstGeom prst="rect">
            <a:avLst/>
          </a:prstGeom>
          <a:solidFill>
            <a:srgbClr val="03989E"/>
          </a:solidFill>
        </p:spPr>
      </p:sp>
      <p:sp>
        <p:nvSpPr>
          <p:cNvPr id="4" name="TextBox 4"/>
          <p:cNvSpPr txBox="1"/>
          <p:nvPr/>
        </p:nvSpPr>
        <p:spPr>
          <a:xfrm>
            <a:off x="3654487" y="102631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Kenoyer, Jonathan Mark. 2016. “Tradition Summary: Early Indus.” New Haven, Conn.: Human Relations Area Files. https://ehrafarchaeology.yale.edu/document?id=aq43-000. </a:t>
            </a:r>
          </a:p>
        </p:txBody>
      </p:sp>
      <p:sp>
        <p:nvSpPr>
          <p:cNvPr id="5" name="TextBox 5"/>
          <p:cNvSpPr txBox="1"/>
          <p:nvPr/>
        </p:nvSpPr>
        <p:spPr>
          <a:xfrm>
            <a:off x="3654487" y="3081107"/>
            <a:ext cx="13604813"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Mester, Ann Marie. 1997. The Pearl Divers of Los Frailes: Archaeological and Ethnohistorical Explorations of Sumptuary Good Trade and Cosmology in the North and Central Andes. Ann Arbor, Michigan: University Microfilms International. https://ehrafarchaeology.yale.edu/document?id=sd50-001.</a:t>
            </a:r>
          </a:p>
        </p:txBody>
      </p:sp>
      <p:sp>
        <p:nvSpPr>
          <p:cNvPr id="6" name="TextBox 6"/>
          <p:cNvSpPr txBox="1"/>
          <p:nvPr/>
        </p:nvSpPr>
        <p:spPr>
          <a:xfrm>
            <a:off x="3654487" y="5523476"/>
            <a:ext cx="13604813"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Moore, Jerry D. 2015. “Tradition Summary: Chimu.” New Haven, Conn.: Human Relations Area Files. https://ehrafarchaeology.yale.edu/document?id=se75-000. </a:t>
            </a:r>
          </a:p>
        </p:txBody>
      </p:sp>
      <p:sp>
        <p:nvSpPr>
          <p:cNvPr id="7" name="TextBox 7"/>
          <p:cNvSpPr txBox="1"/>
          <p:nvPr/>
        </p:nvSpPr>
        <p:spPr>
          <a:xfrm>
            <a:off x="3654487" y="7072563"/>
            <a:ext cx="13874740"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Stothert, Karen. 1999. “Tradition Summary: Manteño.” New Haven, Conn.: HRAF. </a:t>
            </a:r>
            <a:r>
              <a:rPr lang="en-US" sz="2800" spc="28">
                <a:solidFill>
                  <a:srgbClr val="FFFFFF"/>
                </a:solidFill>
                <a:latin typeface="Aileron"/>
                <a:hlinkClick r:id="rId2" tooltip="https://ehrafarchaeology.yale.edu/document?id=sd50-000"/>
              </a:rPr>
              <a:t>https://ehrafarchaeology.yale.edu/document?id=sd50-000</a:t>
            </a:r>
            <a:r>
              <a:rPr lang="en-US" sz="2800" spc="28">
                <a:solidFill>
                  <a:srgbClr val="FFFFFF"/>
                </a:solidFill>
                <a:latin typeface="Aileron"/>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3989E"/>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Heavy"/>
              </a:rPr>
              <a:t>Image Credits</a:t>
            </a:r>
          </a:p>
        </p:txBody>
      </p:sp>
      <p:sp>
        <p:nvSpPr>
          <p:cNvPr id="4" name="TextBox 4"/>
          <p:cNvSpPr txBox="1"/>
          <p:nvPr/>
        </p:nvSpPr>
        <p:spPr>
          <a:xfrm>
            <a:off x="3884121" y="768591"/>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a:rPr>
              <a:t>Indus bracelet, ALFGRN and Darafsh, CC BY-SA 3.0, via Wikimedia Commons: https://upload.wikimedia.org/wikipedia/commons/5/5c/Indus_bracelet_made_of_Fasciolaria_Trapezium_or_Xandus_Pyrum_imported_front_and_back_with_inscribed_chevron_to_Susa_in_2600-1700_BCE_LOUVRE_Sb14473.jpg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14439"/>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6576674"/>
            <a:ext cx="9265601" cy="622935"/>
          </a:xfrm>
          <a:prstGeom prst="rect">
            <a:avLst/>
          </a:prstGeom>
        </p:spPr>
        <p:txBody>
          <a:bodyPr lIns="0" tIns="0" rIns="0" bIns="0" rtlCol="0" anchor="t">
            <a:spAutoFit/>
          </a:bodyPr>
          <a:lstStyle/>
          <a:p>
            <a:pPr algn="ctr">
              <a:lnSpc>
                <a:spcPts val="5040"/>
              </a:lnSpc>
            </a:pPr>
            <a:r>
              <a:rPr lang="en-US" sz="3600" spc="215">
                <a:solidFill>
                  <a:srgbClr val="03989E"/>
                </a:solidFill>
                <a:latin typeface="Aileron"/>
              </a:rPr>
              <a:t>in eHRAF Archaeology</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3989E"/>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3989E"/>
                </a:solidFill>
                <a:latin typeface="Aileron Bold"/>
              </a:rPr>
              <a:t>Human Relations Area Files</a:t>
            </a:r>
          </a:p>
          <a:p>
            <a:pPr algn="r">
              <a:lnSpc>
                <a:spcPts val="3080"/>
              </a:lnSpc>
            </a:pPr>
            <a:r>
              <a:rPr lang="en-US" sz="2800" spc="196">
                <a:solidFill>
                  <a:srgbClr val="03989E"/>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3989E"/>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3989E"/>
                </a:solidFill>
                <a:latin typeface="Aileron"/>
                <a:hlinkClick r:id="rId3" tooltip="http://hraf.yale.edu"/>
              </a:rPr>
              <a:t>hraf.yale.edu</a:t>
            </a:r>
          </a:p>
        </p:txBody>
      </p:sp>
      <p:sp>
        <p:nvSpPr>
          <p:cNvPr id="10" name="TextBox 10"/>
          <p:cNvSpPr txBox="1"/>
          <p:nvPr/>
        </p:nvSpPr>
        <p:spPr>
          <a:xfrm>
            <a:off x="4511199" y="2293347"/>
            <a:ext cx="9265601" cy="4027170"/>
          </a:xfrm>
          <a:prstGeom prst="rect">
            <a:avLst/>
          </a:prstGeom>
        </p:spPr>
        <p:txBody>
          <a:bodyPr lIns="0" tIns="0" rIns="0" bIns="0" rtlCol="0" anchor="t">
            <a:spAutoFit/>
          </a:bodyPr>
          <a:lstStyle/>
          <a:p>
            <a:pPr algn="ctr">
              <a:lnSpc>
                <a:spcPts val="10560"/>
              </a:lnSpc>
            </a:pPr>
            <a:r>
              <a:rPr lang="en-US" sz="9600">
                <a:solidFill>
                  <a:srgbClr val="03989E"/>
                </a:solidFill>
                <a:latin typeface="Aileron Heavy"/>
              </a:rPr>
              <a:t>Shell Working:</a:t>
            </a:r>
          </a:p>
          <a:p>
            <a:pPr algn="ctr">
              <a:lnSpc>
                <a:spcPts val="10560"/>
              </a:lnSpc>
            </a:pPr>
            <a:r>
              <a:rPr lang="en-US" sz="9600">
                <a:solidFill>
                  <a:srgbClr val="03989E"/>
                </a:solidFill>
                <a:latin typeface="Aileron Bold"/>
              </a:rPr>
              <a:t>A Comparative Approach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675" y="59984"/>
            <a:ext cx="7704299" cy="10227016"/>
          </a:xfrm>
          <a:custGeom>
            <a:avLst/>
            <a:gdLst/>
            <a:ahLst/>
            <a:cxnLst/>
            <a:rect l="l" t="t" r="r" b="b"/>
            <a:pathLst>
              <a:path w="7704299" h="10227016">
                <a:moveTo>
                  <a:pt x="0" y="0"/>
                </a:moveTo>
                <a:lnTo>
                  <a:pt x="7704299" y="0"/>
                </a:lnTo>
                <a:lnTo>
                  <a:pt x="7704299" y="10227016"/>
                </a:lnTo>
                <a:lnTo>
                  <a:pt x="0" y="10227016"/>
                </a:lnTo>
                <a:lnTo>
                  <a:pt x="0" y="0"/>
                </a:lnTo>
                <a:close/>
              </a:path>
            </a:pathLst>
          </a:custGeom>
          <a:blipFill>
            <a:blip r:embed="rId2"/>
            <a:stretch>
              <a:fillRect l="-47173" t="-586" r="-52860"/>
            </a:stretch>
          </a:blipFill>
        </p:spPr>
      </p:sp>
      <p:sp>
        <p:nvSpPr>
          <p:cNvPr id="3" name="AutoShape 3"/>
          <p:cNvSpPr/>
          <p:nvPr/>
        </p:nvSpPr>
        <p:spPr>
          <a:xfrm rot="-10800000">
            <a:off x="7865974" y="28575"/>
            <a:ext cx="10422026" cy="10287000"/>
          </a:xfrm>
          <a:prstGeom prst="rect">
            <a:avLst/>
          </a:prstGeom>
          <a:solidFill>
            <a:srgbClr val="03989E"/>
          </a:solidFill>
        </p:spPr>
      </p:sp>
      <p:sp>
        <p:nvSpPr>
          <p:cNvPr id="4" name="TextBox 4"/>
          <p:cNvSpPr txBox="1"/>
          <p:nvPr/>
        </p:nvSpPr>
        <p:spPr>
          <a:xfrm>
            <a:off x="8156624" y="1655416"/>
            <a:ext cx="9840725" cy="8281035"/>
          </a:xfrm>
          <a:prstGeom prst="rect">
            <a:avLst/>
          </a:prstGeom>
        </p:spPr>
        <p:txBody>
          <a:bodyPr lIns="0" tIns="0" rIns="0" bIns="0" rtlCol="0" anchor="t">
            <a:spAutoFit/>
          </a:bodyPr>
          <a:lstStyle/>
          <a:p>
            <a:pPr>
              <a:lnSpc>
                <a:spcPts val="5040"/>
              </a:lnSpc>
            </a:pPr>
            <a:r>
              <a:rPr lang="en-US" sz="3600" spc="234">
                <a:solidFill>
                  <a:srgbClr val="FFFFFF"/>
                </a:solidFill>
                <a:latin typeface="Aileron"/>
              </a:rPr>
              <a:t>For thousands of years, shells (also known as molluscs) have served humans in a variety of ways, across many traditions.</a:t>
            </a:r>
          </a:p>
          <a:p>
            <a:pPr>
              <a:lnSpc>
                <a:spcPts val="5040"/>
              </a:lnSpc>
            </a:pPr>
            <a:endParaRPr lang="en-US" sz="3600" spc="234">
              <a:solidFill>
                <a:srgbClr val="FFFFFF"/>
              </a:solidFill>
              <a:latin typeface="Aileron"/>
            </a:endParaRPr>
          </a:p>
          <a:p>
            <a:pPr>
              <a:lnSpc>
                <a:spcPts val="5040"/>
              </a:lnSpc>
            </a:pPr>
            <a:r>
              <a:rPr lang="en-US" sz="3600" spc="234">
                <a:solidFill>
                  <a:srgbClr val="FFFFFF"/>
                </a:solidFill>
                <a:latin typeface="Aileron"/>
              </a:rPr>
              <a:t>Shells have been modified into jewelry and fashioned into musical instruments, like conch horns. Color dyes have been extracted from shells. They have even been used as building materials.</a:t>
            </a:r>
          </a:p>
          <a:p>
            <a:pPr>
              <a:lnSpc>
                <a:spcPts val="5040"/>
              </a:lnSpc>
            </a:pPr>
            <a:endParaRPr lang="en-US" sz="3600" spc="234">
              <a:solidFill>
                <a:srgbClr val="FFFFFF"/>
              </a:solidFill>
              <a:latin typeface="Aileron"/>
            </a:endParaRPr>
          </a:p>
          <a:p>
            <a:pPr>
              <a:lnSpc>
                <a:spcPts val="5040"/>
              </a:lnSpc>
            </a:pPr>
            <a:r>
              <a:rPr lang="en-US" sz="3600" spc="234">
                <a:solidFill>
                  <a:srgbClr val="FFFFFF"/>
                </a:solidFill>
                <a:latin typeface="Aileron"/>
              </a:rPr>
              <a:t>What can shells tell us about the people who collected them? How were shells part of social and cultural life?</a:t>
            </a:r>
          </a:p>
        </p:txBody>
      </p:sp>
      <p:sp>
        <p:nvSpPr>
          <p:cNvPr id="5" name="TextBox 5"/>
          <p:cNvSpPr txBox="1"/>
          <p:nvPr/>
        </p:nvSpPr>
        <p:spPr>
          <a:xfrm>
            <a:off x="8726035" y="431676"/>
            <a:ext cx="92151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Archaeology of Shells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Freeform 2"/>
          <p:cNvSpPr/>
          <p:nvPr/>
        </p:nvSpPr>
        <p:spPr>
          <a:xfrm>
            <a:off x="12233364" y="0"/>
            <a:ext cx="6054636" cy="10287000"/>
          </a:xfrm>
          <a:custGeom>
            <a:avLst/>
            <a:gdLst/>
            <a:ahLst/>
            <a:cxnLst/>
            <a:rect l="l" t="t" r="r" b="b"/>
            <a:pathLst>
              <a:path w="6054636" h="10287000">
                <a:moveTo>
                  <a:pt x="0" y="0"/>
                </a:moveTo>
                <a:lnTo>
                  <a:pt x="6054636" y="0"/>
                </a:lnTo>
                <a:lnTo>
                  <a:pt x="6054636" y="10287000"/>
                </a:lnTo>
                <a:lnTo>
                  <a:pt x="0" y="10287000"/>
                </a:lnTo>
                <a:lnTo>
                  <a:pt x="0" y="0"/>
                </a:lnTo>
                <a:close/>
              </a:path>
            </a:pathLst>
          </a:custGeom>
          <a:blipFill>
            <a:blip r:embed="rId2"/>
            <a:stretch>
              <a:fillRect l="-52164" r="-102690"/>
            </a:stretch>
          </a:blipFill>
        </p:spPr>
      </p:sp>
      <p:sp>
        <p:nvSpPr>
          <p:cNvPr id="3" name="TextBox 3"/>
          <p:cNvSpPr txBox="1"/>
          <p:nvPr/>
        </p:nvSpPr>
        <p:spPr>
          <a:xfrm>
            <a:off x="456110" y="877801"/>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videos about shell working:</a:t>
            </a:r>
          </a:p>
        </p:txBody>
      </p:sp>
      <p:grpSp>
        <p:nvGrpSpPr>
          <p:cNvPr id="4" name="Group 4"/>
          <p:cNvGrpSpPr/>
          <p:nvPr/>
        </p:nvGrpSpPr>
        <p:grpSpPr>
          <a:xfrm>
            <a:off x="456110" y="3042971"/>
            <a:ext cx="11657405" cy="561023"/>
            <a:chOff x="0" y="0"/>
            <a:chExt cx="15543207" cy="748030"/>
          </a:xfrm>
        </p:grpSpPr>
        <p:sp>
          <p:nvSpPr>
            <p:cNvPr id="5" name="Freeform 5"/>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youtube.com/watch?v=2sQdMxyAkjY"/>
                </a:rPr>
                <a:t>RSTV Documentary - The Shell Story</a:t>
              </a:r>
            </a:p>
          </p:txBody>
        </p:sp>
      </p:grpSp>
      <p:grpSp>
        <p:nvGrpSpPr>
          <p:cNvPr id="7" name="Group 7"/>
          <p:cNvGrpSpPr/>
          <p:nvPr/>
        </p:nvGrpSpPr>
        <p:grpSpPr>
          <a:xfrm>
            <a:off x="456110" y="4572754"/>
            <a:ext cx="11777254" cy="1085850"/>
            <a:chOff x="0" y="0"/>
            <a:chExt cx="15703006" cy="1447800"/>
          </a:xfrm>
        </p:grpSpPr>
        <p:sp>
          <p:nvSpPr>
            <p:cNvPr id="8" name="TextBox 8"/>
            <p:cNvSpPr txBox="1"/>
            <p:nvPr/>
          </p:nvSpPr>
          <p:spPr>
            <a:xfrm>
              <a:off x="1675143" y="-9525"/>
              <a:ext cx="1402786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youtube.com/watch?v=gRaYLRizNcY"/>
                </a:rPr>
                <a:t>Moments in Indigenous History: Shell rings/Shell Midden Mounds</a:t>
              </a:r>
            </a:p>
          </p:txBody>
        </p:sp>
        <p:sp>
          <p:nvSpPr>
            <p:cNvPr id="9" name="Freeform 9"/>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6434004"/>
            <a:ext cx="11657405" cy="1085850"/>
            <a:chOff x="0" y="0"/>
            <a:chExt cx="15543207" cy="1447800"/>
          </a:xfrm>
        </p:grpSpPr>
        <p:sp>
          <p:nvSpPr>
            <p:cNvPr id="11" name="TextBox 11"/>
            <p:cNvSpPr txBox="1"/>
            <p:nvPr/>
          </p:nvSpPr>
          <p:spPr>
            <a:xfrm>
              <a:off x="1675143" y="-9525"/>
              <a:ext cx="13868063"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youtube.com/watch?v=ycm5IIZrpKs"/>
                </a:rPr>
                <a:t>Listen as a 17,000-year-old conch shell is played once more</a:t>
              </a:r>
            </a:p>
          </p:txBody>
        </p:sp>
        <p:sp>
          <p:nvSpPr>
            <p:cNvPr id="12" name="Freeform 12"/>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8387955"/>
            <a:ext cx="11657405" cy="561023"/>
            <a:chOff x="0" y="0"/>
            <a:chExt cx="15543207" cy="748030"/>
          </a:xfrm>
        </p:grpSpPr>
        <p:sp>
          <p:nvSpPr>
            <p:cNvPr id="14" name="Freeform 14"/>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5"/>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youtube.com/watch?v=qtRVWjKC3cQ"/>
                </a:rPr>
                <a:t>Virginia Oyster Heritage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80398" r="-80398"/>
            </a:stretch>
          </a:blipFill>
        </p:spPr>
      </p:sp>
      <p:sp>
        <p:nvSpPr>
          <p:cNvPr id="3" name="TextBox 3"/>
          <p:cNvSpPr txBox="1"/>
          <p:nvPr/>
        </p:nvSpPr>
        <p:spPr>
          <a:xfrm>
            <a:off x="8554632" y="473392"/>
            <a:ext cx="9068899"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shell working</a:t>
            </a:r>
          </a:p>
        </p:txBody>
      </p:sp>
      <p:sp>
        <p:nvSpPr>
          <p:cNvPr id="4" name="TextBox 4"/>
          <p:cNvSpPr txBox="1"/>
          <p:nvPr/>
        </p:nvSpPr>
        <p:spPr>
          <a:xfrm>
            <a:off x="6684708" y="8431477"/>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harappa.com/content/shell-working-indus-civilization"/>
              </a:rPr>
              <a:t>Shell-Working in the Indus Civilization</a:t>
            </a:r>
          </a:p>
        </p:txBody>
      </p:sp>
      <p:sp>
        <p:nvSpPr>
          <p:cNvPr id="5" name="TextBox 5"/>
          <p:cNvSpPr txBox="1"/>
          <p:nvPr/>
        </p:nvSpPr>
        <p:spPr>
          <a:xfrm>
            <a:off x="6684708" y="3113484"/>
            <a:ext cx="10958284"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www.bbc.com/news/science-environment-56017967"/>
              </a:rPr>
              <a:t>Ancient hunter-gatherer seashell resonates after 17,000 years</a:t>
            </a:r>
          </a:p>
        </p:txBody>
      </p:sp>
      <p:sp>
        <p:nvSpPr>
          <p:cNvPr id="6" name="TextBox 6"/>
          <p:cNvSpPr txBox="1"/>
          <p:nvPr/>
        </p:nvSpPr>
        <p:spPr>
          <a:xfrm>
            <a:off x="6684708" y="4860977"/>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oldpueblo.org/wp-content/uploads/2013/12/199909opa18-Hohokam-Arts-Culture-Use-of-Seashells.pdf"/>
              </a:rPr>
              <a:t>The Ancient Use of Seashells in Arizona and Beyond</a:t>
            </a:r>
          </a:p>
        </p:txBody>
      </p:sp>
      <p:sp>
        <p:nvSpPr>
          <p:cNvPr id="7" name="TextBox 7"/>
          <p:cNvSpPr txBox="1"/>
          <p:nvPr/>
        </p:nvSpPr>
        <p:spPr>
          <a:xfrm>
            <a:off x="6684708" y="1884038"/>
            <a:ext cx="1141709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thoughtco.com/archaeological-study-of-shell-middens-170122"/>
              </a:rPr>
              <a:t>The Archaeological Study of Shell Middens</a:t>
            </a:r>
          </a:p>
        </p:txBody>
      </p:sp>
      <p:sp>
        <p:nvSpPr>
          <p:cNvPr id="8" name="TextBox 8"/>
          <p:cNvSpPr txBox="1"/>
          <p:nvPr/>
        </p:nvSpPr>
        <p:spPr>
          <a:xfrm>
            <a:off x="6684708" y="6551003"/>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mnhs.org/preserve/conservation/reports/shell_objects.pdf"/>
              </a:rPr>
              <a:t>Conservation of Archaeological Shell Objects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348" r="-34348"/>
            </a:stretch>
          </a:blipFill>
        </p:spPr>
      </p:sp>
      <p:sp>
        <p:nvSpPr>
          <p:cNvPr id="3" name="TextBox 3"/>
          <p:cNvSpPr txBox="1"/>
          <p:nvPr/>
        </p:nvSpPr>
        <p:spPr>
          <a:xfrm>
            <a:off x="9641956" y="3033712"/>
            <a:ext cx="8290036" cy="4219575"/>
          </a:xfrm>
          <a:prstGeom prst="rect">
            <a:avLst/>
          </a:prstGeom>
        </p:spPr>
        <p:txBody>
          <a:bodyPr lIns="0" tIns="0" rIns="0" bIns="0" rtlCol="0" anchor="t">
            <a:spAutoFit/>
          </a:bodyPr>
          <a:lstStyle/>
          <a:p>
            <a:pPr>
              <a:lnSpc>
                <a:spcPts val="4799"/>
              </a:lnSpc>
            </a:pPr>
            <a:r>
              <a:rPr lang="en-US" sz="3999" spc="79">
                <a:solidFill>
                  <a:srgbClr val="03989E"/>
                </a:solidFill>
                <a:latin typeface="Aileron"/>
              </a:rPr>
              <a:t>The following slides feature excerpts from descriptions of </a:t>
            </a:r>
          </a:p>
          <a:p>
            <a:pPr>
              <a:lnSpc>
                <a:spcPts val="4799"/>
              </a:lnSpc>
            </a:pPr>
            <a:r>
              <a:rPr lang="en-US" sz="3999" spc="79">
                <a:solidFill>
                  <a:srgbClr val="03989E"/>
                </a:solidFill>
                <a:latin typeface="Aileron"/>
              </a:rPr>
              <a:t>shell working in two different archaeological traditions.</a:t>
            </a:r>
          </a:p>
          <a:p>
            <a:pPr>
              <a:lnSpc>
                <a:spcPts val="4799"/>
              </a:lnSpc>
            </a:pPr>
            <a:endParaRPr lang="en-US" sz="3999" spc="79">
              <a:solidFill>
                <a:srgbClr val="03989E"/>
              </a:solidFill>
              <a:latin typeface="Aileron"/>
            </a:endParaRPr>
          </a:p>
          <a:p>
            <a:pPr>
              <a:lnSpc>
                <a:spcPts val="4800"/>
              </a:lnSpc>
            </a:pPr>
            <a:r>
              <a:rPr lang="en-US" sz="4000" spc="80">
                <a:solidFill>
                  <a:srgbClr val="03989E"/>
                </a:solidFill>
                <a:latin typeface="Aileron"/>
              </a:rPr>
              <a:t>You will learn more about these traditions in eHRAF Archaeology.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269" r="-34269"/>
            </a:stretch>
          </a:blipFill>
        </p:spPr>
      </p:sp>
      <p:sp>
        <p:nvSpPr>
          <p:cNvPr id="3" name="TextBox 3"/>
          <p:cNvSpPr txBox="1"/>
          <p:nvPr/>
        </p:nvSpPr>
        <p:spPr>
          <a:xfrm>
            <a:off x="9581972" y="1093100"/>
            <a:ext cx="8290036" cy="4886325"/>
          </a:xfrm>
          <a:prstGeom prst="rect">
            <a:avLst/>
          </a:prstGeom>
        </p:spPr>
        <p:txBody>
          <a:bodyPr lIns="0" tIns="0" rIns="0" bIns="0" rtlCol="0" anchor="t">
            <a:spAutoFit/>
          </a:bodyPr>
          <a:lstStyle/>
          <a:p>
            <a:pPr>
              <a:lnSpc>
                <a:spcPts val="4800"/>
              </a:lnSpc>
            </a:pPr>
            <a:r>
              <a:rPr lang="en-US" sz="4000" spc="80">
                <a:solidFill>
                  <a:srgbClr val="03989E"/>
                </a:solidFill>
                <a:latin typeface="Aileron"/>
              </a:rPr>
              <a:t>"The king of Chimor had in his retinue a servant called the </a:t>
            </a:r>
            <a:r>
              <a:rPr lang="en-US" sz="4000" spc="80">
                <a:solidFill>
                  <a:srgbClr val="03989E"/>
                </a:solidFill>
                <a:latin typeface="Aileron Italics"/>
              </a:rPr>
              <a:t>Fonga Sigde</a:t>
            </a:r>
            <a:r>
              <a:rPr lang="en-US" sz="4000" spc="80">
                <a:solidFill>
                  <a:srgbClr val="03989E"/>
                </a:solidFill>
                <a:latin typeface="Aileron"/>
              </a:rPr>
              <a:t>, whose job it was to strew crushed </a:t>
            </a:r>
            <a:r>
              <a:rPr lang="en-US" sz="4000" spc="80">
                <a:solidFill>
                  <a:srgbClr val="03989E"/>
                </a:solidFill>
                <a:latin typeface="Aileron Italics"/>
              </a:rPr>
              <a:t>Spondylus</a:t>
            </a:r>
            <a:r>
              <a:rPr lang="en-US" sz="4000" spc="80">
                <a:solidFill>
                  <a:srgbClr val="03989E"/>
                </a:solidFill>
                <a:latin typeface="Aileron"/>
              </a:rPr>
              <a:t> powder before the king as he walked, creating a 'red carpet' for him to walk on and showing his extreme wealth and power."</a:t>
            </a:r>
          </a:p>
        </p:txBody>
      </p:sp>
      <p:sp>
        <p:nvSpPr>
          <p:cNvPr id="4" name="TextBox 4"/>
          <p:cNvSpPr txBox="1"/>
          <p:nvPr/>
        </p:nvSpPr>
        <p:spPr>
          <a:xfrm>
            <a:off x="9581972" y="6644005"/>
            <a:ext cx="8290036" cy="1393825"/>
          </a:xfrm>
          <a:prstGeom prst="rect">
            <a:avLst/>
          </a:prstGeom>
        </p:spPr>
        <p:txBody>
          <a:bodyPr lIns="0" tIns="0" rIns="0" bIns="0" rtlCol="0" anchor="t">
            <a:spAutoFit/>
          </a:bodyPr>
          <a:lstStyle/>
          <a:p>
            <a:pPr>
              <a:lnSpc>
                <a:spcPts val="5600"/>
              </a:lnSpc>
            </a:pPr>
            <a:r>
              <a:rPr lang="en-US" sz="4000" spc="40">
                <a:solidFill>
                  <a:srgbClr val="03989E"/>
                </a:solidFill>
                <a:latin typeface="Aileron Bold Italics"/>
              </a:rPr>
              <a:t>Introduction to the Chimú culture</a:t>
            </a:r>
            <a:r>
              <a:rPr lang="en-US" sz="4000" spc="40">
                <a:solidFill>
                  <a:srgbClr val="03989E"/>
                </a:solidFill>
                <a:latin typeface="Aileron Bold"/>
              </a:rPr>
              <a:t> Dr. Sarahh Scher, Khan Academy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r="-68697"/>
            </a:stretch>
          </a:blipFill>
        </p:spPr>
      </p:sp>
      <p:sp>
        <p:nvSpPr>
          <p:cNvPr id="3" name="TextBox 3"/>
          <p:cNvSpPr txBox="1"/>
          <p:nvPr/>
        </p:nvSpPr>
        <p:spPr>
          <a:xfrm>
            <a:off x="9581972" y="788300"/>
            <a:ext cx="8290036" cy="5495925"/>
          </a:xfrm>
          <a:prstGeom prst="rect">
            <a:avLst/>
          </a:prstGeom>
        </p:spPr>
        <p:txBody>
          <a:bodyPr lIns="0" tIns="0" rIns="0" bIns="0" rtlCol="0" anchor="t">
            <a:spAutoFit/>
          </a:bodyPr>
          <a:lstStyle/>
          <a:p>
            <a:pPr>
              <a:lnSpc>
                <a:spcPts val="4800"/>
              </a:lnSpc>
            </a:pPr>
            <a:r>
              <a:rPr lang="en-US" sz="4000" spc="80">
                <a:solidFill>
                  <a:srgbClr val="03989E"/>
                </a:solidFill>
                <a:latin typeface="Aileron"/>
              </a:rPr>
              <a:t>"Evidence shows Harappans participated in a vast maritime—sea—trade network extending from Central Asia to the Middle East.  Harappans also engaged in shellworking, and shells used in their crafts have origins from as far away as the coast of modern-day Oman."</a:t>
            </a:r>
          </a:p>
        </p:txBody>
      </p:sp>
      <p:sp>
        <p:nvSpPr>
          <p:cNvPr id="4" name="TextBox 4"/>
          <p:cNvSpPr txBox="1"/>
          <p:nvPr/>
        </p:nvSpPr>
        <p:spPr>
          <a:xfrm>
            <a:off x="9581972" y="6653530"/>
            <a:ext cx="8290036" cy="1384300"/>
          </a:xfrm>
          <a:prstGeom prst="rect">
            <a:avLst/>
          </a:prstGeom>
        </p:spPr>
        <p:txBody>
          <a:bodyPr lIns="0" tIns="0" rIns="0" bIns="0" rtlCol="0" anchor="t">
            <a:spAutoFit/>
          </a:bodyPr>
          <a:lstStyle/>
          <a:p>
            <a:pPr>
              <a:lnSpc>
                <a:spcPts val="5599"/>
              </a:lnSpc>
            </a:pPr>
            <a:r>
              <a:rPr lang="en-US" sz="3999" spc="39">
                <a:solidFill>
                  <a:srgbClr val="03989E"/>
                </a:solidFill>
                <a:latin typeface="Aileron Bold Italics"/>
              </a:rPr>
              <a:t>Indus River Valley civilizations</a:t>
            </a:r>
            <a:r>
              <a:rPr lang="en-US" sz="3999" spc="39">
                <a:solidFill>
                  <a:srgbClr val="03989E"/>
                </a:solidFill>
                <a:latin typeface="Aileron Bold"/>
              </a:rPr>
              <a:t> </a:t>
            </a:r>
          </a:p>
          <a:p>
            <a:pPr>
              <a:lnSpc>
                <a:spcPts val="5600"/>
              </a:lnSpc>
            </a:pPr>
            <a:r>
              <a:rPr lang="en-US" sz="4000" spc="40">
                <a:solidFill>
                  <a:srgbClr val="03989E"/>
                </a:solidFill>
                <a:latin typeface="Aileron Bold"/>
              </a:rPr>
              <a:t>Khan Academy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1489</Words>
  <Application>Microsoft Office PowerPoint</Application>
  <PresentationFormat>Custom</PresentationFormat>
  <Paragraphs>151</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Aileron Heavy</vt:lpstr>
      <vt:lpstr>Aileron Bold Italics</vt:lpstr>
      <vt:lpstr>Aileron Bold</vt:lpstr>
      <vt:lpstr>Aileron</vt:lpstr>
      <vt:lpstr>Arial</vt:lpstr>
      <vt:lpstr>Aileron Ultra-Bold</vt:lpstr>
      <vt:lpstr>Aileron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Shell Working A Comparative Approach - Title of Workbook v2</dc:title>
  <dc:creator>Matthew Longcore</dc:creator>
  <cp:lastModifiedBy>Matthew Longcore</cp:lastModifiedBy>
  <cp:revision>2</cp:revision>
  <dcterms:created xsi:type="dcterms:W3CDTF">2006-08-16T00:00:00Z</dcterms:created>
  <dcterms:modified xsi:type="dcterms:W3CDTF">2023-07-11T18:12:13Z</dcterms:modified>
  <dc:identifier>DAFoWiSlGQQ</dc:identifier>
</cp:coreProperties>
</file>