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Lst>
  <p:sldSz cx="18288000" cy="10287000"/>
  <p:notesSz cx="6858000" cy="9144000"/>
  <p:embeddedFontLst>
    <p:embeddedFont>
      <p:font typeface="Aileron Regular" charset="1" panose="00000500000000000000"/>
      <p:regular r:id="rId6"/>
    </p:embeddedFont>
    <p:embeddedFont>
      <p:font typeface="Aileron Regular Bold" charset="1" panose="00000800000000000000"/>
      <p:regular r:id="rId7"/>
    </p:embeddedFont>
    <p:embeddedFont>
      <p:font typeface="Aileron Regular Italics" charset="1" panose="00000500000000000000"/>
      <p:regular r:id="rId8"/>
    </p:embeddedFont>
    <p:embeddedFont>
      <p:font typeface="Aileron Regular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Aileron Heavy" charset="1" panose="00000A00000000000000"/>
      <p:regular r:id="rId14"/>
    </p:embeddedFont>
    <p:embeddedFont>
      <p:font typeface="Aileron Heavy Bold" charset="1" panose="00000A00000000000000"/>
      <p:regular r:id="rId15"/>
    </p:embeddedFont>
    <p:embeddedFont>
      <p:font typeface="Aileron Heavy Italics" charset="1" panose="00000A00000000000000"/>
      <p:regular r:id="rId16"/>
    </p:embeddedFont>
    <p:embeddedFont>
      <p:font typeface="Aileron Heavy Bold Italics" charset="1" panose="00000A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viewProps.xml" Type="http://schemas.openxmlformats.org/officeDocument/2006/relationships/viewProps"/><Relationship Id="rId30" Target="slides/slide13.xml" Type="http://schemas.openxmlformats.org/officeDocument/2006/relationships/slide"/><Relationship Id="rId31" Target="slides/slide14.xml" Type="http://schemas.openxmlformats.org/officeDocument/2006/relationships/slide"/><Relationship Id="rId32" Target="slides/slide15.xml" Type="http://schemas.openxmlformats.org/officeDocument/2006/relationships/slide"/><Relationship Id="rId33" Target="slides/slide16.xml" Type="http://schemas.openxmlformats.org/officeDocument/2006/relationships/slide"/><Relationship Id="rId34" Target="slides/slide17.xml" Type="http://schemas.openxmlformats.org/officeDocument/2006/relationships/slide"/><Relationship Id="rId35" Target="slides/slide18.xml" Type="http://schemas.openxmlformats.org/officeDocument/2006/relationships/slide"/><Relationship Id="rId36" Target="slides/slide19.xml" Type="http://schemas.openxmlformats.org/officeDocument/2006/relationships/slide"/><Relationship Id="rId37" Target="slides/slide20.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http://hraf.yale.edu" TargetMode="External" Type="http://schemas.openxmlformats.org/officeDocument/2006/relationships/hyperlink"/></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89000"/>
          </a:blip>
          <a:srcRect l="22033" t="0" r="22033" b="0"/>
          <a:stretch>
            <a:fillRect/>
          </a:stretch>
        </p:blipFill>
        <p:spPr>
          <a:xfrm flipH="false" flipV="false" rot="0">
            <a:off x="0" y="0"/>
            <a:ext cx="8636070" cy="10287000"/>
          </a:xfrm>
          <a:prstGeom prst="rect">
            <a:avLst/>
          </a:prstGeom>
        </p:spPr>
      </p:pic>
      <p:pic>
        <p:nvPicPr>
          <p:cNvPr name="Picture 3" id="3"/>
          <p:cNvPicPr>
            <a:picLocks noChangeAspect="true"/>
          </p:cNvPicPr>
          <p:nvPr/>
        </p:nvPicPr>
        <p:blipFill>
          <a:blip r:embed="rId3">
            <a:alphaModFix amt="4000"/>
          </a:blip>
          <a:srcRect l="0" t="0" r="0" b="0"/>
          <a:stretch>
            <a:fillRect/>
          </a:stretch>
        </p:blipFill>
        <p:spPr>
          <a:xfrm flipH="false" flipV="false" rot="0">
            <a:off x="9815825" y="1389107"/>
            <a:ext cx="7217821" cy="7508786"/>
          </a:xfrm>
          <a:prstGeom prst="rect">
            <a:avLst/>
          </a:prstGeom>
        </p:spPr>
      </p:pic>
      <p:grpSp>
        <p:nvGrpSpPr>
          <p:cNvPr name="Group 4" id="4"/>
          <p:cNvGrpSpPr/>
          <p:nvPr/>
        </p:nvGrpSpPr>
        <p:grpSpPr>
          <a:xfrm rot="0">
            <a:off x="0" y="1028700"/>
            <a:ext cx="7142940" cy="843619"/>
            <a:chOff x="0" y="0"/>
            <a:chExt cx="9523921" cy="1124825"/>
          </a:xfrm>
        </p:grpSpPr>
        <p:sp>
          <p:nvSpPr>
            <p:cNvPr name="AutoShape 5" id="5"/>
            <p:cNvSpPr/>
            <p:nvPr/>
          </p:nvSpPr>
          <p:spPr>
            <a:xfrm rot="0">
              <a:off x="0" y="0"/>
              <a:ext cx="9523921" cy="1124825"/>
            </a:xfrm>
            <a:prstGeom prst="rect">
              <a:avLst/>
            </a:prstGeom>
            <a:solidFill>
              <a:srgbClr val="800000"/>
            </a:solidFill>
          </p:spPr>
        </p:sp>
        <p:sp>
          <p:nvSpPr>
            <p:cNvPr name="TextBox 6" id="6"/>
            <p:cNvSpPr txBox="true"/>
            <p:nvPr/>
          </p:nvSpPr>
          <p:spPr>
            <a:xfrm rot="0">
              <a:off x="352378" y="180143"/>
              <a:ext cx="8819165" cy="707390"/>
            </a:xfrm>
            <a:prstGeom prst="rect">
              <a:avLst/>
            </a:prstGeom>
          </p:spPr>
          <p:txBody>
            <a:bodyPr anchor="t" rtlCol="false" tIns="0" lIns="0" bIns="0" rIns="0">
              <a:spAutoFit/>
            </a:bodyPr>
            <a:lstStyle/>
            <a:p>
              <a:pPr>
                <a:lnSpc>
                  <a:spcPts val="4480"/>
                </a:lnSpc>
              </a:pPr>
              <a:r>
                <a:rPr lang="en-US" sz="3200" spc="224">
                  <a:solidFill>
                    <a:srgbClr val="FFFFFF"/>
                  </a:solidFill>
                  <a:latin typeface="Aileron Regular Bold"/>
                </a:rPr>
                <a:t>An eHRAF Workbook Activity</a:t>
              </a:r>
            </a:p>
          </p:txBody>
        </p:sp>
      </p:grpSp>
      <p:sp>
        <p:nvSpPr>
          <p:cNvPr name="TextBox 7" id="7"/>
          <p:cNvSpPr txBox="true"/>
          <p:nvPr/>
        </p:nvSpPr>
        <p:spPr>
          <a:xfrm rot="0">
            <a:off x="8791935" y="3680460"/>
            <a:ext cx="9265601" cy="2926080"/>
          </a:xfrm>
          <a:prstGeom prst="rect">
            <a:avLst/>
          </a:prstGeom>
        </p:spPr>
        <p:txBody>
          <a:bodyPr anchor="t" rtlCol="false" tIns="0" lIns="0" bIns="0" rIns="0">
            <a:spAutoFit/>
          </a:bodyPr>
          <a:lstStyle/>
          <a:p>
            <a:pPr algn="ctr">
              <a:lnSpc>
                <a:spcPts val="11519"/>
              </a:lnSpc>
            </a:pPr>
            <a:r>
              <a:rPr lang="en-US" sz="9600">
                <a:solidFill>
                  <a:srgbClr val="800000"/>
                </a:solidFill>
                <a:latin typeface="Aileron Heavy Bold"/>
              </a:rPr>
              <a:t>Social </a:t>
            </a:r>
          </a:p>
          <a:p>
            <a:pPr algn="ctr">
              <a:lnSpc>
                <a:spcPts val="11519"/>
              </a:lnSpc>
            </a:pPr>
            <a:r>
              <a:rPr lang="en-US" sz="9600">
                <a:solidFill>
                  <a:srgbClr val="800000"/>
                </a:solidFill>
                <a:latin typeface="Aileron Heavy Bold"/>
              </a:rPr>
              <a:t>Control</a:t>
            </a:r>
          </a:p>
        </p:txBody>
      </p:sp>
      <p:sp>
        <p:nvSpPr>
          <p:cNvPr name="TextBox 8" id="8"/>
          <p:cNvSpPr txBox="true"/>
          <p:nvPr/>
        </p:nvSpPr>
        <p:spPr>
          <a:xfrm rot="0">
            <a:off x="8791935" y="7459914"/>
            <a:ext cx="9265601" cy="624840"/>
          </a:xfrm>
          <a:prstGeom prst="rect">
            <a:avLst/>
          </a:prstGeom>
        </p:spPr>
        <p:txBody>
          <a:bodyPr anchor="t" rtlCol="false" tIns="0" lIns="0" bIns="0" rIns="0">
            <a:spAutoFit/>
          </a:bodyPr>
          <a:lstStyle/>
          <a:p>
            <a:pPr algn="ctr">
              <a:lnSpc>
                <a:spcPts val="5040"/>
              </a:lnSpc>
            </a:pPr>
            <a:r>
              <a:rPr lang="en-US" sz="3600" spc="215">
                <a:solidFill>
                  <a:srgbClr val="800000"/>
                </a:solidFill>
                <a:latin typeface="Aileron Regular"/>
              </a:rPr>
              <a:t>in eHRAF World Cultures</a:t>
            </a:r>
          </a:p>
        </p:txBody>
      </p:sp>
      <p:sp>
        <p:nvSpPr>
          <p:cNvPr name="TextBox 9" id="9"/>
          <p:cNvSpPr txBox="true"/>
          <p:nvPr/>
        </p:nvSpPr>
        <p:spPr>
          <a:xfrm rot="0">
            <a:off x="11443163" y="9678035"/>
            <a:ext cx="6614374" cy="623570"/>
          </a:xfrm>
          <a:prstGeom prst="rect">
            <a:avLst/>
          </a:prstGeom>
        </p:spPr>
        <p:txBody>
          <a:bodyPr anchor="t" rtlCol="false" tIns="0" lIns="0" bIns="0" rIns="0">
            <a:spAutoFit/>
          </a:bodyPr>
          <a:lstStyle/>
          <a:p>
            <a:pPr algn="r">
              <a:lnSpc>
                <a:spcPts val="2420"/>
              </a:lnSpc>
            </a:pPr>
            <a:r>
              <a:rPr lang="en-US" sz="2200" spc="153">
                <a:solidFill>
                  <a:srgbClr val="000000"/>
                </a:solidFill>
                <a:latin typeface="Aileron Regular"/>
              </a:rPr>
              <a:t>Human Relations Area Files</a:t>
            </a:r>
          </a:p>
          <a:p>
            <a:pPr algn="r">
              <a:lnSpc>
                <a:spcPts val="2420"/>
              </a:lnSpc>
            </a:pPr>
            <a:r>
              <a:rPr lang="en-US" sz="2200" spc="153">
                <a:solidFill>
                  <a:srgbClr val="000000"/>
                </a:solidFill>
                <a:latin typeface="Aileron Regular"/>
              </a:rPr>
              <a:t> at Yale University</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29599" t="0" r="19322" b="0"/>
          <a:stretch>
            <a:fillRect/>
          </a:stretch>
        </p:blipFill>
        <p:spPr>
          <a:xfrm flipH="false" flipV="false" rot="0">
            <a:off x="0" y="0"/>
            <a:ext cx="7865974" cy="10287000"/>
          </a:xfrm>
          <a:prstGeom prst="rect">
            <a:avLst/>
          </a:prstGeom>
        </p:spPr>
      </p:pic>
      <p:sp>
        <p:nvSpPr>
          <p:cNvPr name="AutoShape 3" id="3"/>
          <p:cNvSpPr/>
          <p:nvPr/>
        </p:nvSpPr>
        <p:spPr>
          <a:xfrm rot="-10800000">
            <a:off x="7865974" y="0"/>
            <a:ext cx="10422026" cy="10287000"/>
          </a:xfrm>
          <a:prstGeom prst="rect">
            <a:avLst/>
          </a:prstGeom>
          <a:solidFill>
            <a:srgbClr val="800000"/>
          </a:solidFill>
        </p:spPr>
      </p:sp>
      <p:grpSp>
        <p:nvGrpSpPr>
          <p:cNvPr name="Group 4" id="4"/>
          <p:cNvGrpSpPr/>
          <p:nvPr/>
        </p:nvGrpSpPr>
        <p:grpSpPr>
          <a:xfrm rot="0">
            <a:off x="0" y="-9196"/>
            <a:ext cx="5290317" cy="1037896"/>
            <a:chOff x="0" y="0"/>
            <a:chExt cx="7053756" cy="1383862"/>
          </a:xfrm>
        </p:grpSpPr>
        <p:sp>
          <p:nvSpPr>
            <p:cNvPr name="AutoShape 5" id="5"/>
            <p:cNvSpPr/>
            <p:nvPr/>
          </p:nvSpPr>
          <p:spPr>
            <a:xfrm rot="0">
              <a:off x="0" y="0"/>
              <a:ext cx="7053756" cy="1383862"/>
            </a:xfrm>
            <a:prstGeom prst="rect">
              <a:avLst/>
            </a:prstGeom>
            <a:solidFill>
              <a:srgbClr val="800000"/>
            </a:solidFill>
          </p:spPr>
        </p:sp>
        <p:sp>
          <p:nvSpPr>
            <p:cNvPr name="TextBox 6" id="6"/>
            <p:cNvSpPr txBox="true"/>
            <p:nvPr/>
          </p:nvSpPr>
          <p:spPr>
            <a:xfrm rot="0">
              <a:off x="702223" y="370621"/>
              <a:ext cx="5649310" cy="585470"/>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QUESTION 1</a:t>
              </a:r>
            </a:p>
          </p:txBody>
        </p:sp>
      </p:grpSp>
      <p:sp>
        <p:nvSpPr>
          <p:cNvPr name="TextBox 7" id="7"/>
          <p:cNvSpPr txBox="true"/>
          <p:nvPr/>
        </p:nvSpPr>
        <p:spPr>
          <a:xfrm rot="0">
            <a:off x="8270920" y="3216425"/>
            <a:ext cx="9612134" cy="3558540"/>
          </a:xfrm>
          <a:prstGeom prst="rect">
            <a:avLst/>
          </a:prstGeom>
        </p:spPr>
        <p:txBody>
          <a:bodyPr anchor="t" rtlCol="false" tIns="0" lIns="0" bIns="0" rIns="0">
            <a:spAutoFit/>
          </a:bodyPr>
          <a:lstStyle/>
          <a:p>
            <a:pPr>
              <a:lnSpc>
                <a:spcPts val="4680"/>
              </a:lnSpc>
            </a:pPr>
            <a:r>
              <a:rPr lang="en-US" sz="3600" spc="72">
                <a:solidFill>
                  <a:srgbClr val="FFFFFF"/>
                </a:solidFill>
                <a:latin typeface="Aileron Regular"/>
              </a:rPr>
              <a:t>The </a:t>
            </a:r>
            <a:r>
              <a:rPr lang="en-US" sz="3600" spc="72">
                <a:solidFill>
                  <a:srgbClr val="FFFFFF"/>
                </a:solidFill>
                <a:latin typeface="Aileron Regular Bold"/>
              </a:rPr>
              <a:t>Mbuti (FO04) </a:t>
            </a:r>
            <a:r>
              <a:rPr lang="en-US" sz="3600" spc="72">
                <a:solidFill>
                  <a:srgbClr val="FFFFFF"/>
                </a:solidFill>
                <a:latin typeface="Aileron Regular"/>
              </a:rPr>
              <a:t>of Central Africa do not</a:t>
            </a:r>
          </a:p>
          <a:p>
            <a:pPr>
              <a:lnSpc>
                <a:spcPts val="4680"/>
              </a:lnSpc>
            </a:pPr>
            <a:r>
              <a:rPr lang="en-US" sz="3600" spc="72">
                <a:solidFill>
                  <a:srgbClr val="FFFFFF"/>
                </a:solidFill>
                <a:latin typeface="Aileron Regular"/>
              </a:rPr>
              <a:t>hav</a:t>
            </a:r>
            <a:r>
              <a:rPr lang="en-US" sz="3600" spc="72">
                <a:solidFill>
                  <a:srgbClr val="FFFFFF"/>
                </a:solidFill>
                <a:latin typeface="Aileron Regular"/>
              </a:rPr>
              <a:t>e</a:t>
            </a:r>
            <a:r>
              <a:rPr lang="en-US" sz="3600" spc="72">
                <a:solidFill>
                  <a:srgbClr val="FFFFFF"/>
                </a:solidFill>
                <a:latin typeface="Aileron Regular"/>
              </a:rPr>
              <a:t> any</a:t>
            </a:r>
            <a:r>
              <a:rPr lang="en-US" sz="3600" spc="72">
                <a:solidFill>
                  <a:srgbClr val="FFFFFF"/>
                </a:solidFill>
                <a:latin typeface="Aileron Regular"/>
              </a:rPr>
              <a:t> </a:t>
            </a:r>
            <a:r>
              <a:rPr lang="en-US" sz="3600" spc="72">
                <a:solidFill>
                  <a:srgbClr val="FFFFFF"/>
                </a:solidFill>
                <a:latin typeface="Aileron Regular"/>
              </a:rPr>
              <a:t>f</a:t>
            </a:r>
            <a:r>
              <a:rPr lang="en-US" sz="3600" spc="72">
                <a:solidFill>
                  <a:srgbClr val="FFFFFF"/>
                </a:solidFill>
                <a:latin typeface="Aileron Regular"/>
              </a:rPr>
              <a:t>or</a:t>
            </a:r>
            <a:r>
              <a:rPr lang="en-US" sz="3600" spc="72">
                <a:solidFill>
                  <a:srgbClr val="FFFFFF"/>
                </a:solidFill>
                <a:latin typeface="Aileron Regular"/>
              </a:rPr>
              <a:t>ma</a:t>
            </a:r>
            <a:r>
              <a:rPr lang="en-US" sz="3600" spc="72">
                <a:solidFill>
                  <a:srgbClr val="FFFFFF"/>
                </a:solidFill>
                <a:latin typeface="Aileron Regular"/>
              </a:rPr>
              <a:t>l</a:t>
            </a:r>
            <a:r>
              <a:rPr lang="en-US" sz="3600" spc="72">
                <a:solidFill>
                  <a:srgbClr val="FFFFFF"/>
                </a:solidFill>
                <a:latin typeface="Aileron Regular"/>
              </a:rPr>
              <a:t> mechanisms</a:t>
            </a:r>
            <a:r>
              <a:rPr lang="en-US" sz="3600" spc="72">
                <a:solidFill>
                  <a:srgbClr val="FFFFFF"/>
                </a:solidFill>
                <a:latin typeface="Aileron Regular"/>
              </a:rPr>
              <a:t> </a:t>
            </a:r>
            <a:r>
              <a:rPr lang="en-US" sz="3600" spc="72">
                <a:solidFill>
                  <a:srgbClr val="FFFFFF"/>
                </a:solidFill>
                <a:latin typeface="Aileron Regular"/>
              </a:rPr>
              <a:t>of socia</a:t>
            </a:r>
            <a:r>
              <a:rPr lang="en-US" sz="3600" spc="72">
                <a:solidFill>
                  <a:srgbClr val="FFFFFF"/>
                </a:solidFill>
                <a:latin typeface="Aileron Regular"/>
              </a:rPr>
              <a:t>l</a:t>
            </a:r>
            <a:r>
              <a:rPr lang="en-US" sz="3600" spc="72">
                <a:solidFill>
                  <a:srgbClr val="FFFFFF"/>
                </a:solidFill>
                <a:latin typeface="Aileron Regular"/>
              </a:rPr>
              <a:t> con</a:t>
            </a:r>
            <a:r>
              <a:rPr lang="en-US" sz="3600" spc="72">
                <a:solidFill>
                  <a:srgbClr val="FFFFFF"/>
                </a:solidFill>
                <a:latin typeface="Aileron Regular"/>
              </a:rPr>
              <a:t>tr</a:t>
            </a:r>
            <a:r>
              <a:rPr lang="en-US" sz="3600" spc="72">
                <a:solidFill>
                  <a:srgbClr val="FFFFFF"/>
                </a:solidFill>
                <a:latin typeface="Aileron Regular"/>
              </a:rPr>
              <a:t>ol, so how do they achieve it?  </a:t>
            </a:r>
          </a:p>
          <a:p>
            <a:pPr>
              <a:lnSpc>
                <a:spcPts val="4680"/>
              </a:lnSpc>
            </a:pPr>
          </a:p>
          <a:p>
            <a:pPr>
              <a:lnSpc>
                <a:spcPts val="4680"/>
              </a:lnSpc>
            </a:pPr>
            <a:r>
              <a:rPr lang="en-US" sz="3600" spc="72">
                <a:solidFill>
                  <a:srgbClr val="FFFFFF"/>
                </a:solidFill>
                <a:latin typeface="Aileron Regular"/>
              </a:rPr>
              <a:t>Read pp. </a:t>
            </a:r>
            <a:r>
              <a:rPr lang="en-US" sz="3600" spc="72">
                <a:solidFill>
                  <a:srgbClr val="FFFFFF"/>
                </a:solidFill>
                <a:latin typeface="Aileron Regular Bold"/>
              </a:rPr>
              <a:t>107-109</a:t>
            </a:r>
            <a:r>
              <a:rPr lang="en-US" sz="3600" spc="72">
                <a:solidFill>
                  <a:srgbClr val="FFFFFF"/>
                </a:solidFill>
                <a:latin typeface="Aileron Regular"/>
              </a:rPr>
              <a:t> of Turnbull's </a:t>
            </a:r>
            <a:r>
              <a:rPr lang="en-US" sz="3600" spc="72">
                <a:solidFill>
                  <a:srgbClr val="FFFFFF"/>
                </a:solidFill>
                <a:latin typeface="Aileron Regular Italics"/>
              </a:rPr>
              <a:t>The Forest People</a:t>
            </a:r>
          </a:p>
        </p:txBody>
      </p:sp>
      <p:sp>
        <p:nvSpPr>
          <p:cNvPr name="TextBox 8" id="8"/>
          <p:cNvSpPr txBox="true"/>
          <p:nvPr/>
        </p:nvSpPr>
        <p:spPr>
          <a:xfrm rot="0">
            <a:off x="8270920" y="767760"/>
            <a:ext cx="9612134" cy="1106805"/>
          </a:xfrm>
          <a:prstGeom prst="rect">
            <a:avLst/>
          </a:prstGeom>
        </p:spPr>
        <p:txBody>
          <a:bodyPr anchor="t" rtlCol="false" tIns="0" lIns="0" bIns="0" rIns="0">
            <a:spAutoFit/>
          </a:bodyPr>
          <a:lstStyle/>
          <a:p>
            <a:pPr>
              <a:lnSpc>
                <a:spcPts val="4320"/>
              </a:lnSpc>
            </a:pPr>
            <a:r>
              <a:rPr lang="en-US" sz="3600" spc="36">
                <a:solidFill>
                  <a:srgbClr val="FFFFFF"/>
                </a:solidFill>
                <a:latin typeface="Aileron Regular"/>
              </a:rPr>
              <a:t>In </a:t>
            </a:r>
            <a:r>
              <a:rPr lang="en-US" sz="3600" spc="36">
                <a:solidFill>
                  <a:srgbClr val="FFFFFF"/>
                </a:solidFill>
                <a:latin typeface="Aileron Regular Bold"/>
              </a:rPr>
              <a:t>eHRAF World Cultures</a:t>
            </a:r>
            <a:r>
              <a:rPr lang="en-US" sz="3600" spc="36">
                <a:solidFill>
                  <a:srgbClr val="FFFFFF"/>
                </a:solidFill>
                <a:latin typeface="Aileron Regular"/>
              </a:rPr>
              <a:t>, read the passages indicated, then answer the questions. </a:t>
            </a:r>
          </a:p>
        </p:txBody>
      </p:sp>
      <p:sp>
        <p:nvSpPr>
          <p:cNvPr name="TextBox 9" id="9"/>
          <p:cNvSpPr txBox="true"/>
          <p:nvPr/>
        </p:nvSpPr>
        <p:spPr>
          <a:xfrm rot="0">
            <a:off x="8738720" y="7313445"/>
            <a:ext cx="8941694" cy="1106805"/>
          </a:xfrm>
          <a:prstGeom prst="rect">
            <a:avLst/>
          </a:prstGeom>
        </p:spPr>
        <p:txBody>
          <a:bodyPr anchor="t" rtlCol="false" tIns="0" lIns="0" bIns="0" rIns="0">
            <a:spAutoFit/>
          </a:bodyPr>
          <a:lstStyle/>
          <a:p>
            <a:pPr>
              <a:lnSpc>
                <a:spcPts val="4320"/>
              </a:lnSpc>
            </a:pPr>
            <a:r>
              <a:rPr lang="en-US" sz="3600" spc="36">
                <a:solidFill>
                  <a:srgbClr val="FFFFFF"/>
                </a:solidFill>
                <a:ea typeface="Aileron Regular"/>
              </a:rPr>
              <a:t>🌐https://</a:t>
            </a:r>
            <a:r>
              <a:rPr lang="en-US" sz="3600" spc="36">
                <a:solidFill>
                  <a:srgbClr val="FFFFFF"/>
                </a:solidFill>
                <a:latin typeface="Aileron Regular"/>
              </a:rPr>
              <a:t>e</a:t>
            </a:r>
            <a:r>
              <a:rPr lang="en-US" sz="3600" spc="36">
                <a:solidFill>
                  <a:srgbClr val="FFFFFF"/>
                </a:solidFill>
                <a:latin typeface="Aileron Regular"/>
              </a:rPr>
              <a:t>hrafw</a:t>
            </a:r>
            <a:r>
              <a:rPr lang="en-US" sz="3600" spc="36">
                <a:solidFill>
                  <a:srgbClr val="FFFFFF"/>
                </a:solidFill>
                <a:latin typeface="Aileron Regular"/>
              </a:rPr>
              <a:t>orld</a:t>
            </a:r>
            <a:r>
              <a:rPr lang="en-US" sz="3600" spc="36">
                <a:solidFill>
                  <a:srgbClr val="FFFFFF"/>
                </a:solidFill>
                <a:latin typeface="Aileron Regular"/>
              </a:rPr>
              <a:t>c</a:t>
            </a:r>
            <a:r>
              <a:rPr lang="en-US" sz="3600" spc="36">
                <a:solidFill>
                  <a:srgbClr val="FFFFFF"/>
                </a:solidFill>
                <a:latin typeface="Aileron Regular"/>
              </a:rPr>
              <a:t>ultures</a:t>
            </a:r>
            <a:r>
              <a:rPr lang="en-US" sz="3600" spc="36">
                <a:solidFill>
                  <a:srgbClr val="FFFFFF"/>
                </a:solidFill>
                <a:latin typeface="Aileron Regular"/>
              </a:rPr>
              <a:t>.yale.edu/document?id=fo04-003</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3714" t="0" r="48530" b="0"/>
          <a:stretch>
            <a:fillRect/>
          </a:stretch>
        </p:blipFill>
        <p:spPr>
          <a:xfrm flipH="false" flipV="false" rot="0">
            <a:off x="10422026" y="0"/>
            <a:ext cx="7865974" cy="10287000"/>
          </a:xfrm>
          <a:prstGeom prst="rect">
            <a:avLst/>
          </a:prstGeom>
        </p:spPr>
      </p:pic>
      <p:grpSp>
        <p:nvGrpSpPr>
          <p:cNvPr name="Group 3" id="3"/>
          <p:cNvGrpSpPr/>
          <p:nvPr/>
        </p:nvGrpSpPr>
        <p:grpSpPr>
          <a:xfrm rot="0">
            <a:off x="12997683" y="-9196"/>
            <a:ext cx="5290317" cy="1037896"/>
            <a:chOff x="0" y="0"/>
            <a:chExt cx="7053756" cy="1383862"/>
          </a:xfrm>
        </p:grpSpPr>
        <p:sp>
          <p:nvSpPr>
            <p:cNvPr name="AutoShape 4" id="4"/>
            <p:cNvSpPr/>
            <p:nvPr/>
          </p:nvSpPr>
          <p:spPr>
            <a:xfrm rot="0">
              <a:off x="0" y="0"/>
              <a:ext cx="7053756" cy="1383862"/>
            </a:xfrm>
            <a:prstGeom prst="rect">
              <a:avLst/>
            </a:prstGeom>
            <a:solidFill>
              <a:srgbClr val="800000"/>
            </a:solidFill>
          </p:spPr>
        </p:sp>
        <p:sp>
          <p:nvSpPr>
            <p:cNvPr name="TextBox 5" id="5"/>
            <p:cNvSpPr txBox="true"/>
            <p:nvPr/>
          </p:nvSpPr>
          <p:spPr>
            <a:xfrm rot="0">
              <a:off x="702223" y="370621"/>
              <a:ext cx="5649310" cy="585470"/>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QUESTION 2</a:t>
              </a:r>
            </a:p>
          </p:txBody>
        </p:sp>
      </p:grpSp>
      <p:sp>
        <p:nvSpPr>
          <p:cNvPr name="AutoShape 6" id="6"/>
          <p:cNvSpPr/>
          <p:nvPr/>
        </p:nvSpPr>
        <p:spPr>
          <a:xfrm rot="-10800000">
            <a:off x="0" y="-9196"/>
            <a:ext cx="10422026" cy="10287000"/>
          </a:xfrm>
          <a:prstGeom prst="rect">
            <a:avLst/>
          </a:prstGeom>
          <a:solidFill>
            <a:srgbClr val="800000"/>
          </a:solidFill>
        </p:spPr>
      </p:sp>
      <p:sp>
        <p:nvSpPr>
          <p:cNvPr name="TextBox 7" id="7"/>
          <p:cNvSpPr txBox="true"/>
          <p:nvPr/>
        </p:nvSpPr>
        <p:spPr>
          <a:xfrm rot="0">
            <a:off x="607419" y="694530"/>
            <a:ext cx="9612134" cy="3034665"/>
          </a:xfrm>
          <a:prstGeom prst="rect">
            <a:avLst/>
          </a:prstGeom>
        </p:spPr>
        <p:txBody>
          <a:bodyPr anchor="t" rtlCol="false" tIns="0" lIns="0" bIns="0" rIns="0">
            <a:spAutoFit/>
          </a:bodyPr>
          <a:lstStyle/>
          <a:p>
            <a:pPr>
              <a:lnSpc>
                <a:spcPts val="3960"/>
              </a:lnSpc>
            </a:pPr>
            <a:r>
              <a:rPr lang="en-US" sz="3600" spc="36">
                <a:solidFill>
                  <a:srgbClr val="FFFFFF"/>
                </a:solidFill>
                <a:latin typeface="Aileron Regular"/>
              </a:rPr>
              <a:t>The threat of sorcery is a central aspect of social control among the </a:t>
            </a:r>
            <a:r>
              <a:rPr lang="en-US" sz="3600" spc="36">
                <a:solidFill>
                  <a:srgbClr val="FFFFFF"/>
                </a:solidFill>
                <a:latin typeface="Aileron Regular Bold"/>
              </a:rPr>
              <a:t>Ojibwa (NG06)</a:t>
            </a:r>
            <a:r>
              <a:rPr lang="en-US" sz="3600" spc="36">
                <a:solidFill>
                  <a:srgbClr val="FFFFFF"/>
                </a:solidFill>
                <a:latin typeface="Aileron Regular"/>
              </a:rPr>
              <a:t>. Describe how this fear appears to work.</a:t>
            </a:r>
          </a:p>
          <a:p>
            <a:pPr>
              <a:lnSpc>
                <a:spcPts val="3960"/>
              </a:lnSpc>
            </a:pPr>
          </a:p>
          <a:p>
            <a:pPr>
              <a:lnSpc>
                <a:spcPts val="3960"/>
              </a:lnSpc>
            </a:pPr>
            <a:r>
              <a:rPr lang="en-US" sz="3600" spc="36">
                <a:solidFill>
                  <a:srgbClr val="FFFFFF"/>
                </a:solidFill>
                <a:latin typeface="Aileron Regular"/>
              </a:rPr>
              <a:t>Read pp. </a:t>
            </a:r>
            <a:r>
              <a:rPr lang="en-US" sz="3600" spc="36">
                <a:solidFill>
                  <a:srgbClr val="FFFFFF"/>
                </a:solidFill>
                <a:latin typeface="Aileron Regular Bold"/>
              </a:rPr>
              <a:t>93-95</a:t>
            </a:r>
            <a:r>
              <a:rPr lang="en-US" sz="3600" spc="36">
                <a:solidFill>
                  <a:srgbClr val="FFFFFF"/>
                </a:solidFill>
                <a:latin typeface="Aileron Regular"/>
              </a:rPr>
              <a:t> of Hallowell's </a:t>
            </a:r>
            <a:r>
              <a:rPr lang="en-US" sz="3600" spc="36">
                <a:solidFill>
                  <a:srgbClr val="FFFFFF"/>
                </a:solidFill>
                <a:latin typeface="Aileron Regular Italics"/>
              </a:rPr>
              <a:t>The Ojibwa of Berens River</a:t>
            </a:r>
            <a:r>
              <a:rPr lang="en-US" sz="3600" spc="36">
                <a:solidFill>
                  <a:srgbClr val="FFFFFF"/>
                </a:solidFill>
                <a:latin typeface="Aileron Regular"/>
              </a:rPr>
              <a:t> </a:t>
            </a:r>
          </a:p>
        </p:txBody>
      </p:sp>
      <p:sp>
        <p:nvSpPr>
          <p:cNvPr name="TextBox 8" id="8"/>
          <p:cNvSpPr txBox="true"/>
          <p:nvPr/>
        </p:nvSpPr>
        <p:spPr>
          <a:xfrm rot="0">
            <a:off x="809892" y="4027499"/>
            <a:ext cx="9207188" cy="1106805"/>
          </a:xfrm>
          <a:prstGeom prst="rect">
            <a:avLst/>
          </a:prstGeom>
        </p:spPr>
        <p:txBody>
          <a:bodyPr anchor="t" rtlCol="false" tIns="0" lIns="0" bIns="0" rIns="0">
            <a:spAutoFit/>
          </a:bodyPr>
          <a:lstStyle/>
          <a:p>
            <a:pPr>
              <a:lnSpc>
                <a:spcPts val="4320"/>
              </a:lnSpc>
            </a:pPr>
            <a:r>
              <a:rPr lang="en-US" sz="3600" spc="36">
                <a:solidFill>
                  <a:srgbClr val="FFFFFF"/>
                </a:solidFill>
                <a:ea typeface="Aileron Regular"/>
              </a:rPr>
              <a:t>🌐https://ehrafworldcultures.yale.edu/document?id=ng06-058</a:t>
            </a:r>
          </a:p>
        </p:txBody>
      </p:sp>
      <p:sp>
        <p:nvSpPr>
          <p:cNvPr name="TextBox 9" id="9"/>
          <p:cNvSpPr txBox="true"/>
          <p:nvPr/>
        </p:nvSpPr>
        <p:spPr>
          <a:xfrm rot="0">
            <a:off x="607419" y="5594258"/>
            <a:ext cx="9612134" cy="2661285"/>
          </a:xfrm>
          <a:prstGeom prst="rect">
            <a:avLst/>
          </a:prstGeom>
        </p:spPr>
        <p:txBody>
          <a:bodyPr anchor="t" rtlCol="false" tIns="0" lIns="0" bIns="0" rIns="0">
            <a:spAutoFit/>
          </a:bodyPr>
          <a:lstStyle/>
          <a:p>
            <a:pPr>
              <a:lnSpc>
                <a:spcPts val="4320"/>
              </a:lnSpc>
            </a:pPr>
            <a:r>
              <a:rPr lang="en-US" sz="3600" spc="36">
                <a:solidFill>
                  <a:srgbClr val="FFFFFF"/>
                </a:solidFill>
                <a:latin typeface="Aileron Regular"/>
              </a:rPr>
              <a:t>Contrast the Ojibwa's use of sorcery with that of the </a:t>
            </a:r>
            <a:r>
              <a:rPr lang="en-US" sz="3600" spc="36">
                <a:solidFill>
                  <a:srgbClr val="FFFFFF"/>
                </a:solidFill>
                <a:latin typeface="Aileron Regular Bold"/>
              </a:rPr>
              <a:t>Ganda (FK07) </a:t>
            </a:r>
            <a:r>
              <a:rPr lang="en-US" sz="3600" spc="36">
                <a:solidFill>
                  <a:srgbClr val="FFFFFF"/>
                </a:solidFill>
                <a:latin typeface="Aileron Regular"/>
              </a:rPr>
              <a:t>of eastern Africa. </a:t>
            </a:r>
          </a:p>
          <a:p>
            <a:pPr>
              <a:lnSpc>
                <a:spcPts val="4320"/>
              </a:lnSpc>
            </a:pPr>
          </a:p>
          <a:p>
            <a:pPr>
              <a:lnSpc>
                <a:spcPts val="3960"/>
              </a:lnSpc>
            </a:pPr>
            <a:r>
              <a:rPr lang="en-US" sz="3600" spc="36">
                <a:solidFill>
                  <a:srgbClr val="FFFFFF"/>
                </a:solidFill>
                <a:latin typeface="Aileron Regular"/>
              </a:rPr>
              <a:t>Read pp. </a:t>
            </a:r>
            <a:r>
              <a:rPr lang="en-US" sz="3600" spc="36">
                <a:solidFill>
                  <a:srgbClr val="FFFFFF"/>
                </a:solidFill>
                <a:latin typeface="Aileron Regular Bold"/>
              </a:rPr>
              <a:t>252-253</a:t>
            </a:r>
            <a:r>
              <a:rPr lang="en-US" sz="3600" spc="36">
                <a:solidFill>
                  <a:srgbClr val="FFFFFF"/>
                </a:solidFill>
                <a:latin typeface="Aileron Regular"/>
              </a:rPr>
              <a:t> of Mair's </a:t>
            </a:r>
            <a:r>
              <a:rPr lang="en-US" sz="3600" spc="36">
                <a:solidFill>
                  <a:srgbClr val="FFFFFF"/>
                </a:solidFill>
                <a:latin typeface="Aileron Regular Italics"/>
              </a:rPr>
              <a:t>An African People in the 20th Century</a:t>
            </a:r>
            <a:r>
              <a:rPr lang="en-US" sz="3600" spc="36">
                <a:solidFill>
                  <a:srgbClr val="FFFFFF"/>
                </a:solidFill>
                <a:latin typeface="Aileron Regular"/>
              </a:rPr>
              <a:t>.</a:t>
            </a:r>
          </a:p>
        </p:txBody>
      </p:sp>
      <p:sp>
        <p:nvSpPr>
          <p:cNvPr name="TextBox 10" id="10"/>
          <p:cNvSpPr txBox="true"/>
          <p:nvPr/>
        </p:nvSpPr>
        <p:spPr>
          <a:xfrm rot="0">
            <a:off x="841486" y="8574427"/>
            <a:ext cx="8739054" cy="1106805"/>
          </a:xfrm>
          <a:prstGeom prst="rect">
            <a:avLst/>
          </a:prstGeom>
        </p:spPr>
        <p:txBody>
          <a:bodyPr anchor="t" rtlCol="false" tIns="0" lIns="0" bIns="0" rIns="0">
            <a:spAutoFit/>
          </a:bodyPr>
          <a:lstStyle/>
          <a:p>
            <a:pPr>
              <a:lnSpc>
                <a:spcPts val="4320"/>
              </a:lnSpc>
            </a:pPr>
            <a:r>
              <a:rPr lang="en-US" sz="3600" spc="36">
                <a:solidFill>
                  <a:srgbClr val="FFFFFF"/>
                </a:solidFill>
                <a:ea typeface="Aileron Regular"/>
              </a:rPr>
              <a:t>🌐https://ehrafworldcultures.yale.edu/document?id=fk07-001</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52196" t="9687" r="0" b="0"/>
          <a:stretch>
            <a:fillRect/>
          </a:stretch>
        </p:blipFill>
        <p:spPr>
          <a:xfrm flipH="false" flipV="false" rot="0">
            <a:off x="0" y="0"/>
            <a:ext cx="7877908" cy="10287000"/>
          </a:xfrm>
          <a:prstGeom prst="rect">
            <a:avLst/>
          </a:prstGeom>
        </p:spPr>
      </p:pic>
      <p:sp>
        <p:nvSpPr>
          <p:cNvPr name="AutoShape 3" id="3"/>
          <p:cNvSpPr/>
          <p:nvPr/>
        </p:nvSpPr>
        <p:spPr>
          <a:xfrm rot="-10800000">
            <a:off x="7865974" y="0"/>
            <a:ext cx="10422026" cy="10287000"/>
          </a:xfrm>
          <a:prstGeom prst="rect">
            <a:avLst/>
          </a:prstGeom>
          <a:solidFill>
            <a:srgbClr val="800000"/>
          </a:solidFill>
        </p:spPr>
      </p:sp>
      <p:grpSp>
        <p:nvGrpSpPr>
          <p:cNvPr name="Group 4" id="4"/>
          <p:cNvGrpSpPr/>
          <p:nvPr/>
        </p:nvGrpSpPr>
        <p:grpSpPr>
          <a:xfrm rot="0">
            <a:off x="0" y="-9196"/>
            <a:ext cx="5290317" cy="1037896"/>
            <a:chOff x="0" y="0"/>
            <a:chExt cx="7053756" cy="1383862"/>
          </a:xfrm>
        </p:grpSpPr>
        <p:sp>
          <p:nvSpPr>
            <p:cNvPr name="AutoShape 5" id="5"/>
            <p:cNvSpPr/>
            <p:nvPr/>
          </p:nvSpPr>
          <p:spPr>
            <a:xfrm rot="0">
              <a:off x="0" y="0"/>
              <a:ext cx="7053756" cy="1383862"/>
            </a:xfrm>
            <a:prstGeom prst="rect">
              <a:avLst/>
            </a:prstGeom>
            <a:solidFill>
              <a:srgbClr val="800000"/>
            </a:solidFill>
          </p:spPr>
        </p:sp>
        <p:sp>
          <p:nvSpPr>
            <p:cNvPr name="TextBox 6" id="6"/>
            <p:cNvSpPr txBox="true"/>
            <p:nvPr/>
          </p:nvSpPr>
          <p:spPr>
            <a:xfrm rot="0">
              <a:off x="702223" y="370621"/>
              <a:ext cx="5649310" cy="585470"/>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QUESTION 3</a:t>
              </a:r>
            </a:p>
          </p:txBody>
        </p:sp>
      </p:grpSp>
      <p:sp>
        <p:nvSpPr>
          <p:cNvPr name="TextBox 7" id="7"/>
          <p:cNvSpPr txBox="true"/>
          <p:nvPr/>
        </p:nvSpPr>
        <p:spPr>
          <a:xfrm rot="0">
            <a:off x="8270920" y="1725023"/>
            <a:ext cx="9612134" cy="4152900"/>
          </a:xfrm>
          <a:prstGeom prst="rect">
            <a:avLst/>
          </a:prstGeom>
        </p:spPr>
        <p:txBody>
          <a:bodyPr anchor="t" rtlCol="false" tIns="0" lIns="0" bIns="0" rIns="0">
            <a:spAutoFit/>
          </a:bodyPr>
          <a:lstStyle/>
          <a:p>
            <a:pPr>
              <a:lnSpc>
                <a:spcPts val="4680"/>
              </a:lnSpc>
            </a:pPr>
            <a:r>
              <a:rPr lang="en-US" sz="3600" spc="72">
                <a:solidFill>
                  <a:srgbClr val="FFFFFF"/>
                </a:solidFill>
                <a:latin typeface="Aileron Regular"/>
              </a:rPr>
              <a:t>The </a:t>
            </a:r>
            <a:r>
              <a:rPr lang="en-US" sz="3600" spc="72">
                <a:solidFill>
                  <a:srgbClr val="FFFFFF"/>
                </a:solidFill>
                <a:latin typeface="Aileron Regular Bold"/>
              </a:rPr>
              <a:t>Kanuri (MS14)</a:t>
            </a:r>
            <a:r>
              <a:rPr lang="en-US" sz="3600" spc="72">
                <a:solidFill>
                  <a:srgbClr val="FFFFFF"/>
                </a:solidFill>
                <a:latin typeface="Aileron Regular"/>
              </a:rPr>
              <a:t> have higher levels of authority t</a:t>
            </a:r>
            <a:r>
              <a:rPr lang="en-US" sz="3600" spc="72">
                <a:solidFill>
                  <a:srgbClr val="FFFFFF"/>
                </a:solidFill>
                <a:latin typeface="Aileron Regular"/>
              </a:rPr>
              <a:t>o </a:t>
            </a:r>
            <a:r>
              <a:rPr lang="en-US" sz="3600" spc="72">
                <a:solidFill>
                  <a:srgbClr val="FFFFFF"/>
                </a:solidFill>
                <a:latin typeface="Aileron Regular"/>
              </a:rPr>
              <a:t>r</a:t>
            </a:r>
            <a:r>
              <a:rPr lang="en-US" sz="3600" spc="72">
                <a:solidFill>
                  <a:srgbClr val="FFFFFF"/>
                </a:solidFill>
                <a:latin typeface="Aileron Regular"/>
              </a:rPr>
              <a:t>es</a:t>
            </a:r>
            <a:r>
              <a:rPr lang="en-US" sz="3600" spc="72">
                <a:solidFill>
                  <a:srgbClr val="FFFFFF"/>
                </a:solidFill>
                <a:latin typeface="Aileron Regular"/>
              </a:rPr>
              <a:t>olve disputes. Explain how their system works, focusing on at least 2 aspects (e.g. legal or political) of control.</a:t>
            </a:r>
          </a:p>
          <a:p>
            <a:pPr>
              <a:lnSpc>
                <a:spcPts val="4680"/>
              </a:lnSpc>
            </a:pPr>
          </a:p>
          <a:p>
            <a:pPr>
              <a:lnSpc>
                <a:spcPts val="4680"/>
              </a:lnSpc>
            </a:pPr>
            <a:r>
              <a:rPr lang="en-US" sz="3600" spc="72">
                <a:solidFill>
                  <a:srgbClr val="FFFFFF"/>
                </a:solidFill>
                <a:latin typeface="Aileron Regular"/>
              </a:rPr>
              <a:t>Read pp. </a:t>
            </a:r>
            <a:r>
              <a:rPr lang="en-US" sz="3600" spc="72">
                <a:solidFill>
                  <a:srgbClr val="FFFFFF"/>
                </a:solidFill>
                <a:latin typeface="Aileron Regular Bold"/>
              </a:rPr>
              <a:t>20-22</a:t>
            </a:r>
            <a:r>
              <a:rPr lang="en-US" sz="3600" spc="72">
                <a:solidFill>
                  <a:srgbClr val="FFFFFF"/>
                </a:solidFill>
                <a:latin typeface="Aileron Regular"/>
              </a:rPr>
              <a:t> of Cohen's </a:t>
            </a:r>
            <a:r>
              <a:rPr lang="en-US" sz="3600" spc="72">
                <a:solidFill>
                  <a:srgbClr val="FFFFFF"/>
                </a:solidFill>
                <a:latin typeface="Aileron Regular Italics"/>
              </a:rPr>
              <a:t>The Kanuri of Bornu</a:t>
            </a:r>
            <a:r>
              <a:rPr lang="en-US" sz="3600" spc="72">
                <a:solidFill>
                  <a:srgbClr val="FFFFFF"/>
                </a:solidFill>
                <a:latin typeface="Aileron Regular"/>
              </a:rPr>
              <a:t>, and "The Village Area" on pp. </a:t>
            </a:r>
            <a:r>
              <a:rPr lang="en-US" sz="3600" spc="72">
                <a:solidFill>
                  <a:srgbClr val="FFFFFF"/>
                </a:solidFill>
                <a:latin typeface="Aileron Regular Bold"/>
              </a:rPr>
              <a:t>94-96</a:t>
            </a:r>
            <a:r>
              <a:rPr lang="en-US" sz="3600" spc="72">
                <a:solidFill>
                  <a:srgbClr val="FFFFFF"/>
                </a:solidFill>
                <a:latin typeface="Aileron Regular"/>
              </a:rPr>
              <a:t>. </a:t>
            </a:r>
          </a:p>
        </p:txBody>
      </p:sp>
      <p:sp>
        <p:nvSpPr>
          <p:cNvPr name="TextBox 8" id="8"/>
          <p:cNvSpPr txBox="true"/>
          <p:nvPr/>
        </p:nvSpPr>
        <p:spPr>
          <a:xfrm rot="0">
            <a:off x="8606140" y="6705859"/>
            <a:ext cx="8941694" cy="1106805"/>
          </a:xfrm>
          <a:prstGeom prst="rect">
            <a:avLst/>
          </a:prstGeom>
        </p:spPr>
        <p:txBody>
          <a:bodyPr anchor="t" rtlCol="false" tIns="0" lIns="0" bIns="0" rIns="0">
            <a:spAutoFit/>
          </a:bodyPr>
          <a:lstStyle/>
          <a:p>
            <a:pPr>
              <a:lnSpc>
                <a:spcPts val="4320"/>
              </a:lnSpc>
            </a:pPr>
            <a:r>
              <a:rPr lang="en-US" sz="3600" spc="36">
                <a:solidFill>
                  <a:srgbClr val="FFFFFF"/>
                </a:solidFill>
                <a:ea typeface="Aileron Regular"/>
              </a:rPr>
              <a:t>🌐https://ehrafworldcultures.yale.edu/document?id=ms14-001</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786" r="0" b="7786"/>
          <a:stretch>
            <a:fillRect/>
          </a:stretch>
        </p:blipFill>
        <p:spPr>
          <a:xfrm flipH="false" flipV="false">
            <a:off x="0" y="0"/>
            <a:ext cx="18288000" cy="10287000"/>
          </a:xfrm>
          <a:prstGeom prst="rect">
            <a:avLst/>
          </a:prstGeom>
        </p:spPr>
      </p:pic>
      <p:grpSp>
        <p:nvGrpSpPr>
          <p:cNvPr name="Group 3" id="3"/>
          <p:cNvGrpSpPr/>
          <p:nvPr/>
        </p:nvGrpSpPr>
        <p:grpSpPr>
          <a:xfrm rot="0">
            <a:off x="3189403" y="3763995"/>
            <a:ext cx="12118707" cy="2759009"/>
            <a:chOff x="0" y="0"/>
            <a:chExt cx="16158275" cy="3678679"/>
          </a:xfrm>
        </p:grpSpPr>
        <p:sp>
          <p:nvSpPr>
            <p:cNvPr name="AutoShape 4" id="4"/>
            <p:cNvSpPr/>
            <p:nvPr/>
          </p:nvSpPr>
          <p:spPr>
            <a:xfrm rot="0">
              <a:off x="0" y="0"/>
              <a:ext cx="16158275" cy="3678679"/>
            </a:xfrm>
            <a:prstGeom prst="rect">
              <a:avLst/>
            </a:prstGeom>
            <a:solidFill>
              <a:srgbClr val="800000"/>
            </a:solidFill>
          </p:spPr>
        </p:sp>
        <p:sp>
          <p:nvSpPr>
            <p:cNvPr name="TextBox 5" id="5"/>
            <p:cNvSpPr txBox="true"/>
            <p:nvPr/>
          </p:nvSpPr>
          <p:spPr>
            <a:xfrm rot="0">
              <a:off x="773114" y="951791"/>
              <a:ext cx="14612047" cy="1803671"/>
            </a:xfrm>
            <a:prstGeom prst="rect">
              <a:avLst/>
            </a:prstGeom>
          </p:spPr>
          <p:txBody>
            <a:bodyPr anchor="t" rtlCol="false" tIns="0" lIns="0" bIns="0" rIns="0">
              <a:spAutoFit/>
            </a:bodyPr>
            <a:lstStyle/>
            <a:p>
              <a:pPr algn="ctr">
                <a:lnSpc>
                  <a:spcPts val="6378"/>
                </a:lnSpc>
              </a:pPr>
              <a:r>
                <a:rPr lang="en-US" sz="5600" spc="100">
                  <a:solidFill>
                    <a:srgbClr val="FFFFFF"/>
                  </a:solidFill>
                  <a:latin typeface="Aileron Regular Bold"/>
                </a:rPr>
                <a:t>RULES ACROSS CULTURES</a:t>
              </a:r>
            </a:p>
            <a:p>
              <a:pPr algn="ctr">
                <a:lnSpc>
                  <a:spcPts val="4103"/>
                </a:lnSpc>
              </a:pPr>
              <a:r>
                <a:rPr lang="en-US" sz="3600" spc="64">
                  <a:solidFill>
                    <a:srgbClr val="FFFFFF"/>
                  </a:solidFill>
                  <a:latin typeface="Aileron Regular"/>
                </a:rPr>
                <a:t>search and discover</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800000"/>
        </a:solidFill>
      </p:bgPr>
    </p:bg>
    <p:spTree>
      <p:nvGrpSpPr>
        <p:cNvPr id="1" name=""/>
        <p:cNvGrpSpPr/>
        <p:nvPr/>
      </p:nvGrpSpPr>
      <p:grpSpPr>
        <a:xfrm>
          <a:off x="0" y="0"/>
          <a:ext cx="0" cy="0"/>
          <a:chOff x="0" y="0"/>
          <a:chExt cx="0" cy="0"/>
        </a:xfrm>
      </p:grpSpPr>
      <p:sp>
        <p:nvSpPr>
          <p:cNvPr name="AutoShape 2" id="2"/>
          <p:cNvSpPr/>
          <p:nvPr/>
        </p:nvSpPr>
        <p:spPr>
          <a:xfrm rot="0">
            <a:off x="6494265" y="0"/>
            <a:ext cx="11793735" cy="10287000"/>
          </a:xfrm>
          <a:prstGeom prst="rect">
            <a:avLst/>
          </a:prstGeom>
          <a:solidFill>
            <a:srgbClr val="FFFFFF"/>
          </a:solidFill>
        </p:spPr>
      </p:sp>
      <p:pic>
        <p:nvPicPr>
          <p:cNvPr name="Picture 3" id="3"/>
          <p:cNvPicPr>
            <a:picLocks noChangeAspect="true"/>
          </p:cNvPicPr>
          <p:nvPr/>
        </p:nvPicPr>
        <p:blipFill>
          <a:blip r:embed="rId2"/>
          <a:srcRect l="0" t="13216" r="0" b="13216"/>
          <a:stretch>
            <a:fillRect/>
          </a:stretch>
        </p:blipFill>
        <p:spPr>
          <a:xfrm flipH="false" flipV="false" rot="0">
            <a:off x="6494265" y="-41520"/>
            <a:ext cx="11793735" cy="5769709"/>
          </a:xfrm>
          <a:prstGeom prst="rect">
            <a:avLst/>
          </a:prstGeom>
        </p:spPr>
      </p:pic>
      <p:sp>
        <p:nvSpPr>
          <p:cNvPr name="TextBox 4" id="4"/>
          <p:cNvSpPr txBox="true"/>
          <p:nvPr/>
        </p:nvSpPr>
        <p:spPr>
          <a:xfrm rot="0">
            <a:off x="358260" y="2699244"/>
            <a:ext cx="5590491" cy="4023360"/>
          </a:xfrm>
          <a:prstGeom prst="rect">
            <a:avLst/>
          </a:prstGeom>
        </p:spPr>
        <p:txBody>
          <a:bodyPr anchor="t" rtlCol="false" tIns="0" lIns="0" bIns="0" rIns="0">
            <a:spAutoFit/>
          </a:bodyPr>
          <a:lstStyle/>
          <a:p>
            <a:pPr>
              <a:lnSpc>
                <a:spcPts val="10560"/>
              </a:lnSpc>
            </a:pPr>
            <a:r>
              <a:rPr lang="en-US" sz="8800" spc="175">
                <a:solidFill>
                  <a:srgbClr val="FFFFFF"/>
                </a:solidFill>
                <a:latin typeface="Aileron Heavy Bold"/>
              </a:rPr>
              <a:t>Social Control &amp; Society</a:t>
            </a:r>
          </a:p>
        </p:txBody>
      </p:sp>
      <p:sp>
        <p:nvSpPr>
          <p:cNvPr name="TextBox 5" id="5"/>
          <p:cNvSpPr txBox="true"/>
          <p:nvPr/>
        </p:nvSpPr>
        <p:spPr>
          <a:xfrm rot="0">
            <a:off x="358260" y="6120906"/>
            <a:ext cx="7287542" cy="552450"/>
          </a:xfrm>
          <a:prstGeom prst="rect">
            <a:avLst/>
          </a:prstGeom>
        </p:spPr>
        <p:txBody>
          <a:bodyPr anchor="t" rtlCol="false" tIns="0" lIns="0" bIns="0" rIns="0">
            <a:spAutoFit/>
          </a:bodyPr>
          <a:lstStyle/>
          <a:p>
            <a:pPr>
              <a:lnSpc>
                <a:spcPts val="4500"/>
              </a:lnSpc>
            </a:pPr>
          </a:p>
        </p:txBody>
      </p:sp>
      <p:sp>
        <p:nvSpPr>
          <p:cNvPr name="TextBox 6" id="6"/>
          <p:cNvSpPr txBox="true"/>
          <p:nvPr/>
        </p:nvSpPr>
        <p:spPr>
          <a:xfrm rot="0">
            <a:off x="6847781" y="6597156"/>
            <a:ext cx="11086704" cy="2545080"/>
          </a:xfrm>
          <a:prstGeom prst="rect">
            <a:avLst/>
          </a:prstGeom>
        </p:spPr>
        <p:txBody>
          <a:bodyPr anchor="t" rtlCol="false" tIns="0" lIns="0" bIns="0" rIns="0">
            <a:spAutoFit/>
          </a:bodyPr>
          <a:lstStyle/>
          <a:p>
            <a:pPr>
              <a:lnSpc>
                <a:spcPts val="5040"/>
              </a:lnSpc>
            </a:pPr>
            <a:r>
              <a:rPr lang="en-US" sz="3600" spc="359">
                <a:solidFill>
                  <a:srgbClr val="800000"/>
                </a:solidFill>
                <a:latin typeface="Aileron Regular"/>
              </a:rPr>
              <a:t>Conduct your own search in </a:t>
            </a:r>
            <a:r>
              <a:rPr lang="en-US" sz="3600" spc="359">
                <a:solidFill>
                  <a:srgbClr val="800000"/>
                </a:solidFill>
                <a:latin typeface="Aileron Regular Bold"/>
              </a:rPr>
              <a:t>eHRAF Advanced Search </a:t>
            </a:r>
            <a:r>
              <a:rPr lang="en-US" sz="3600" spc="359">
                <a:solidFill>
                  <a:srgbClr val="800000"/>
                </a:solidFill>
                <a:latin typeface="Aileron Regular"/>
              </a:rPr>
              <a:t>to find out more about how different cultures instill rules and order their societies.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2808" t="0" r="5546" b="19027"/>
          <a:stretch>
            <a:fillRect/>
          </a:stretch>
        </p:blipFill>
        <p:spPr>
          <a:xfrm flipH="false" flipV="false">
            <a:off x="0" y="0"/>
            <a:ext cx="18288000" cy="10287000"/>
          </a:xfrm>
          <a:prstGeom prst="rect">
            <a:avLst/>
          </a:prstGeom>
        </p:spPr>
      </p:pic>
      <p:grpSp>
        <p:nvGrpSpPr>
          <p:cNvPr name="Group 3" id="3"/>
          <p:cNvGrpSpPr/>
          <p:nvPr/>
        </p:nvGrpSpPr>
        <p:grpSpPr>
          <a:xfrm rot="0">
            <a:off x="641637" y="6899806"/>
            <a:ext cx="5737200" cy="1864596"/>
            <a:chOff x="0" y="0"/>
            <a:chExt cx="7649600" cy="2486128"/>
          </a:xfrm>
        </p:grpSpPr>
        <p:sp>
          <p:nvSpPr>
            <p:cNvPr name="AutoShape 4" id="4"/>
            <p:cNvSpPr/>
            <p:nvPr/>
          </p:nvSpPr>
          <p:spPr>
            <a:xfrm rot="-10800000">
              <a:off x="0" y="0"/>
              <a:ext cx="7649600" cy="2486128"/>
            </a:xfrm>
            <a:prstGeom prst="rect">
              <a:avLst/>
            </a:prstGeom>
            <a:solidFill>
              <a:srgbClr val="FFFFFF"/>
            </a:solidFill>
          </p:spPr>
        </p:sp>
        <p:sp>
          <p:nvSpPr>
            <p:cNvPr name="TextBox 5" id="5"/>
            <p:cNvSpPr txBox="true"/>
            <p:nvPr/>
          </p:nvSpPr>
          <p:spPr>
            <a:xfrm rot="0">
              <a:off x="534808" y="14339"/>
              <a:ext cx="6579985" cy="2447925"/>
            </a:xfrm>
            <a:prstGeom prst="rect">
              <a:avLst/>
            </a:prstGeom>
          </p:spPr>
          <p:txBody>
            <a:bodyPr anchor="t" rtlCol="false" tIns="0" lIns="0" bIns="0" rIns="0">
              <a:spAutoFit/>
            </a:bodyPr>
            <a:lstStyle/>
            <a:p>
              <a:pPr>
                <a:lnSpc>
                  <a:spcPts val="3600"/>
                </a:lnSpc>
              </a:pPr>
              <a:r>
                <a:rPr lang="en-US" sz="3000" spc="30">
                  <a:solidFill>
                    <a:srgbClr val="800000"/>
                  </a:solidFill>
                  <a:latin typeface="Aileron Regular Bold"/>
                </a:rPr>
                <a:t>Add cultures: </a:t>
              </a:r>
            </a:p>
            <a:p>
              <a:pPr>
                <a:lnSpc>
                  <a:spcPts val="3600"/>
                </a:lnSpc>
              </a:pPr>
              <a:r>
                <a:rPr lang="en-US" sz="3000" spc="30">
                  <a:solidFill>
                    <a:srgbClr val="800000"/>
                  </a:solidFill>
                  <a:latin typeface="Aileron Regular"/>
                </a:rPr>
                <a:t>Select as many cultures as you like, or search the entire collection</a:t>
              </a:r>
            </a:p>
          </p:txBody>
        </p:sp>
      </p:grpSp>
      <p:grpSp>
        <p:nvGrpSpPr>
          <p:cNvPr name="Group 6" id="6"/>
          <p:cNvGrpSpPr/>
          <p:nvPr/>
        </p:nvGrpSpPr>
        <p:grpSpPr>
          <a:xfrm rot="0">
            <a:off x="11151298" y="705925"/>
            <a:ext cx="7136702" cy="1032816"/>
            <a:chOff x="0" y="0"/>
            <a:chExt cx="9515602" cy="1377088"/>
          </a:xfrm>
        </p:grpSpPr>
        <p:sp>
          <p:nvSpPr>
            <p:cNvPr name="AutoShape 7" id="7"/>
            <p:cNvSpPr/>
            <p:nvPr/>
          </p:nvSpPr>
          <p:spPr>
            <a:xfrm rot="0">
              <a:off x="0" y="0"/>
              <a:ext cx="9515602" cy="1377088"/>
            </a:xfrm>
            <a:prstGeom prst="rect">
              <a:avLst/>
            </a:prstGeom>
            <a:solidFill>
              <a:srgbClr val="800000"/>
            </a:solidFill>
          </p:spPr>
        </p:sp>
        <p:sp>
          <p:nvSpPr>
            <p:cNvPr name="TextBox 8" id="8"/>
            <p:cNvSpPr txBox="true"/>
            <p:nvPr/>
          </p:nvSpPr>
          <p:spPr>
            <a:xfrm rot="0">
              <a:off x="947307" y="370621"/>
              <a:ext cx="7620987" cy="578697"/>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ADVANCED SEARCH</a:t>
              </a:r>
            </a:p>
          </p:txBody>
        </p:sp>
      </p:grpSp>
      <p:grpSp>
        <p:nvGrpSpPr>
          <p:cNvPr name="Group 9" id="9"/>
          <p:cNvGrpSpPr/>
          <p:nvPr/>
        </p:nvGrpSpPr>
        <p:grpSpPr>
          <a:xfrm rot="0">
            <a:off x="7595339" y="6678570"/>
            <a:ext cx="4571385" cy="2085833"/>
            <a:chOff x="0" y="0"/>
            <a:chExt cx="6095180" cy="2781110"/>
          </a:xfrm>
        </p:grpSpPr>
        <p:sp>
          <p:nvSpPr>
            <p:cNvPr name="AutoShape 10" id="10"/>
            <p:cNvSpPr/>
            <p:nvPr/>
          </p:nvSpPr>
          <p:spPr>
            <a:xfrm rot="-10800000">
              <a:off x="0" y="0"/>
              <a:ext cx="6095180" cy="2781110"/>
            </a:xfrm>
            <a:prstGeom prst="rect">
              <a:avLst/>
            </a:prstGeom>
            <a:solidFill>
              <a:srgbClr val="FFFFFF"/>
            </a:solidFill>
          </p:spPr>
        </p:sp>
        <p:sp>
          <p:nvSpPr>
            <p:cNvPr name="TextBox 11" id="11"/>
            <p:cNvSpPr txBox="true"/>
            <p:nvPr/>
          </p:nvSpPr>
          <p:spPr>
            <a:xfrm rot="0">
              <a:off x="230052" y="161830"/>
              <a:ext cx="5671446" cy="2447925"/>
            </a:xfrm>
            <a:prstGeom prst="rect">
              <a:avLst/>
            </a:prstGeom>
          </p:spPr>
          <p:txBody>
            <a:bodyPr anchor="t" rtlCol="false" tIns="0" lIns="0" bIns="0" rIns="0">
              <a:spAutoFit/>
            </a:bodyPr>
            <a:lstStyle/>
            <a:p>
              <a:pPr>
                <a:lnSpc>
                  <a:spcPts val="3600"/>
                </a:lnSpc>
              </a:pPr>
              <a:r>
                <a:rPr lang="en-US" sz="3000" spc="30">
                  <a:solidFill>
                    <a:srgbClr val="800000"/>
                  </a:solidFill>
                  <a:latin typeface="Aileron Regular Bold"/>
                </a:rPr>
                <a:t>Add subjects: </a:t>
              </a:r>
            </a:p>
            <a:p>
              <a:pPr>
                <a:lnSpc>
                  <a:spcPts val="3600"/>
                </a:lnSpc>
              </a:pPr>
              <a:r>
                <a:rPr lang="en-US" sz="3000" spc="30">
                  <a:solidFill>
                    <a:srgbClr val="800000"/>
                  </a:solidFill>
                  <a:latin typeface="Aileron Regular"/>
                </a:rPr>
                <a:t>Social Control (626), </a:t>
              </a:r>
            </a:p>
            <a:p>
              <a:pPr>
                <a:lnSpc>
                  <a:spcPts val="3600"/>
                </a:lnSpc>
              </a:pPr>
              <a:r>
                <a:rPr lang="en-US" sz="3000" spc="30">
                  <a:solidFill>
                    <a:srgbClr val="800000"/>
                  </a:solidFill>
                  <a:latin typeface="Aileron Regular"/>
                </a:rPr>
                <a:t>Judicial Authority (692) or choose your own</a:t>
              </a:r>
            </a:p>
          </p:txBody>
        </p:sp>
      </p:grpSp>
      <p:grpSp>
        <p:nvGrpSpPr>
          <p:cNvPr name="Group 12" id="12"/>
          <p:cNvGrpSpPr/>
          <p:nvPr/>
        </p:nvGrpSpPr>
        <p:grpSpPr>
          <a:xfrm rot="-5911422">
            <a:off x="1882862" y="4960367"/>
            <a:ext cx="2519144" cy="366267"/>
            <a:chOff x="0" y="0"/>
            <a:chExt cx="8979503" cy="1305560"/>
          </a:xfrm>
        </p:grpSpPr>
        <p:sp>
          <p:nvSpPr>
            <p:cNvPr name="Freeform 13" id="13"/>
            <p:cNvSpPr/>
            <p:nvPr/>
          </p:nvSpPr>
          <p:spPr>
            <a:xfrm flipH="false" flipV="false">
              <a:off x="0" y="-27940"/>
              <a:ext cx="8998552" cy="1360170"/>
            </a:xfrm>
            <a:custGeom>
              <a:avLst/>
              <a:gdLst/>
              <a:ahLst/>
              <a:cxnLst/>
              <a:rect r="r" b="b" t="t" l="l"/>
              <a:pathLst>
                <a:path h="1360170" w="8998552">
                  <a:moveTo>
                    <a:pt x="8923623" y="579120"/>
                  </a:moveTo>
                  <a:lnTo>
                    <a:pt x="8223852" y="55880"/>
                  </a:lnTo>
                  <a:cubicBezTo>
                    <a:pt x="8150192" y="0"/>
                    <a:pt x="8089233" y="30480"/>
                    <a:pt x="8089233" y="123190"/>
                  </a:cubicBezTo>
                  <a:lnTo>
                    <a:pt x="8089233" y="556260"/>
                  </a:lnTo>
                  <a:lnTo>
                    <a:pt x="831850" y="556260"/>
                  </a:lnTo>
                  <a:cubicBezTo>
                    <a:pt x="778510" y="382270"/>
                    <a:pt x="617220" y="255270"/>
                    <a:pt x="425450" y="255270"/>
                  </a:cubicBezTo>
                  <a:cubicBezTo>
                    <a:pt x="190500" y="255270"/>
                    <a:pt x="0" y="445770"/>
                    <a:pt x="0" y="680720"/>
                  </a:cubicBezTo>
                  <a:cubicBezTo>
                    <a:pt x="0" y="915670"/>
                    <a:pt x="190500" y="1106170"/>
                    <a:pt x="425450" y="1106170"/>
                  </a:cubicBezTo>
                  <a:cubicBezTo>
                    <a:pt x="617220" y="1106170"/>
                    <a:pt x="778510" y="979170"/>
                    <a:pt x="831850" y="805180"/>
                  </a:cubicBezTo>
                  <a:lnTo>
                    <a:pt x="8087659" y="805180"/>
                  </a:lnTo>
                  <a:lnTo>
                    <a:pt x="8087659" y="1236980"/>
                  </a:lnTo>
                  <a:cubicBezTo>
                    <a:pt x="8087659" y="1329690"/>
                    <a:pt x="8148923" y="1360170"/>
                    <a:pt x="8222583" y="1304290"/>
                  </a:cubicBezTo>
                  <a:lnTo>
                    <a:pt x="8923623" y="779780"/>
                  </a:lnTo>
                  <a:cubicBezTo>
                    <a:pt x="8998552" y="726440"/>
                    <a:pt x="8998552" y="635000"/>
                    <a:pt x="8923623" y="579120"/>
                  </a:cubicBezTo>
                  <a:close/>
                </a:path>
              </a:pathLst>
            </a:custGeom>
            <a:solidFill>
              <a:srgbClr val="800000"/>
            </a:solidFill>
          </p:spPr>
        </p:sp>
      </p:grpSp>
      <p:grpSp>
        <p:nvGrpSpPr>
          <p:cNvPr name="Group 14" id="14"/>
          <p:cNvGrpSpPr/>
          <p:nvPr/>
        </p:nvGrpSpPr>
        <p:grpSpPr>
          <a:xfrm rot="0">
            <a:off x="12930723" y="6678570"/>
            <a:ext cx="5056345" cy="1605756"/>
            <a:chOff x="0" y="0"/>
            <a:chExt cx="6741793" cy="2141008"/>
          </a:xfrm>
        </p:grpSpPr>
        <p:sp>
          <p:nvSpPr>
            <p:cNvPr name="AutoShape 15" id="15"/>
            <p:cNvSpPr/>
            <p:nvPr/>
          </p:nvSpPr>
          <p:spPr>
            <a:xfrm rot="-10800000">
              <a:off x="0" y="0"/>
              <a:ext cx="6741793" cy="2141008"/>
            </a:xfrm>
            <a:prstGeom prst="rect">
              <a:avLst/>
            </a:prstGeom>
            <a:solidFill>
              <a:srgbClr val="FFFFFF"/>
            </a:solidFill>
          </p:spPr>
        </p:sp>
        <p:sp>
          <p:nvSpPr>
            <p:cNvPr name="TextBox 16" id="16"/>
            <p:cNvSpPr txBox="true"/>
            <p:nvPr/>
          </p:nvSpPr>
          <p:spPr>
            <a:xfrm rot="0">
              <a:off x="161808" y="85758"/>
              <a:ext cx="6579985" cy="1838325"/>
            </a:xfrm>
            <a:prstGeom prst="rect">
              <a:avLst/>
            </a:prstGeom>
          </p:spPr>
          <p:txBody>
            <a:bodyPr anchor="t" rtlCol="false" tIns="0" lIns="0" bIns="0" rIns="0">
              <a:spAutoFit/>
            </a:bodyPr>
            <a:lstStyle/>
            <a:p>
              <a:pPr>
                <a:lnSpc>
                  <a:spcPts val="3600"/>
                </a:lnSpc>
              </a:pPr>
              <a:r>
                <a:rPr lang="en-US" sz="3000" spc="30">
                  <a:solidFill>
                    <a:srgbClr val="800000"/>
                  </a:solidFill>
                  <a:latin typeface="Aileron Regular"/>
                </a:rPr>
                <a:t>You may also enter keywords of your choice such as "rule*" or "order"</a:t>
              </a:r>
            </a:p>
          </p:txBody>
        </p:sp>
      </p:grpSp>
      <p:grpSp>
        <p:nvGrpSpPr>
          <p:cNvPr name="Group 17" id="17"/>
          <p:cNvGrpSpPr/>
          <p:nvPr/>
        </p:nvGrpSpPr>
        <p:grpSpPr>
          <a:xfrm rot="-6090059">
            <a:off x="14199323" y="4690415"/>
            <a:ext cx="2519144" cy="366267"/>
            <a:chOff x="0" y="0"/>
            <a:chExt cx="8979503" cy="1305560"/>
          </a:xfrm>
        </p:grpSpPr>
        <p:sp>
          <p:nvSpPr>
            <p:cNvPr name="Freeform 18" id="18"/>
            <p:cNvSpPr/>
            <p:nvPr/>
          </p:nvSpPr>
          <p:spPr>
            <a:xfrm flipH="false" flipV="false">
              <a:off x="0" y="-27940"/>
              <a:ext cx="8998552" cy="1360170"/>
            </a:xfrm>
            <a:custGeom>
              <a:avLst/>
              <a:gdLst/>
              <a:ahLst/>
              <a:cxnLst/>
              <a:rect r="r" b="b" t="t" l="l"/>
              <a:pathLst>
                <a:path h="1360170" w="8998552">
                  <a:moveTo>
                    <a:pt x="8923623" y="579120"/>
                  </a:moveTo>
                  <a:lnTo>
                    <a:pt x="8223852" y="55880"/>
                  </a:lnTo>
                  <a:cubicBezTo>
                    <a:pt x="8150192" y="0"/>
                    <a:pt x="8089233" y="30480"/>
                    <a:pt x="8089233" y="123190"/>
                  </a:cubicBezTo>
                  <a:lnTo>
                    <a:pt x="8089233" y="556260"/>
                  </a:lnTo>
                  <a:lnTo>
                    <a:pt x="831850" y="556260"/>
                  </a:lnTo>
                  <a:cubicBezTo>
                    <a:pt x="778510" y="382270"/>
                    <a:pt x="617220" y="255270"/>
                    <a:pt x="425450" y="255270"/>
                  </a:cubicBezTo>
                  <a:cubicBezTo>
                    <a:pt x="190500" y="255270"/>
                    <a:pt x="0" y="445770"/>
                    <a:pt x="0" y="680720"/>
                  </a:cubicBezTo>
                  <a:cubicBezTo>
                    <a:pt x="0" y="915670"/>
                    <a:pt x="190500" y="1106170"/>
                    <a:pt x="425450" y="1106170"/>
                  </a:cubicBezTo>
                  <a:cubicBezTo>
                    <a:pt x="617220" y="1106170"/>
                    <a:pt x="778510" y="979170"/>
                    <a:pt x="831850" y="805180"/>
                  </a:cubicBezTo>
                  <a:lnTo>
                    <a:pt x="8087659" y="805180"/>
                  </a:lnTo>
                  <a:lnTo>
                    <a:pt x="8087659" y="1236980"/>
                  </a:lnTo>
                  <a:cubicBezTo>
                    <a:pt x="8087659" y="1329690"/>
                    <a:pt x="8148923" y="1360170"/>
                    <a:pt x="8222583" y="1304290"/>
                  </a:cubicBezTo>
                  <a:lnTo>
                    <a:pt x="8923623" y="779780"/>
                  </a:lnTo>
                  <a:cubicBezTo>
                    <a:pt x="8998552" y="726440"/>
                    <a:pt x="8998552" y="635000"/>
                    <a:pt x="8923623" y="579120"/>
                  </a:cubicBezTo>
                  <a:close/>
                </a:path>
              </a:pathLst>
            </a:custGeom>
            <a:solidFill>
              <a:srgbClr val="800000"/>
            </a:solidFill>
          </p:spPr>
        </p:sp>
      </p:grpSp>
      <p:grpSp>
        <p:nvGrpSpPr>
          <p:cNvPr name="Group 19" id="19"/>
          <p:cNvGrpSpPr/>
          <p:nvPr/>
        </p:nvGrpSpPr>
        <p:grpSpPr>
          <a:xfrm rot="-5911422">
            <a:off x="9695634" y="4844968"/>
            <a:ext cx="2519144" cy="366267"/>
            <a:chOff x="0" y="0"/>
            <a:chExt cx="8979503" cy="1305560"/>
          </a:xfrm>
        </p:grpSpPr>
        <p:sp>
          <p:nvSpPr>
            <p:cNvPr name="Freeform 20" id="20"/>
            <p:cNvSpPr/>
            <p:nvPr/>
          </p:nvSpPr>
          <p:spPr>
            <a:xfrm flipH="false" flipV="false">
              <a:off x="0" y="-27940"/>
              <a:ext cx="8998552" cy="1360170"/>
            </a:xfrm>
            <a:custGeom>
              <a:avLst/>
              <a:gdLst/>
              <a:ahLst/>
              <a:cxnLst/>
              <a:rect r="r" b="b" t="t" l="l"/>
              <a:pathLst>
                <a:path h="1360170" w="8998552">
                  <a:moveTo>
                    <a:pt x="8923623" y="579120"/>
                  </a:moveTo>
                  <a:lnTo>
                    <a:pt x="8223852" y="55880"/>
                  </a:lnTo>
                  <a:cubicBezTo>
                    <a:pt x="8150192" y="0"/>
                    <a:pt x="8089233" y="30480"/>
                    <a:pt x="8089233" y="123190"/>
                  </a:cubicBezTo>
                  <a:lnTo>
                    <a:pt x="8089233" y="556260"/>
                  </a:lnTo>
                  <a:lnTo>
                    <a:pt x="831850" y="556260"/>
                  </a:lnTo>
                  <a:cubicBezTo>
                    <a:pt x="778510" y="382270"/>
                    <a:pt x="617220" y="255270"/>
                    <a:pt x="425450" y="255270"/>
                  </a:cubicBezTo>
                  <a:cubicBezTo>
                    <a:pt x="190500" y="255270"/>
                    <a:pt x="0" y="445770"/>
                    <a:pt x="0" y="680720"/>
                  </a:cubicBezTo>
                  <a:cubicBezTo>
                    <a:pt x="0" y="915670"/>
                    <a:pt x="190500" y="1106170"/>
                    <a:pt x="425450" y="1106170"/>
                  </a:cubicBezTo>
                  <a:cubicBezTo>
                    <a:pt x="617220" y="1106170"/>
                    <a:pt x="778510" y="979170"/>
                    <a:pt x="831850" y="805180"/>
                  </a:cubicBezTo>
                  <a:lnTo>
                    <a:pt x="8087659" y="805180"/>
                  </a:lnTo>
                  <a:lnTo>
                    <a:pt x="8087659" y="1236980"/>
                  </a:lnTo>
                  <a:cubicBezTo>
                    <a:pt x="8087659" y="1329690"/>
                    <a:pt x="8148923" y="1360170"/>
                    <a:pt x="8222583" y="1304290"/>
                  </a:cubicBezTo>
                  <a:lnTo>
                    <a:pt x="8923623" y="779780"/>
                  </a:lnTo>
                  <a:cubicBezTo>
                    <a:pt x="8998552" y="726440"/>
                    <a:pt x="8998552" y="635000"/>
                    <a:pt x="8923623" y="579120"/>
                  </a:cubicBezTo>
                  <a:close/>
                </a:path>
              </a:pathLst>
            </a:custGeom>
            <a:solidFill>
              <a:srgbClr val="800000"/>
            </a:solidFill>
          </p:spPr>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786" r="0" b="7786"/>
          <a:stretch>
            <a:fillRect/>
          </a:stretch>
        </p:blipFill>
        <p:spPr>
          <a:xfrm flipH="false" flipV="false">
            <a:off x="0" y="0"/>
            <a:ext cx="18288000" cy="10287000"/>
          </a:xfrm>
          <a:prstGeom prst="rect">
            <a:avLst/>
          </a:prstGeom>
        </p:spPr>
      </p:pic>
      <p:grpSp>
        <p:nvGrpSpPr>
          <p:cNvPr name="Group 3" id="3"/>
          <p:cNvGrpSpPr/>
          <p:nvPr/>
        </p:nvGrpSpPr>
        <p:grpSpPr>
          <a:xfrm rot="0">
            <a:off x="3189403" y="3763995"/>
            <a:ext cx="12118707" cy="2759009"/>
            <a:chOff x="0" y="0"/>
            <a:chExt cx="16158275" cy="3678679"/>
          </a:xfrm>
        </p:grpSpPr>
        <p:sp>
          <p:nvSpPr>
            <p:cNvPr name="AutoShape 4" id="4"/>
            <p:cNvSpPr/>
            <p:nvPr/>
          </p:nvSpPr>
          <p:spPr>
            <a:xfrm rot="0">
              <a:off x="0" y="0"/>
              <a:ext cx="16158275" cy="3678679"/>
            </a:xfrm>
            <a:prstGeom prst="rect">
              <a:avLst/>
            </a:prstGeom>
            <a:solidFill>
              <a:srgbClr val="800000"/>
            </a:solidFill>
          </p:spPr>
        </p:sp>
        <p:sp>
          <p:nvSpPr>
            <p:cNvPr name="TextBox 5" id="5"/>
            <p:cNvSpPr txBox="true"/>
            <p:nvPr/>
          </p:nvSpPr>
          <p:spPr>
            <a:xfrm rot="0">
              <a:off x="773114" y="951791"/>
              <a:ext cx="14612047" cy="1803671"/>
            </a:xfrm>
            <a:prstGeom prst="rect">
              <a:avLst/>
            </a:prstGeom>
          </p:spPr>
          <p:txBody>
            <a:bodyPr anchor="t" rtlCol="false" tIns="0" lIns="0" bIns="0" rIns="0">
              <a:spAutoFit/>
            </a:bodyPr>
            <a:lstStyle/>
            <a:p>
              <a:pPr algn="ctr">
                <a:lnSpc>
                  <a:spcPts val="6378"/>
                </a:lnSpc>
              </a:pPr>
              <a:r>
                <a:rPr lang="en-US" sz="5600" spc="100">
                  <a:solidFill>
                    <a:srgbClr val="FFFFFF"/>
                  </a:solidFill>
                  <a:latin typeface="Aileron Regular Bold"/>
                </a:rPr>
                <a:t>COMPARE AND CONTRAST</a:t>
              </a:r>
            </a:p>
            <a:p>
              <a:pPr algn="ctr">
                <a:lnSpc>
                  <a:spcPts val="4103"/>
                </a:lnSpc>
              </a:pPr>
              <a:r>
                <a:rPr lang="en-US" sz="3600" spc="64">
                  <a:solidFill>
                    <a:srgbClr val="FFFFFF"/>
                  </a:solidFill>
                  <a:latin typeface="Aileron Regular"/>
                </a:rPr>
                <a:t>summarize your findings</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7085" t="0" r="25144" b="0"/>
          <a:stretch>
            <a:fillRect/>
          </a:stretch>
        </p:blipFill>
        <p:spPr>
          <a:xfrm flipH="false" flipV="false" rot="0">
            <a:off x="0" y="0"/>
            <a:ext cx="5831822" cy="10287000"/>
          </a:xfrm>
          <a:prstGeom prst="rect">
            <a:avLst/>
          </a:prstGeom>
        </p:spPr>
      </p:pic>
      <p:grpSp>
        <p:nvGrpSpPr>
          <p:cNvPr name="Group 3" id="3"/>
          <p:cNvGrpSpPr/>
          <p:nvPr/>
        </p:nvGrpSpPr>
        <p:grpSpPr>
          <a:xfrm rot="0">
            <a:off x="3957595" y="4227069"/>
            <a:ext cx="3748453" cy="2205985"/>
            <a:chOff x="0" y="0"/>
            <a:chExt cx="4997937" cy="2941313"/>
          </a:xfrm>
        </p:grpSpPr>
        <p:sp>
          <p:nvSpPr>
            <p:cNvPr name="AutoShape 4" id="4"/>
            <p:cNvSpPr/>
            <p:nvPr/>
          </p:nvSpPr>
          <p:spPr>
            <a:xfrm rot="0">
              <a:off x="0" y="0"/>
              <a:ext cx="4997937" cy="2941313"/>
            </a:xfrm>
            <a:prstGeom prst="rect">
              <a:avLst/>
            </a:prstGeom>
            <a:solidFill>
              <a:srgbClr val="800000"/>
            </a:solidFill>
          </p:spPr>
        </p:sp>
        <p:sp>
          <p:nvSpPr>
            <p:cNvPr name="TextBox 5" id="5"/>
            <p:cNvSpPr txBox="true"/>
            <p:nvPr/>
          </p:nvSpPr>
          <p:spPr>
            <a:xfrm rot="0">
              <a:off x="401071" y="547335"/>
              <a:ext cx="4195796" cy="1846644"/>
            </a:xfrm>
            <a:prstGeom prst="rect">
              <a:avLst/>
            </a:prstGeom>
          </p:spPr>
          <p:txBody>
            <a:bodyPr anchor="t" rtlCol="false" tIns="0" lIns="0" bIns="0" rIns="0">
              <a:spAutoFit/>
            </a:bodyPr>
            <a:lstStyle/>
            <a:p>
              <a:pPr algn="ctr">
                <a:lnSpc>
                  <a:spcPts val="5452"/>
                </a:lnSpc>
              </a:pPr>
              <a:r>
                <a:rPr lang="en-US" sz="4543" spc="90">
                  <a:solidFill>
                    <a:srgbClr val="FFFFFF"/>
                  </a:solidFill>
                  <a:latin typeface="Aileron Heavy Bold"/>
                </a:rPr>
                <a:t>What did you find?</a:t>
              </a:r>
            </a:p>
          </p:txBody>
        </p:sp>
      </p:grpSp>
      <p:sp>
        <p:nvSpPr>
          <p:cNvPr name="TextBox 6" id="6"/>
          <p:cNvSpPr txBox="true"/>
          <p:nvPr/>
        </p:nvSpPr>
        <p:spPr>
          <a:xfrm rot="0">
            <a:off x="7921968" y="2587240"/>
            <a:ext cx="9672553" cy="626745"/>
          </a:xfrm>
          <a:prstGeom prst="rect">
            <a:avLst/>
          </a:prstGeom>
        </p:spPr>
        <p:txBody>
          <a:bodyPr anchor="t" rtlCol="false" tIns="0" lIns="0" bIns="0" rIns="0">
            <a:spAutoFit/>
          </a:bodyPr>
          <a:lstStyle/>
          <a:p>
            <a:pPr marL="820420" indent="-410210" lvl="1">
              <a:lnSpc>
                <a:spcPts val="4940"/>
              </a:lnSpc>
              <a:buFont typeface="Arial"/>
              <a:buChar char="•"/>
            </a:pPr>
            <a:r>
              <a:rPr lang="en-US" sz="3800" spc="227">
                <a:solidFill>
                  <a:srgbClr val="800000"/>
                </a:solidFill>
                <a:latin typeface="Aileron Regular"/>
              </a:rPr>
              <a:t>Do</a:t>
            </a:r>
            <a:r>
              <a:rPr lang="en-US" sz="3800" spc="227">
                <a:solidFill>
                  <a:srgbClr val="800000"/>
                </a:solidFill>
                <a:latin typeface="Aileron Regular"/>
              </a:rPr>
              <a:t> they share an</a:t>
            </a:r>
            <a:r>
              <a:rPr lang="en-US" sz="3800" spc="227">
                <a:solidFill>
                  <a:srgbClr val="800000"/>
                </a:solidFill>
                <a:latin typeface="Aileron Regular"/>
              </a:rPr>
              <a:t>y</a:t>
            </a:r>
            <a:r>
              <a:rPr lang="en-US" sz="3800" spc="227">
                <a:solidFill>
                  <a:srgbClr val="800000"/>
                </a:solidFill>
                <a:latin typeface="Aileron Regular"/>
              </a:rPr>
              <a:t> si</a:t>
            </a:r>
            <a:r>
              <a:rPr lang="en-US" sz="3800" spc="227">
                <a:solidFill>
                  <a:srgbClr val="800000"/>
                </a:solidFill>
                <a:latin typeface="Aileron Regular"/>
              </a:rPr>
              <a:t>m</a:t>
            </a:r>
            <a:r>
              <a:rPr lang="en-US" sz="3800" spc="227">
                <a:solidFill>
                  <a:srgbClr val="800000"/>
                </a:solidFill>
                <a:latin typeface="Aileron Regular"/>
              </a:rPr>
              <a:t>il</a:t>
            </a:r>
            <a:r>
              <a:rPr lang="en-US" sz="3800" spc="227">
                <a:solidFill>
                  <a:srgbClr val="800000"/>
                </a:solidFill>
                <a:latin typeface="Aileron Regular"/>
              </a:rPr>
              <a:t>a</a:t>
            </a:r>
            <a:r>
              <a:rPr lang="en-US" sz="3800" spc="227">
                <a:solidFill>
                  <a:srgbClr val="800000"/>
                </a:solidFill>
                <a:latin typeface="Aileron Regular"/>
              </a:rPr>
              <a:t>rities?</a:t>
            </a:r>
          </a:p>
        </p:txBody>
      </p:sp>
      <p:sp>
        <p:nvSpPr>
          <p:cNvPr name="TextBox 7" id="7"/>
          <p:cNvSpPr txBox="true"/>
          <p:nvPr/>
        </p:nvSpPr>
        <p:spPr>
          <a:xfrm rot="0">
            <a:off x="6790600" y="723962"/>
            <a:ext cx="10803920" cy="1340485"/>
          </a:xfrm>
          <a:prstGeom prst="rect">
            <a:avLst/>
          </a:prstGeom>
        </p:spPr>
        <p:txBody>
          <a:bodyPr anchor="t" rtlCol="false" tIns="0" lIns="0" bIns="0" rIns="0">
            <a:spAutoFit/>
          </a:bodyPr>
          <a:lstStyle/>
          <a:p>
            <a:pPr>
              <a:lnSpc>
                <a:spcPts val="5320"/>
              </a:lnSpc>
            </a:pPr>
            <a:r>
              <a:rPr lang="en-US" sz="3800" spc="227">
                <a:solidFill>
                  <a:srgbClr val="800000"/>
                </a:solidFill>
                <a:latin typeface="Aileron Regular"/>
              </a:rPr>
              <a:t>Com</a:t>
            </a:r>
            <a:r>
              <a:rPr lang="en-US" sz="3800" spc="227">
                <a:solidFill>
                  <a:srgbClr val="800000"/>
                </a:solidFill>
                <a:latin typeface="Aileron Regular"/>
              </a:rPr>
              <a:t>p</a:t>
            </a:r>
            <a:r>
              <a:rPr lang="en-US" sz="3800" spc="227">
                <a:solidFill>
                  <a:srgbClr val="800000"/>
                </a:solidFill>
                <a:latin typeface="Aileron Regular"/>
              </a:rPr>
              <a:t>are and contr</a:t>
            </a:r>
            <a:r>
              <a:rPr lang="en-US" sz="3800" spc="227">
                <a:solidFill>
                  <a:srgbClr val="800000"/>
                </a:solidFill>
                <a:latin typeface="Aileron Regular"/>
              </a:rPr>
              <a:t>a</a:t>
            </a:r>
            <a:r>
              <a:rPr lang="en-US" sz="3800" spc="227">
                <a:solidFill>
                  <a:srgbClr val="800000"/>
                </a:solidFill>
                <a:latin typeface="Aileron Regular"/>
              </a:rPr>
              <a:t>st th</a:t>
            </a:r>
            <a:r>
              <a:rPr lang="en-US" sz="3800" spc="227">
                <a:solidFill>
                  <a:srgbClr val="800000"/>
                </a:solidFill>
                <a:latin typeface="Aileron Regular"/>
              </a:rPr>
              <a:t>e</a:t>
            </a:r>
            <a:r>
              <a:rPr lang="en-US" sz="3800" spc="227">
                <a:solidFill>
                  <a:srgbClr val="800000"/>
                </a:solidFill>
                <a:latin typeface="Aileron Regular"/>
              </a:rPr>
              <a:t> various systems of social control covered in this activity.</a:t>
            </a:r>
          </a:p>
        </p:txBody>
      </p:sp>
      <p:sp>
        <p:nvSpPr>
          <p:cNvPr name="TextBox 8" id="8"/>
          <p:cNvSpPr txBox="true"/>
          <p:nvPr/>
        </p:nvSpPr>
        <p:spPr>
          <a:xfrm rot="0">
            <a:off x="7921968" y="5571150"/>
            <a:ext cx="9672553" cy="1254125"/>
          </a:xfrm>
          <a:prstGeom prst="rect">
            <a:avLst/>
          </a:prstGeom>
        </p:spPr>
        <p:txBody>
          <a:bodyPr anchor="t" rtlCol="false" tIns="0" lIns="0" bIns="0" rIns="0">
            <a:spAutoFit/>
          </a:bodyPr>
          <a:lstStyle/>
          <a:p>
            <a:pPr marL="820420" indent="-410210" lvl="1">
              <a:lnSpc>
                <a:spcPts val="4940"/>
              </a:lnSpc>
              <a:buFont typeface="Arial"/>
              <a:buChar char="•"/>
            </a:pPr>
            <a:r>
              <a:rPr lang="en-US" sz="3800" spc="227">
                <a:solidFill>
                  <a:srgbClr val="800000"/>
                </a:solidFill>
                <a:latin typeface="Aileron Regular"/>
              </a:rPr>
              <a:t>What type of social controls do y</a:t>
            </a:r>
            <a:r>
              <a:rPr lang="en-US" sz="3800" spc="227">
                <a:solidFill>
                  <a:srgbClr val="800000"/>
                </a:solidFill>
                <a:latin typeface="Aileron Regular"/>
              </a:rPr>
              <a:t>ou</a:t>
            </a:r>
            <a:r>
              <a:rPr lang="en-US" sz="3800" spc="227">
                <a:solidFill>
                  <a:srgbClr val="800000"/>
                </a:solidFill>
                <a:latin typeface="Aileron Regular"/>
              </a:rPr>
              <a:t> think are most effective? Why?</a:t>
            </a:r>
          </a:p>
        </p:txBody>
      </p:sp>
      <p:sp>
        <p:nvSpPr>
          <p:cNvPr name="TextBox 9" id="9"/>
          <p:cNvSpPr txBox="true"/>
          <p:nvPr/>
        </p:nvSpPr>
        <p:spPr>
          <a:xfrm rot="0">
            <a:off x="7921968" y="3765505"/>
            <a:ext cx="9672553" cy="1254125"/>
          </a:xfrm>
          <a:prstGeom prst="rect">
            <a:avLst/>
          </a:prstGeom>
        </p:spPr>
        <p:txBody>
          <a:bodyPr anchor="t" rtlCol="false" tIns="0" lIns="0" bIns="0" rIns="0">
            <a:spAutoFit/>
          </a:bodyPr>
          <a:lstStyle/>
          <a:p>
            <a:pPr marL="820420" indent="-410210" lvl="1">
              <a:lnSpc>
                <a:spcPts val="4940"/>
              </a:lnSpc>
              <a:buFont typeface="Arial"/>
              <a:buChar char="•"/>
            </a:pPr>
            <a:r>
              <a:rPr lang="en-US" sz="3800" spc="227">
                <a:solidFill>
                  <a:srgbClr val="800000"/>
                </a:solidFill>
                <a:latin typeface="Aileron Regular"/>
              </a:rPr>
              <a:t>What other ways are "the rules" enforced?</a:t>
            </a:r>
          </a:p>
        </p:txBody>
      </p:sp>
      <p:sp>
        <p:nvSpPr>
          <p:cNvPr name="TextBox 10" id="10"/>
          <p:cNvSpPr txBox="true"/>
          <p:nvPr/>
        </p:nvSpPr>
        <p:spPr>
          <a:xfrm rot="0">
            <a:off x="7921968" y="7376795"/>
            <a:ext cx="9672553" cy="2508885"/>
          </a:xfrm>
          <a:prstGeom prst="rect">
            <a:avLst/>
          </a:prstGeom>
        </p:spPr>
        <p:txBody>
          <a:bodyPr anchor="t" rtlCol="false" tIns="0" lIns="0" bIns="0" rIns="0">
            <a:spAutoFit/>
          </a:bodyPr>
          <a:lstStyle/>
          <a:p>
            <a:pPr marL="820420" indent="-410210" lvl="1">
              <a:lnSpc>
                <a:spcPts val="4940"/>
              </a:lnSpc>
              <a:buFont typeface="Arial"/>
              <a:buChar char="•"/>
            </a:pPr>
            <a:r>
              <a:rPr lang="en-US" sz="3800" spc="227">
                <a:solidFill>
                  <a:srgbClr val="800000"/>
                </a:solidFill>
                <a:latin typeface="Aileron Regular"/>
              </a:rPr>
              <a:t>Compare the mechanisms for social control y</a:t>
            </a:r>
            <a:r>
              <a:rPr lang="en-US" sz="3800" spc="227">
                <a:solidFill>
                  <a:srgbClr val="800000"/>
                </a:solidFill>
                <a:latin typeface="Aileron Regular"/>
              </a:rPr>
              <a:t>ou</a:t>
            </a:r>
            <a:r>
              <a:rPr lang="en-US" sz="3800" spc="227">
                <a:solidFill>
                  <a:srgbClr val="800000"/>
                </a:solidFill>
                <a:latin typeface="Aileron Regular"/>
              </a:rPr>
              <a:t> found in other cultures with your own. What differences stand out to you?</a:t>
            </a:r>
          </a:p>
        </p:txBody>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5400000">
            <a:off x="-2711726" y="4529138"/>
            <a:ext cx="8229600" cy="1228725"/>
          </a:xfrm>
          <a:prstGeom prst="rect">
            <a:avLst/>
          </a:prstGeom>
        </p:spPr>
        <p:txBody>
          <a:bodyPr anchor="t" rtlCol="false" tIns="0" lIns="0" bIns="0" rIns="0">
            <a:spAutoFit/>
          </a:bodyPr>
          <a:lstStyle/>
          <a:p>
            <a:pPr algn="ctr">
              <a:lnSpc>
                <a:spcPts val="9600"/>
              </a:lnSpc>
            </a:pPr>
            <a:r>
              <a:rPr lang="en-US" sz="8000" spc="160">
                <a:solidFill>
                  <a:srgbClr val="800000"/>
                </a:solidFill>
                <a:latin typeface="Aileron Heavy Bold"/>
              </a:rPr>
              <a:t>References</a:t>
            </a:r>
          </a:p>
        </p:txBody>
      </p:sp>
      <p:sp>
        <p:nvSpPr>
          <p:cNvPr name="AutoShape 3" id="3"/>
          <p:cNvSpPr/>
          <p:nvPr/>
        </p:nvSpPr>
        <p:spPr>
          <a:xfrm rot="-10800000">
            <a:off x="3044204" y="0"/>
            <a:ext cx="15243796" cy="10287000"/>
          </a:xfrm>
          <a:prstGeom prst="rect">
            <a:avLst/>
          </a:prstGeom>
          <a:solidFill>
            <a:srgbClr val="800000"/>
          </a:solidFill>
        </p:spPr>
      </p:sp>
      <p:sp>
        <p:nvSpPr>
          <p:cNvPr name="TextBox 4" id="4"/>
          <p:cNvSpPr txBox="true"/>
          <p:nvPr/>
        </p:nvSpPr>
        <p:spPr>
          <a:xfrm rot="0">
            <a:off x="3654487" y="440055"/>
            <a:ext cx="13105252" cy="91757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1. This activity was adapted from "Exercise X. Rules", by Carol R. Ember, in Teaching eHRAF.</a:t>
            </a:r>
          </a:p>
        </p:txBody>
      </p:sp>
      <p:sp>
        <p:nvSpPr>
          <p:cNvPr name="TextBox 5" id="5"/>
          <p:cNvSpPr txBox="true"/>
          <p:nvPr/>
        </p:nvSpPr>
        <p:spPr>
          <a:xfrm rot="0">
            <a:off x="3654487" y="1994742"/>
            <a:ext cx="13604813" cy="137985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2. Cohen</a:t>
            </a:r>
            <a:r>
              <a:rPr lang="en-US" sz="2800" spc="28">
                <a:solidFill>
                  <a:srgbClr val="FFFFFF"/>
                </a:solidFill>
                <a:latin typeface="Aileron Regular"/>
              </a:rPr>
              <a:t>, Ronald. 1967. “The Kanuri of Bornu.” In Case Studies in Cultural Anthropology, x, 115. New York: Holt, Rinehart and Winston, Inc. https://ehrafworldcultures.yale.edu/document?id=ms14-001.</a:t>
            </a:r>
          </a:p>
        </p:txBody>
      </p:sp>
      <p:sp>
        <p:nvSpPr>
          <p:cNvPr name="TextBox 6" id="6"/>
          <p:cNvSpPr txBox="true"/>
          <p:nvPr/>
        </p:nvSpPr>
        <p:spPr>
          <a:xfrm rot="0">
            <a:off x="3654487" y="4011710"/>
            <a:ext cx="13604813" cy="184213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3. Hallowell, A. Irving</a:t>
            </a:r>
            <a:r>
              <a:rPr lang="en-US" sz="2800" spc="28">
                <a:solidFill>
                  <a:srgbClr val="FFFFFF"/>
                </a:solidFill>
                <a:latin typeface="Aileron Regular"/>
              </a:rPr>
              <a:t>, and Jennifer S. H. Brown. 1991. “The Ojibwa of Berens River, Manitoba: Ethnography into History.” In Case Studies in Cultural Anthropology, xx, 128. Fort Worth: Harcourt Brace Jovanovich College Publishers. https://ehrafworldcultures.yale.edu/document?id=ng06-058.</a:t>
            </a:r>
          </a:p>
        </p:txBody>
      </p:sp>
      <p:sp>
        <p:nvSpPr>
          <p:cNvPr name="TextBox 7" id="7"/>
          <p:cNvSpPr txBox="true"/>
          <p:nvPr/>
        </p:nvSpPr>
        <p:spPr>
          <a:xfrm rot="0">
            <a:off x="3654487" y="6490958"/>
            <a:ext cx="13604813" cy="91757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4. Mair, Lucy Phil</a:t>
            </a:r>
            <a:r>
              <a:rPr lang="en-US" sz="2800" spc="28">
                <a:solidFill>
                  <a:srgbClr val="FFFFFF"/>
                </a:solidFill>
                <a:latin typeface="Aileron Regular"/>
              </a:rPr>
              <a:t>ip. 1934. An African People in the Twentieth Century. London: Routledge &amp; Sons. https://ehrafworldcultures.yale.edu/document?id=fk07-001.</a:t>
            </a:r>
          </a:p>
        </p:txBody>
      </p:sp>
      <p:sp>
        <p:nvSpPr>
          <p:cNvPr name="TextBox 8" id="8"/>
          <p:cNvSpPr txBox="true"/>
          <p:nvPr/>
        </p:nvSpPr>
        <p:spPr>
          <a:xfrm rot="0">
            <a:off x="3654487" y="8045645"/>
            <a:ext cx="13604813" cy="91757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5. Turnbull, Col</a:t>
            </a:r>
            <a:r>
              <a:rPr lang="en-US" sz="2800" spc="28">
                <a:solidFill>
                  <a:srgbClr val="FFFFFF"/>
                </a:solidFill>
                <a:latin typeface="Aileron Regular"/>
              </a:rPr>
              <a:t>in M. 1962. The Forest People. New York, N.Y.: Simon and Schuster. https://ehrafworldcultures.yale.edu/document?id=fo04-003.</a:t>
            </a:r>
          </a:p>
        </p:txBody>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5400000">
            <a:off x="-2711726" y="4529138"/>
            <a:ext cx="8229600" cy="1228725"/>
          </a:xfrm>
          <a:prstGeom prst="rect">
            <a:avLst/>
          </a:prstGeom>
        </p:spPr>
        <p:txBody>
          <a:bodyPr anchor="t" rtlCol="false" tIns="0" lIns="0" bIns="0" rIns="0">
            <a:spAutoFit/>
          </a:bodyPr>
          <a:lstStyle/>
          <a:p>
            <a:pPr algn="ctr">
              <a:lnSpc>
                <a:spcPts val="9600"/>
              </a:lnSpc>
            </a:pPr>
            <a:r>
              <a:rPr lang="en-US" sz="8000" spc="160">
                <a:solidFill>
                  <a:srgbClr val="800000"/>
                </a:solidFill>
                <a:latin typeface="Aileron Heavy"/>
              </a:rPr>
              <a:t>Image Credits</a:t>
            </a:r>
          </a:p>
        </p:txBody>
      </p:sp>
      <p:sp>
        <p:nvSpPr>
          <p:cNvPr name="AutoShape 3" id="3"/>
          <p:cNvSpPr/>
          <p:nvPr/>
        </p:nvSpPr>
        <p:spPr>
          <a:xfrm rot="-10800000">
            <a:off x="3044204" y="0"/>
            <a:ext cx="15243796" cy="10287000"/>
          </a:xfrm>
          <a:prstGeom prst="rect">
            <a:avLst/>
          </a:prstGeom>
          <a:solidFill>
            <a:srgbClr val="800000"/>
          </a:solidFill>
        </p:spPr>
      </p:sp>
      <p:sp>
        <p:nvSpPr>
          <p:cNvPr name="TextBox 4" id="4"/>
          <p:cNvSpPr txBox="true"/>
          <p:nvPr/>
        </p:nvSpPr>
        <p:spPr>
          <a:xfrm rot="0">
            <a:off x="3654487" y="1154088"/>
            <a:ext cx="13105252" cy="137985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Mohammed Mustapha Aliyu, CC BY SA 4.0 - Traditional Kanuri dancers north east Nigeria - https://commons.wikimedia.org/wiki/File:Traditional_Kanuri_dancers_north_east_Nigeria.jpg</a:t>
            </a:r>
          </a:p>
        </p:txBody>
      </p:sp>
      <p:sp>
        <p:nvSpPr>
          <p:cNvPr name="TextBox 5" id="5"/>
          <p:cNvSpPr txBox="true"/>
          <p:nvPr/>
        </p:nvSpPr>
        <p:spPr>
          <a:xfrm rot="0">
            <a:off x="3654487" y="3171056"/>
            <a:ext cx="13604813" cy="91757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Radio Okapi, CC BY SA 2.0 - Chasseur pygmé bambuti, près d'Epulu, 2005 - https://www.flickr.com/photos/radiookapi/4442806755/</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800000"/>
        </a:solidFill>
      </p:bgPr>
    </p:bg>
    <p:spTree>
      <p:nvGrpSpPr>
        <p:cNvPr id="1" name=""/>
        <p:cNvGrpSpPr/>
        <p:nvPr/>
      </p:nvGrpSpPr>
      <p:grpSpPr>
        <a:xfrm>
          <a:off x="0" y="0"/>
          <a:ext cx="0" cy="0"/>
          <a:chOff x="0" y="0"/>
          <a:chExt cx="0" cy="0"/>
        </a:xfrm>
      </p:grpSpPr>
      <p:sp>
        <p:nvSpPr>
          <p:cNvPr name="AutoShape 2" id="2"/>
          <p:cNvSpPr/>
          <p:nvPr/>
        </p:nvSpPr>
        <p:spPr>
          <a:xfrm rot="0">
            <a:off x="0" y="0"/>
            <a:ext cx="11130697" cy="10287000"/>
          </a:xfrm>
          <a:prstGeom prst="rect">
            <a:avLst/>
          </a:prstGeom>
          <a:solidFill>
            <a:srgbClr val="FFFFFF"/>
          </a:solidFill>
        </p:spPr>
      </p:sp>
      <p:pic>
        <p:nvPicPr>
          <p:cNvPr name="Picture 3" id="3"/>
          <p:cNvPicPr>
            <a:picLocks noChangeAspect="true"/>
          </p:cNvPicPr>
          <p:nvPr/>
        </p:nvPicPr>
        <p:blipFill>
          <a:blip r:embed="rId2"/>
          <a:srcRect l="20669" t="17294" r="31589" b="0"/>
          <a:stretch>
            <a:fillRect/>
          </a:stretch>
        </p:blipFill>
        <p:spPr>
          <a:xfrm flipH="false" flipV="false" rot="0">
            <a:off x="1905414" y="767654"/>
            <a:ext cx="8082996" cy="8751692"/>
          </a:xfrm>
          <a:prstGeom prst="rect">
            <a:avLst/>
          </a:prstGeom>
        </p:spPr>
      </p:pic>
      <p:sp>
        <p:nvSpPr>
          <p:cNvPr name="AutoShape 4" id="4"/>
          <p:cNvSpPr/>
          <p:nvPr/>
        </p:nvSpPr>
        <p:spPr>
          <a:xfrm rot="0">
            <a:off x="1028700" y="4435383"/>
            <a:ext cx="1753429" cy="1938326"/>
          </a:xfrm>
          <a:prstGeom prst="rect">
            <a:avLst/>
          </a:prstGeom>
          <a:solidFill>
            <a:srgbClr val="800000"/>
          </a:solidFill>
        </p:spPr>
      </p:sp>
      <p:sp>
        <p:nvSpPr>
          <p:cNvPr name="TextBox 5" id="5"/>
          <p:cNvSpPr txBox="true"/>
          <p:nvPr/>
        </p:nvSpPr>
        <p:spPr>
          <a:xfrm rot="0">
            <a:off x="12235246" y="1019175"/>
            <a:ext cx="5024054" cy="2447925"/>
          </a:xfrm>
          <a:prstGeom prst="rect">
            <a:avLst/>
          </a:prstGeom>
        </p:spPr>
        <p:txBody>
          <a:bodyPr anchor="t" rtlCol="false" tIns="0" lIns="0" bIns="0" rIns="0">
            <a:spAutoFit/>
          </a:bodyPr>
          <a:lstStyle/>
          <a:p>
            <a:pPr algn="r">
              <a:lnSpc>
                <a:spcPts val="9600"/>
              </a:lnSpc>
            </a:pPr>
            <a:r>
              <a:rPr lang="en-US" sz="8000" spc="160">
                <a:solidFill>
                  <a:srgbClr val="FFFFFF"/>
                </a:solidFill>
                <a:latin typeface="Aileron Heavy Bold"/>
              </a:rPr>
              <a:t>In this activity</a:t>
            </a:r>
          </a:p>
        </p:txBody>
      </p:sp>
      <p:sp>
        <p:nvSpPr>
          <p:cNvPr name="TextBox 6" id="6"/>
          <p:cNvSpPr txBox="true"/>
          <p:nvPr/>
        </p:nvSpPr>
        <p:spPr>
          <a:xfrm rot="0">
            <a:off x="11313391" y="4384535"/>
            <a:ext cx="6974609" cy="4512945"/>
          </a:xfrm>
          <a:prstGeom prst="rect">
            <a:avLst/>
          </a:prstGeom>
        </p:spPr>
        <p:txBody>
          <a:bodyPr anchor="t" rtlCol="false" tIns="0" lIns="0" bIns="0" rIns="0">
            <a:spAutoFit/>
          </a:bodyPr>
          <a:lstStyle/>
          <a:p>
            <a:pPr marL="528320" indent="-264160" lvl="1">
              <a:lnSpc>
                <a:spcPts val="5120"/>
              </a:lnSpc>
              <a:buFont typeface="Arial"/>
              <a:buChar char="•"/>
            </a:pPr>
            <a:r>
              <a:rPr lang="en-US" sz="3200" spc="32">
                <a:solidFill>
                  <a:srgbClr val="FFFFFF"/>
                </a:solidFill>
                <a:latin typeface="Aileron Regular"/>
              </a:rPr>
              <a:t>Learn about different ways that societies maintain</a:t>
            </a:r>
            <a:r>
              <a:rPr lang="en-US" sz="3200" spc="32">
                <a:solidFill>
                  <a:srgbClr val="FFFFFF"/>
                </a:solidFill>
                <a:latin typeface="Aileron Regular Bold"/>
              </a:rPr>
              <a:t> social control</a:t>
            </a:r>
          </a:p>
          <a:p>
            <a:pPr marL="528320" indent="-264160" lvl="1">
              <a:lnSpc>
                <a:spcPts val="5120"/>
              </a:lnSpc>
              <a:buFont typeface="Arial"/>
              <a:buChar char="•"/>
            </a:pPr>
            <a:r>
              <a:rPr lang="en-US" sz="3200" spc="32">
                <a:solidFill>
                  <a:srgbClr val="FFFFFF"/>
                </a:solidFill>
                <a:latin typeface="Aileron Regular"/>
              </a:rPr>
              <a:t>Underst</a:t>
            </a:r>
            <a:r>
              <a:rPr lang="en-US" sz="3200" spc="32">
                <a:solidFill>
                  <a:srgbClr val="FFFFFF"/>
                </a:solidFill>
                <a:latin typeface="Aileron Regular"/>
              </a:rPr>
              <a:t>and social control </a:t>
            </a:r>
            <a:r>
              <a:rPr lang="en-US" sz="3200" spc="32">
                <a:solidFill>
                  <a:srgbClr val="FFFFFF"/>
                </a:solidFill>
                <a:latin typeface="Aileron Regular Bold"/>
              </a:rPr>
              <a:t>cross-culturally</a:t>
            </a:r>
          </a:p>
          <a:p>
            <a:pPr marL="528320" indent="-264160" lvl="1">
              <a:lnSpc>
                <a:spcPts val="5120"/>
              </a:lnSpc>
              <a:buFont typeface="Arial"/>
              <a:buChar char="•"/>
            </a:pPr>
            <a:r>
              <a:rPr lang="en-US" sz="3200" spc="32">
                <a:solidFill>
                  <a:srgbClr val="FFFFFF"/>
                </a:solidFill>
                <a:latin typeface="Aileron Regular Bold"/>
              </a:rPr>
              <a:t>Conduct </a:t>
            </a:r>
            <a:r>
              <a:rPr lang="en-US" sz="3200" spc="32">
                <a:solidFill>
                  <a:srgbClr val="FFFFFF"/>
                </a:solidFill>
                <a:latin typeface="Aileron Regular"/>
              </a:rPr>
              <a:t>your own search</a:t>
            </a:r>
          </a:p>
          <a:p>
            <a:pPr marL="528320" indent="-264160" lvl="1">
              <a:lnSpc>
                <a:spcPts val="5120"/>
              </a:lnSpc>
              <a:buFont typeface="Arial"/>
              <a:buChar char="•"/>
            </a:pPr>
            <a:r>
              <a:rPr lang="en-US" sz="3200" spc="32">
                <a:solidFill>
                  <a:srgbClr val="FFFFFF"/>
                </a:solidFill>
                <a:latin typeface="Aileron Regular"/>
              </a:rPr>
              <a:t>Read and analyze ethnographic data in </a:t>
            </a:r>
            <a:r>
              <a:rPr lang="en-US" sz="3200" spc="32">
                <a:solidFill>
                  <a:srgbClr val="FFFFFF"/>
                </a:solidFill>
                <a:latin typeface="Aileron Regular Bold"/>
              </a:rPr>
              <a:t>eHRAF World Cultures</a:t>
            </a:r>
          </a:p>
        </p:txBody>
      </p:sp>
      <p:sp>
        <p:nvSpPr>
          <p:cNvPr name="TextBox 7" id="7"/>
          <p:cNvSpPr txBox="true"/>
          <p:nvPr/>
        </p:nvSpPr>
        <p:spPr>
          <a:xfrm rot="0">
            <a:off x="1905414" y="5114033"/>
            <a:ext cx="5084955" cy="571500"/>
          </a:xfrm>
          <a:prstGeom prst="rect">
            <a:avLst/>
          </a:prstGeom>
        </p:spPr>
        <p:txBody>
          <a:bodyPr anchor="t" rtlCol="false" tIns="0" lIns="0" bIns="0" rIns="0">
            <a:spAutoFit/>
          </a:bodyPr>
          <a:lstStyle/>
          <a:p>
            <a:pPr>
              <a:lnSpc>
                <a:spcPts val="4440"/>
              </a:lnSpc>
            </a:pPr>
            <a:r>
              <a:rPr lang="en-US" sz="3700" spc="136">
                <a:solidFill>
                  <a:srgbClr val="FFFFFF"/>
                </a:solidFill>
                <a:latin typeface="Aileron Regular Bold"/>
              </a:rPr>
              <a:t>Topics We'll Cover</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511199" y="2796267"/>
            <a:ext cx="9265601" cy="2926080"/>
          </a:xfrm>
          <a:prstGeom prst="rect">
            <a:avLst/>
          </a:prstGeom>
        </p:spPr>
        <p:txBody>
          <a:bodyPr anchor="t" rtlCol="false" tIns="0" lIns="0" bIns="0" rIns="0">
            <a:spAutoFit/>
          </a:bodyPr>
          <a:lstStyle/>
          <a:p>
            <a:pPr algn="ctr">
              <a:lnSpc>
                <a:spcPts val="11519"/>
              </a:lnSpc>
            </a:pPr>
            <a:r>
              <a:rPr lang="en-US" sz="9600">
                <a:solidFill>
                  <a:srgbClr val="800000"/>
                </a:solidFill>
                <a:latin typeface="Aileron Heavy Bold"/>
              </a:rPr>
              <a:t>Social </a:t>
            </a:r>
          </a:p>
          <a:p>
            <a:pPr algn="ctr">
              <a:lnSpc>
                <a:spcPts val="11519"/>
              </a:lnSpc>
            </a:pPr>
            <a:r>
              <a:rPr lang="en-US" sz="9600">
                <a:solidFill>
                  <a:srgbClr val="800000"/>
                </a:solidFill>
                <a:latin typeface="Aileron Heavy Bold"/>
              </a:rPr>
              <a:t>Control</a:t>
            </a:r>
          </a:p>
        </p:txBody>
      </p:sp>
      <p:sp>
        <p:nvSpPr>
          <p:cNvPr name="TextBox 3" id="3"/>
          <p:cNvSpPr txBox="true"/>
          <p:nvPr/>
        </p:nvSpPr>
        <p:spPr>
          <a:xfrm rot="0">
            <a:off x="4511199" y="6594771"/>
            <a:ext cx="9265601" cy="624840"/>
          </a:xfrm>
          <a:prstGeom prst="rect">
            <a:avLst/>
          </a:prstGeom>
        </p:spPr>
        <p:txBody>
          <a:bodyPr anchor="t" rtlCol="false" tIns="0" lIns="0" bIns="0" rIns="0">
            <a:spAutoFit/>
          </a:bodyPr>
          <a:lstStyle/>
          <a:p>
            <a:pPr algn="ctr">
              <a:lnSpc>
                <a:spcPts val="5040"/>
              </a:lnSpc>
            </a:pPr>
            <a:r>
              <a:rPr lang="en-US" sz="3600" spc="215">
                <a:solidFill>
                  <a:srgbClr val="800000"/>
                </a:solidFill>
                <a:latin typeface="Aileron Regular"/>
              </a:rPr>
              <a:t>in eHRAF World Cultures</a:t>
            </a:r>
          </a:p>
        </p:txBody>
      </p:sp>
      <p:pic>
        <p:nvPicPr>
          <p:cNvPr name="Picture 4" id="4"/>
          <p:cNvPicPr>
            <a:picLocks noChangeAspect="true"/>
          </p:cNvPicPr>
          <p:nvPr/>
        </p:nvPicPr>
        <p:blipFill>
          <a:blip r:embed="rId2">
            <a:alphaModFix amt="4000"/>
          </a:blip>
          <a:srcRect l="0" t="0" r="0" b="0"/>
          <a:stretch>
            <a:fillRect/>
          </a:stretch>
        </p:blipFill>
        <p:spPr>
          <a:xfrm flipH="false" flipV="false" rot="0">
            <a:off x="5535090" y="504914"/>
            <a:ext cx="7217821" cy="7508786"/>
          </a:xfrm>
          <a:prstGeom prst="rect">
            <a:avLst/>
          </a:prstGeom>
        </p:spPr>
      </p:pic>
      <p:grpSp>
        <p:nvGrpSpPr>
          <p:cNvPr name="Group 5" id="5"/>
          <p:cNvGrpSpPr/>
          <p:nvPr/>
        </p:nvGrpSpPr>
        <p:grpSpPr>
          <a:xfrm rot="0">
            <a:off x="398074" y="8623131"/>
            <a:ext cx="6878657" cy="843619"/>
            <a:chOff x="0" y="0"/>
            <a:chExt cx="9171543" cy="1124825"/>
          </a:xfrm>
        </p:grpSpPr>
        <p:sp>
          <p:nvSpPr>
            <p:cNvPr name="AutoShape 6" id="6"/>
            <p:cNvSpPr/>
            <p:nvPr/>
          </p:nvSpPr>
          <p:spPr>
            <a:xfrm rot="0">
              <a:off x="0" y="0"/>
              <a:ext cx="9171543" cy="1124825"/>
            </a:xfrm>
            <a:prstGeom prst="rect">
              <a:avLst/>
            </a:prstGeom>
            <a:solidFill>
              <a:srgbClr val="800000"/>
            </a:solidFill>
          </p:spPr>
        </p:sp>
        <p:sp>
          <p:nvSpPr>
            <p:cNvPr name="TextBox 7" id="7"/>
            <p:cNvSpPr txBox="true"/>
            <p:nvPr/>
          </p:nvSpPr>
          <p:spPr>
            <a:xfrm rot="0">
              <a:off x="352378" y="180143"/>
              <a:ext cx="8819165" cy="707390"/>
            </a:xfrm>
            <a:prstGeom prst="rect">
              <a:avLst/>
            </a:prstGeom>
          </p:spPr>
          <p:txBody>
            <a:bodyPr anchor="t" rtlCol="false" tIns="0" lIns="0" bIns="0" rIns="0">
              <a:spAutoFit/>
            </a:bodyPr>
            <a:lstStyle/>
            <a:p>
              <a:pPr>
                <a:lnSpc>
                  <a:spcPts val="4480"/>
                </a:lnSpc>
              </a:pPr>
              <a:r>
                <a:rPr lang="en-US" sz="3200" spc="224">
                  <a:solidFill>
                    <a:srgbClr val="FFFFFF"/>
                  </a:solidFill>
                  <a:latin typeface="Aileron Regular Bold"/>
                </a:rPr>
                <a:t>An eHRAF Workbook Activity</a:t>
              </a:r>
            </a:p>
          </p:txBody>
        </p:sp>
      </p:grpSp>
      <p:sp>
        <p:nvSpPr>
          <p:cNvPr name="TextBox 8" id="8"/>
          <p:cNvSpPr txBox="true"/>
          <p:nvPr/>
        </p:nvSpPr>
        <p:spPr>
          <a:xfrm rot="0">
            <a:off x="8147136" y="8468995"/>
            <a:ext cx="9715159" cy="789305"/>
          </a:xfrm>
          <a:prstGeom prst="rect">
            <a:avLst/>
          </a:prstGeom>
        </p:spPr>
        <p:txBody>
          <a:bodyPr anchor="t" rtlCol="false" tIns="0" lIns="0" bIns="0" rIns="0">
            <a:spAutoFit/>
          </a:bodyPr>
          <a:lstStyle/>
          <a:p>
            <a:pPr algn="r">
              <a:lnSpc>
                <a:spcPts val="3080"/>
              </a:lnSpc>
            </a:pPr>
            <a:r>
              <a:rPr lang="en-US" sz="2800" spc="196">
                <a:solidFill>
                  <a:srgbClr val="800000"/>
                </a:solidFill>
                <a:latin typeface="Aileron Regular Bold"/>
              </a:rPr>
              <a:t>Human Relations Area Files</a:t>
            </a:r>
          </a:p>
          <a:p>
            <a:pPr algn="r">
              <a:lnSpc>
                <a:spcPts val="3080"/>
              </a:lnSpc>
            </a:pPr>
            <a:r>
              <a:rPr lang="en-US" sz="2800" spc="196">
                <a:solidFill>
                  <a:srgbClr val="800000"/>
                </a:solidFill>
                <a:latin typeface="Aileron Regular"/>
              </a:rPr>
              <a:t>at Yale University</a:t>
            </a:r>
          </a:p>
        </p:txBody>
      </p:sp>
      <p:sp>
        <p:nvSpPr>
          <p:cNvPr name="TextBox 9" id="9"/>
          <p:cNvSpPr txBox="true"/>
          <p:nvPr/>
        </p:nvSpPr>
        <p:spPr>
          <a:xfrm rot="0">
            <a:off x="15375318" y="8042275"/>
            <a:ext cx="2486977" cy="398145"/>
          </a:xfrm>
          <a:prstGeom prst="rect">
            <a:avLst/>
          </a:prstGeom>
        </p:spPr>
        <p:txBody>
          <a:bodyPr anchor="t" rtlCol="false" tIns="0" lIns="0" bIns="0" rIns="0">
            <a:spAutoFit/>
          </a:bodyPr>
          <a:lstStyle/>
          <a:p>
            <a:pPr algn="r">
              <a:lnSpc>
                <a:spcPts val="3080"/>
              </a:lnSpc>
            </a:pPr>
            <a:r>
              <a:rPr lang="en-US" sz="2800" spc="196">
                <a:solidFill>
                  <a:srgbClr val="800000"/>
                </a:solidFill>
                <a:latin typeface="Aileron Regular"/>
              </a:rPr>
              <a:t>Produced by</a:t>
            </a:r>
          </a:p>
        </p:txBody>
      </p:sp>
      <p:sp>
        <p:nvSpPr>
          <p:cNvPr name="TextBox 10" id="10"/>
          <p:cNvSpPr txBox="true"/>
          <p:nvPr/>
        </p:nvSpPr>
        <p:spPr>
          <a:xfrm rot="0">
            <a:off x="15375318" y="9281964"/>
            <a:ext cx="2486977" cy="398145"/>
          </a:xfrm>
          <a:prstGeom prst="rect">
            <a:avLst/>
          </a:prstGeom>
        </p:spPr>
        <p:txBody>
          <a:bodyPr anchor="t" rtlCol="false" tIns="0" lIns="0" bIns="0" rIns="0">
            <a:spAutoFit/>
          </a:bodyPr>
          <a:lstStyle/>
          <a:p>
            <a:pPr algn="r">
              <a:lnSpc>
                <a:spcPts val="3080"/>
              </a:lnSpc>
            </a:pPr>
            <a:r>
              <a:rPr lang="en-US" sz="2800" spc="196" u="sng">
                <a:solidFill>
                  <a:srgbClr val="800000"/>
                </a:solidFill>
                <a:latin typeface="Aileron Regular"/>
                <a:hlinkClick r:id="rId3" tooltip="http://hraf.yale.edu"/>
              </a:rPr>
              <a:t>hraf.yale.edu</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5738" t="0" r="12483" b="0"/>
          <a:stretch>
            <a:fillRect/>
          </a:stretch>
        </p:blipFill>
        <p:spPr>
          <a:xfrm flipH="false" flipV="false">
            <a:off x="0" y="0"/>
            <a:ext cx="18288000" cy="10287000"/>
          </a:xfrm>
          <a:prstGeom prst="rect">
            <a:avLst/>
          </a:prstGeom>
        </p:spPr>
      </p:pic>
      <p:grpSp>
        <p:nvGrpSpPr>
          <p:cNvPr name="Group 3" id="3"/>
          <p:cNvGrpSpPr/>
          <p:nvPr/>
        </p:nvGrpSpPr>
        <p:grpSpPr>
          <a:xfrm rot="0">
            <a:off x="3189403" y="4024701"/>
            <a:ext cx="12118707" cy="2237598"/>
            <a:chOff x="0" y="0"/>
            <a:chExt cx="16158275" cy="2983464"/>
          </a:xfrm>
        </p:grpSpPr>
        <p:sp>
          <p:nvSpPr>
            <p:cNvPr name="AutoShape 4" id="4"/>
            <p:cNvSpPr/>
            <p:nvPr/>
          </p:nvSpPr>
          <p:spPr>
            <a:xfrm rot="0">
              <a:off x="0" y="0"/>
              <a:ext cx="16158275" cy="2983464"/>
            </a:xfrm>
            <a:prstGeom prst="rect">
              <a:avLst/>
            </a:prstGeom>
            <a:solidFill>
              <a:srgbClr val="800000"/>
            </a:solidFill>
          </p:spPr>
        </p:sp>
        <p:sp>
          <p:nvSpPr>
            <p:cNvPr name="TextBox 5" id="5"/>
            <p:cNvSpPr txBox="true"/>
            <p:nvPr/>
          </p:nvSpPr>
          <p:spPr>
            <a:xfrm rot="0">
              <a:off x="773114" y="951791"/>
              <a:ext cx="14612047" cy="1108456"/>
            </a:xfrm>
            <a:prstGeom prst="rect">
              <a:avLst/>
            </a:prstGeom>
          </p:spPr>
          <p:txBody>
            <a:bodyPr anchor="t" rtlCol="false" tIns="0" lIns="0" bIns="0" rIns="0">
              <a:spAutoFit/>
            </a:bodyPr>
            <a:lstStyle/>
            <a:p>
              <a:pPr algn="ctr">
                <a:lnSpc>
                  <a:spcPts val="6383"/>
                </a:lnSpc>
              </a:pPr>
              <a:r>
                <a:rPr lang="en-US" sz="5600" spc="100">
                  <a:solidFill>
                    <a:srgbClr val="FFFFFF"/>
                  </a:solidFill>
                  <a:latin typeface="Aileron Regular Bold"/>
                </a:rPr>
                <a:t>SOCIAL CONTROL</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5912" y="3716490"/>
            <a:ext cx="10130062" cy="5745480"/>
          </a:xfrm>
          <a:prstGeom prst="rect">
            <a:avLst/>
          </a:prstGeom>
        </p:spPr>
        <p:txBody>
          <a:bodyPr anchor="t" rtlCol="false" tIns="0" lIns="0" bIns="0" rIns="0">
            <a:spAutoFit/>
          </a:bodyPr>
          <a:lstStyle/>
          <a:p>
            <a:pPr>
              <a:lnSpc>
                <a:spcPts val="5040"/>
              </a:lnSpc>
            </a:pPr>
            <a:r>
              <a:rPr lang="en-US" sz="3600" spc="431">
                <a:solidFill>
                  <a:srgbClr val="800000"/>
                </a:solidFill>
                <a:latin typeface="Aileron Regular"/>
              </a:rPr>
              <a:t>The mechanisms by which a society maintains order and cohesion are known as </a:t>
            </a:r>
            <a:r>
              <a:rPr lang="en-US" sz="3600" spc="431">
                <a:solidFill>
                  <a:srgbClr val="800000"/>
                </a:solidFill>
                <a:latin typeface="Aileron Regular Bold"/>
              </a:rPr>
              <a:t>social control</a:t>
            </a:r>
            <a:r>
              <a:rPr lang="en-US" sz="3600" spc="431">
                <a:solidFill>
                  <a:srgbClr val="800000"/>
                </a:solidFill>
                <a:latin typeface="Aileron Regular"/>
              </a:rPr>
              <a:t>. These can vary markedly across cultures.</a:t>
            </a:r>
          </a:p>
          <a:p>
            <a:pPr>
              <a:lnSpc>
                <a:spcPts val="5040"/>
              </a:lnSpc>
            </a:pPr>
          </a:p>
          <a:p>
            <a:pPr>
              <a:lnSpc>
                <a:spcPts val="5040"/>
              </a:lnSpc>
            </a:pPr>
            <a:r>
              <a:rPr lang="en-US" sz="3600" spc="431">
                <a:solidFill>
                  <a:srgbClr val="800000"/>
                </a:solidFill>
                <a:latin typeface="Aileron Regular"/>
              </a:rPr>
              <a:t>The purpose of social control is to establish norms and regulations – codified or otherwise - and to maintain conformity to those rules. </a:t>
            </a:r>
          </a:p>
        </p:txBody>
      </p:sp>
      <p:pic>
        <p:nvPicPr>
          <p:cNvPr name="Picture 3" id="3"/>
          <p:cNvPicPr>
            <a:picLocks noChangeAspect="true"/>
          </p:cNvPicPr>
          <p:nvPr/>
        </p:nvPicPr>
        <p:blipFill>
          <a:blip r:embed="rId2"/>
          <a:srcRect l="0" t="0" r="13414" b="0"/>
          <a:stretch>
            <a:fillRect/>
          </a:stretch>
        </p:blipFill>
        <p:spPr>
          <a:xfrm flipH="false" flipV="false" rot="0">
            <a:off x="12373188" y="0"/>
            <a:ext cx="5914812" cy="10287000"/>
          </a:xfrm>
          <a:prstGeom prst="rect">
            <a:avLst/>
          </a:prstGeom>
        </p:spPr>
      </p:pic>
      <p:sp>
        <p:nvSpPr>
          <p:cNvPr name="AutoShape 4" id="4"/>
          <p:cNvSpPr/>
          <p:nvPr/>
        </p:nvSpPr>
        <p:spPr>
          <a:xfrm rot="0">
            <a:off x="10982399" y="3974312"/>
            <a:ext cx="2781579" cy="2338376"/>
          </a:xfrm>
          <a:prstGeom prst="rect">
            <a:avLst/>
          </a:prstGeom>
          <a:solidFill>
            <a:srgbClr val="800000"/>
          </a:solidFill>
        </p:spPr>
      </p:sp>
      <p:sp>
        <p:nvSpPr>
          <p:cNvPr name="TextBox 5" id="5"/>
          <p:cNvSpPr txBox="true"/>
          <p:nvPr/>
        </p:nvSpPr>
        <p:spPr>
          <a:xfrm rot="0">
            <a:off x="715912" y="504937"/>
            <a:ext cx="10653843" cy="2752725"/>
          </a:xfrm>
          <a:prstGeom prst="rect">
            <a:avLst/>
          </a:prstGeom>
        </p:spPr>
        <p:txBody>
          <a:bodyPr anchor="t" rtlCol="false" tIns="0" lIns="0" bIns="0" rIns="0">
            <a:spAutoFit/>
          </a:bodyPr>
          <a:lstStyle/>
          <a:p>
            <a:pPr>
              <a:lnSpc>
                <a:spcPts val="7200"/>
              </a:lnSpc>
            </a:pPr>
            <a:r>
              <a:rPr lang="en-US" sz="6000" spc="120">
                <a:solidFill>
                  <a:srgbClr val="800000"/>
                </a:solidFill>
                <a:latin typeface="Aileron Heavy"/>
              </a:rPr>
              <a:t>Getting people to "obey the rules" is a problem faced by all societies. </a:t>
            </a:r>
          </a:p>
        </p:txBody>
      </p:sp>
      <p:sp>
        <p:nvSpPr>
          <p:cNvPr name="TextBox 6" id="6"/>
          <p:cNvSpPr txBox="true"/>
          <p:nvPr/>
        </p:nvSpPr>
        <p:spPr>
          <a:xfrm rot="0">
            <a:off x="11405971" y="4572000"/>
            <a:ext cx="1934433" cy="1133475"/>
          </a:xfrm>
          <a:prstGeom prst="rect">
            <a:avLst/>
          </a:prstGeom>
        </p:spPr>
        <p:txBody>
          <a:bodyPr anchor="t" rtlCol="false" tIns="0" lIns="0" bIns="0" rIns="0">
            <a:spAutoFit/>
          </a:bodyPr>
          <a:lstStyle/>
          <a:p>
            <a:pPr algn="ctr">
              <a:lnSpc>
                <a:spcPts val="4440"/>
              </a:lnSpc>
            </a:pPr>
            <a:r>
              <a:rPr lang="en-US" sz="3700" spc="136">
                <a:solidFill>
                  <a:srgbClr val="FFFFFF"/>
                </a:solidFill>
                <a:latin typeface="Aileron Regular Bold"/>
              </a:rPr>
              <a:t>Did you know?</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22282" t="0" r="18481" b="0"/>
          <a:stretch>
            <a:fillRect/>
          </a:stretch>
        </p:blipFill>
        <p:spPr>
          <a:xfrm flipH="true" flipV="false" rot="0">
            <a:off x="0" y="0"/>
            <a:ext cx="9144000" cy="10287000"/>
          </a:xfrm>
          <a:prstGeom prst="rect">
            <a:avLst/>
          </a:prstGeom>
        </p:spPr>
      </p:pic>
      <p:sp>
        <p:nvSpPr>
          <p:cNvPr name="TextBox 3" id="3"/>
          <p:cNvSpPr txBox="true"/>
          <p:nvPr/>
        </p:nvSpPr>
        <p:spPr>
          <a:xfrm rot="0">
            <a:off x="9479220" y="952500"/>
            <a:ext cx="8654191" cy="8305800"/>
          </a:xfrm>
          <a:prstGeom prst="rect">
            <a:avLst/>
          </a:prstGeom>
        </p:spPr>
        <p:txBody>
          <a:bodyPr anchor="t" rtlCol="false" tIns="0" lIns="0" bIns="0" rIns="0">
            <a:spAutoFit/>
          </a:bodyPr>
          <a:lstStyle/>
          <a:p>
            <a:pPr>
              <a:lnSpc>
                <a:spcPts val="5040"/>
              </a:lnSpc>
            </a:pPr>
            <a:r>
              <a:rPr lang="en-US" sz="3600" spc="359">
                <a:solidFill>
                  <a:srgbClr val="800000"/>
                </a:solidFill>
                <a:latin typeface="Aileron Regular"/>
              </a:rPr>
              <a:t>S</a:t>
            </a:r>
            <a:r>
              <a:rPr lang="en-US" sz="3600" spc="359">
                <a:solidFill>
                  <a:srgbClr val="800000"/>
                </a:solidFill>
                <a:latin typeface="Aileron Regular"/>
              </a:rPr>
              <a:t>ocial control may be exercised by the state and related apparatuses such as police, laws, courts, and formal education. </a:t>
            </a:r>
          </a:p>
          <a:p>
            <a:pPr>
              <a:lnSpc>
                <a:spcPts val="5040"/>
              </a:lnSpc>
            </a:pPr>
          </a:p>
          <a:p>
            <a:pPr>
              <a:lnSpc>
                <a:spcPts val="5040"/>
              </a:lnSpc>
            </a:pPr>
            <a:r>
              <a:rPr lang="en-US" sz="3600" spc="359">
                <a:solidFill>
                  <a:srgbClr val="800000"/>
                </a:solidFill>
                <a:latin typeface="Aileron Regular"/>
              </a:rPr>
              <a:t>It may also be instituted via religious, spiritual, or moral codes</a:t>
            </a:r>
            <a:r>
              <a:rPr lang="en-US" sz="3600" spc="359">
                <a:solidFill>
                  <a:srgbClr val="800000"/>
                </a:solidFill>
                <a:latin typeface="Aileron Regular"/>
              </a:rPr>
              <a:t> wh</a:t>
            </a:r>
            <a:r>
              <a:rPr lang="en-US" sz="3600" spc="359">
                <a:solidFill>
                  <a:srgbClr val="800000"/>
                </a:solidFill>
                <a:latin typeface="Aileron Regular"/>
              </a:rPr>
              <a:t>i</a:t>
            </a:r>
            <a:r>
              <a:rPr lang="en-US" sz="3600" spc="359">
                <a:solidFill>
                  <a:srgbClr val="800000"/>
                </a:solidFill>
                <a:latin typeface="Aileron Regular"/>
              </a:rPr>
              <a:t>ch d</a:t>
            </a:r>
            <a:r>
              <a:rPr lang="en-US" sz="3600" spc="359">
                <a:solidFill>
                  <a:srgbClr val="800000"/>
                </a:solidFill>
                <a:latin typeface="Aileron Regular"/>
              </a:rPr>
              <a:t>iscourage "undesirable" or "deviant" behavior in other ways. </a:t>
            </a:r>
          </a:p>
          <a:p>
            <a:pPr>
              <a:lnSpc>
                <a:spcPts val="5040"/>
              </a:lnSpc>
            </a:pPr>
          </a:p>
          <a:p>
            <a:pPr>
              <a:lnSpc>
                <a:spcPts val="5040"/>
              </a:lnSpc>
            </a:pPr>
            <a:r>
              <a:rPr lang="en-US" sz="3600" spc="359">
                <a:solidFill>
                  <a:srgbClr val="800000"/>
                </a:solidFill>
                <a:latin typeface="Aileron Regular"/>
              </a:rPr>
              <a:t>The means of enforcing social control can be either </a:t>
            </a:r>
            <a:r>
              <a:rPr lang="en-US" sz="3600" spc="359">
                <a:solidFill>
                  <a:srgbClr val="800000"/>
                </a:solidFill>
                <a:latin typeface="Aileron Regular Bold"/>
              </a:rPr>
              <a:t>formal </a:t>
            </a:r>
            <a:r>
              <a:rPr lang="en-US" sz="3600" spc="359">
                <a:solidFill>
                  <a:srgbClr val="800000"/>
                </a:solidFill>
                <a:latin typeface="Aileron Regular"/>
              </a:rPr>
              <a:t>or </a:t>
            </a:r>
            <a:r>
              <a:rPr lang="en-US" sz="3600" spc="359">
                <a:solidFill>
                  <a:srgbClr val="800000"/>
                </a:solidFill>
                <a:latin typeface="Aileron Regular Bold"/>
              </a:rPr>
              <a:t>informal</a:t>
            </a:r>
            <a:r>
              <a:rPr lang="en-US" sz="3600" spc="359">
                <a:solidFill>
                  <a:srgbClr val="800000"/>
                </a:solidFill>
                <a:latin typeface="Aileron Regular"/>
              </a:rPr>
              <a:t>.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709" t="0" r="22623" b="0"/>
          <a:stretch>
            <a:fillRect/>
          </a:stretch>
        </p:blipFill>
        <p:spPr>
          <a:xfrm flipH="false" flipV="false" rot="0">
            <a:off x="9144000" y="0"/>
            <a:ext cx="9144000" cy="10287000"/>
          </a:xfrm>
          <a:prstGeom prst="rect">
            <a:avLst/>
          </a:prstGeom>
        </p:spPr>
      </p:pic>
      <p:sp>
        <p:nvSpPr>
          <p:cNvPr name="TextBox 3" id="3"/>
          <p:cNvSpPr txBox="true"/>
          <p:nvPr/>
        </p:nvSpPr>
        <p:spPr>
          <a:xfrm rot="0">
            <a:off x="281620" y="2184469"/>
            <a:ext cx="8654191" cy="7665720"/>
          </a:xfrm>
          <a:prstGeom prst="rect">
            <a:avLst/>
          </a:prstGeom>
        </p:spPr>
        <p:txBody>
          <a:bodyPr anchor="t" rtlCol="false" tIns="0" lIns="0" bIns="0" rIns="0">
            <a:spAutoFit/>
          </a:bodyPr>
          <a:lstStyle/>
          <a:p>
            <a:pPr>
              <a:lnSpc>
                <a:spcPts val="5040"/>
              </a:lnSpc>
            </a:pPr>
            <a:r>
              <a:rPr lang="en-US" sz="3600" spc="252">
                <a:solidFill>
                  <a:srgbClr val="800000"/>
                </a:solidFill>
                <a:latin typeface="Aileron Regular"/>
              </a:rPr>
              <a:t>L</a:t>
            </a:r>
            <a:r>
              <a:rPr lang="en-US" sz="3600" spc="252">
                <a:solidFill>
                  <a:srgbClr val="800000"/>
                </a:solidFill>
                <a:latin typeface="Aileron Regular"/>
              </a:rPr>
              <a:t>aws imposed by governments, such as state sanctions regarding crime and punishment, are </a:t>
            </a:r>
            <a:r>
              <a:rPr lang="en-US" sz="3600" spc="252">
                <a:solidFill>
                  <a:srgbClr val="800000"/>
                </a:solidFill>
                <a:latin typeface="Aileron Regular Bold"/>
              </a:rPr>
              <a:t>formal</a:t>
            </a:r>
            <a:r>
              <a:rPr lang="en-US" sz="3600" spc="252">
                <a:solidFill>
                  <a:srgbClr val="800000"/>
                </a:solidFill>
                <a:latin typeface="Aileron Regular"/>
              </a:rPr>
              <a:t> aspects of social control. </a:t>
            </a:r>
          </a:p>
          <a:p>
            <a:pPr>
              <a:lnSpc>
                <a:spcPts val="5040"/>
              </a:lnSpc>
            </a:pPr>
          </a:p>
          <a:p>
            <a:pPr>
              <a:lnSpc>
                <a:spcPts val="5040"/>
              </a:lnSpc>
            </a:pPr>
            <a:r>
              <a:rPr lang="en-US" sz="3600" spc="252">
                <a:solidFill>
                  <a:srgbClr val="800000"/>
                </a:solidFill>
                <a:latin typeface="Aileron Regular Bold"/>
              </a:rPr>
              <a:t>Informal </a:t>
            </a:r>
            <a:r>
              <a:rPr lang="en-US" sz="3600" spc="252">
                <a:solidFill>
                  <a:srgbClr val="800000"/>
                </a:solidFill>
                <a:latin typeface="Aileron Regular"/>
              </a:rPr>
              <a:t>means of control are guided by common belief systems that regulate both individual and group behaviors. For example, gossip, public opinion, and ostracism act to normalize what is seen as acceptable or unacceptable. </a:t>
            </a:r>
          </a:p>
        </p:txBody>
      </p:sp>
      <p:sp>
        <p:nvSpPr>
          <p:cNvPr name="TextBox 4" id="4"/>
          <p:cNvSpPr txBox="true"/>
          <p:nvPr/>
        </p:nvSpPr>
        <p:spPr>
          <a:xfrm rot="0">
            <a:off x="2437815" y="297180"/>
            <a:ext cx="6239496" cy="1463040"/>
          </a:xfrm>
          <a:prstGeom prst="rect">
            <a:avLst/>
          </a:prstGeom>
        </p:spPr>
        <p:txBody>
          <a:bodyPr anchor="t" rtlCol="false" tIns="0" lIns="0" bIns="0" rIns="0">
            <a:spAutoFit/>
          </a:bodyPr>
          <a:lstStyle/>
          <a:p>
            <a:pPr algn="r">
              <a:lnSpc>
                <a:spcPts val="5759"/>
              </a:lnSpc>
            </a:pPr>
            <a:r>
              <a:rPr lang="en-US" sz="4800" spc="96">
                <a:solidFill>
                  <a:srgbClr val="800000"/>
                </a:solidFill>
                <a:latin typeface="Aileron Heavy"/>
              </a:rPr>
              <a:t>FORMAL VS. INFORMAL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786" r="0" b="7786"/>
          <a:stretch>
            <a:fillRect/>
          </a:stretch>
        </p:blipFill>
        <p:spPr>
          <a:xfrm flipH="false" flipV="false">
            <a:off x="0" y="0"/>
            <a:ext cx="18288000" cy="10287000"/>
          </a:xfrm>
          <a:prstGeom prst="rect">
            <a:avLst/>
          </a:prstGeom>
        </p:spPr>
      </p:pic>
      <p:grpSp>
        <p:nvGrpSpPr>
          <p:cNvPr name="Group 3" id="3"/>
          <p:cNvGrpSpPr/>
          <p:nvPr/>
        </p:nvGrpSpPr>
        <p:grpSpPr>
          <a:xfrm rot="0">
            <a:off x="3189403" y="3619295"/>
            <a:ext cx="12118707" cy="3048411"/>
            <a:chOff x="0" y="0"/>
            <a:chExt cx="16158275" cy="4064547"/>
          </a:xfrm>
        </p:grpSpPr>
        <p:sp>
          <p:nvSpPr>
            <p:cNvPr name="AutoShape 4" id="4"/>
            <p:cNvSpPr/>
            <p:nvPr/>
          </p:nvSpPr>
          <p:spPr>
            <a:xfrm rot="0">
              <a:off x="0" y="0"/>
              <a:ext cx="16158275" cy="4064547"/>
            </a:xfrm>
            <a:prstGeom prst="rect">
              <a:avLst/>
            </a:prstGeom>
            <a:solidFill>
              <a:srgbClr val="800000"/>
            </a:solidFill>
          </p:spPr>
        </p:sp>
        <p:sp>
          <p:nvSpPr>
            <p:cNvPr name="TextBox 5" id="5"/>
            <p:cNvSpPr txBox="true"/>
            <p:nvPr/>
          </p:nvSpPr>
          <p:spPr>
            <a:xfrm rot="0">
              <a:off x="773114" y="951791"/>
              <a:ext cx="14612047" cy="2189539"/>
            </a:xfrm>
            <a:prstGeom prst="rect">
              <a:avLst/>
            </a:prstGeom>
          </p:spPr>
          <p:txBody>
            <a:bodyPr anchor="t" rtlCol="false" tIns="0" lIns="0" bIns="0" rIns="0">
              <a:spAutoFit/>
            </a:bodyPr>
            <a:lstStyle/>
            <a:p>
              <a:pPr algn="ctr">
                <a:lnSpc>
                  <a:spcPts val="6378"/>
                </a:lnSpc>
              </a:pPr>
              <a:r>
                <a:rPr lang="en-US" sz="5600" spc="100">
                  <a:solidFill>
                    <a:srgbClr val="FFFFFF"/>
                  </a:solidFill>
                  <a:latin typeface="Aileron Regular Bold"/>
                </a:rPr>
                <a:t>eHRAF Workbook</a:t>
              </a:r>
            </a:p>
            <a:p>
              <a:pPr algn="ctr">
                <a:lnSpc>
                  <a:spcPts val="6384"/>
                </a:lnSpc>
              </a:pPr>
              <a:r>
                <a:rPr lang="en-US" sz="5600" spc="100">
                  <a:solidFill>
                    <a:srgbClr val="FFFFFF"/>
                  </a:solidFill>
                  <a:latin typeface="Aileron Regular Bold"/>
                </a:rPr>
                <a:t>ACTIVITY</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292288" y="0"/>
            <a:ext cx="3995712" cy="1037896"/>
            <a:chOff x="0" y="0"/>
            <a:chExt cx="5327616" cy="1383862"/>
          </a:xfrm>
        </p:grpSpPr>
        <p:sp>
          <p:nvSpPr>
            <p:cNvPr name="AutoShape 3" id="3"/>
            <p:cNvSpPr/>
            <p:nvPr/>
          </p:nvSpPr>
          <p:spPr>
            <a:xfrm rot="0">
              <a:off x="0" y="0"/>
              <a:ext cx="5327616" cy="1383862"/>
            </a:xfrm>
            <a:prstGeom prst="rect">
              <a:avLst/>
            </a:prstGeom>
            <a:solidFill>
              <a:srgbClr val="800000"/>
            </a:solidFill>
          </p:spPr>
        </p:sp>
        <p:sp>
          <p:nvSpPr>
            <p:cNvPr name="TextBox 4" id="4"/>
            <p:cNvSpPr txBox="true"/>
            <p:nvPr/>
          </p:nvSpPr>
          <p:spPr>
            <a:xfrm rot="0">
              <a:off x="530381" y="370621"/>
              <a:ext cx="4266855" cy="585470"/>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INSTRUCTIONS</a:t>
              </a:r>
            </a:p>
          </p:txBody>
        </p:sp>
      </p:grpSp>
      <p:sp>
        <p:nvSpPr>
          <p:cNvPr name="TextBox 5" id="5"/>
          <p:cNvSpPr txBox="true"/>
          <p:nvPr/>
        </p:nvSpPr>
        <p:spPr>
          <a:xfrm rot="0">
            <a:off x="1232198" y="2532907"/>
            <a:ext cx="17648215" cy="506730"/>
          </a:xfrm>
          <a:prstGeom prst="rect">
            <a:avLst/>
          </a:prstGeom>
        </p:spPr>
        <p:txBody>
          <a:bodyPr anchor="t" rtlCol="false" tIns="0" lIns="0" bIns="0" rIns="0">
            <a:spAutoFit/>
          </a:bodyPr>
          <a:lstStyle/>
          <a:p>
            <a:pPr>
              <a:lnSpc>
                <a:spcPts val="4000"/>
              </a:lnSpc>
            </a:pPr>
            <a:r>
              <a:rPr lang="en-US" sz="3200" spc="83">
                <a:solidFill>
                  <a:srgbClr val="800000"/>
                </a:solidFill>
                <a:latin typeface="Aileron Regular"/>
              </a:rPr>
              <a:t>For example:</a:t>
            </a:r>
          </a:p>
        </p:txBody>
      </p:sp>
      <p:sp>
        <p:nvSpPr>
          <p:cNvPr name="TextBox 6" id="6"/>
          <p:cNvSpPr txBox="true"/>
          <p:nvPr/>
        </p:nvSpPr>
        <p:spPr>
          <a:xfrm rot="0">
            <a:off x="1232198" y="1354563"/>
            <a:ext cx="15092163" cy="906145"/>
          </a:xfrm>
          <a:prstGeom prst="rect">
            <a:avLst/>
          </a:prstGeom>
        </p:spPr>
        <p:txBody>
          <a:bodyPr anchor="t" rtlCol="false" tIns="0" lIns="0" bIns="0" rIns="0">
            <a:spAutoFit/>
          </a:bodyPr>
          <a:lstStyle/>
          <a:p>
            <a:pPr>
              <a:lnSpc>
                <a:spcPts val="3520"/>
              </a:lnSpc>
            </a:pPr>
            <a:r>
              <a:rPr lang="en-US" sz="3200">
                <a:solidFill>
                  <a:srgbClr val="800000"/>
                </a:solidFill>
                <a:latin typeface="Aileron Heavy"/>
              </a:rPr>
              <a:t>First, follow the permalinks provided in the activities below to get to the relevant documents.</a:t>
            </a:r>
          </a:p>
        </p:txBody>
      </p:sp>
      <p:sp>
        <p:nvSpPr>
          <p:cNvPr name="TextBox 7" id="7"/>
          <p:cNvSpPr txBox="true"/>
          <p:nvPr/>
        </p:nvSpPr>
        <p:spPr>
          <a:xfrm rot="0">
            <a:off x="2758292" y="3345769"/>
            <a:ext cx="12771415" cy="411543"/>
          </a:xfrm>
          <a:prstGeom prst="rect">
            <a:avLst/>
          </a:prstGeom>
        </p:spPr>
        <p:txBody>
          <a:bodyPr anchor="t" rtlCol="false" tIns="0" lIns="0" bIns="0" rIns="0">
            <a:spAutoFit/>
          </a:bodyPr>
          <a:lstStyle/>
          <a:p>
            <a:pPr>
              <a:lnSpc>
                <a:spcPts val="3072"/>
              </a:lnSpc>
            </a:pPr>
            <a:r>
              <a:rPr lang="en-US" sz="3200">
                <a:solidFill>
                  <a:srgbClr val="800000"/>
                </a:solidFill>
                <a:ea typeface="Aileron Heavy"/>
              </a:rPr>
              <a:t>🌐</a:t>
            </a:r>
            <a:r>
              <a:rPr lang="en-US" sz="3200">
                <a:solidFill>
                  <a:srgbClr val="800000"/>
                </a:solidFill>
                <a:latin typeface="Aileron Heavy"/>
              </a:rPr>
              <a:t> </a:t>
            </a:r>
            <a:r>
              <a:rPr lang="en-US" sz="3200" u="sng">
                <a:solidFill>
                  <a:srgbClr val="800000"/>
                </a:solidFill>
                <a:latin typeface="Aileron Heavy"/>
              </a:rPr>
              <a:t>https://ehrafworldcultures.yale.edu/document?id=fo04-003</a:t>
            </a:r>
          </a:p>
        </p:txBody>
      </p:sp>
      <p:sp>
        <p:nvSpPr>
          <p:cNvPr name="TextBox 8" id="8"/>
          <p:cNvSpPr txBox="true"/>
          <p:nvPr/>
        </p:nvSpPr>
        <p:spPr>
          <a:xfrm rot="0">
            <a:off x="1232198" y="4187224"/>
            <a:ext cx="17648215" cy="411543"/>
          </a:xfrm>
          <a:prstGeom prst="rect">
            <a:avLst/>
          </a:prstGeom>
        </p:spPr>
        <p:txBody>
          <a:bodyPr anchor="t" rtlCol="false" tIns="0" lIns="0" bIns="0" rIns="0">
            <a:spAutoFit/>
          </a:bodyPr>
          <a:lstStyle/>
          <a:p>
            <a:pPr>
              <a:lnSpc>
                <a:spcPts val="3072"/>
              </a:lnSpc>
            </a:pPr>
            <a:r>
              <a:rPr lang="en-US" sz="3200">
                <a:solidFill>
                  <a:srgbClr val="800000"/>
                </a:solidFill>
                <a:latin typeface="Aileron Heavy"/>
              </a:rPr>
              <a:t>Then, use the Page List dropdown menu to navigate to the required page(s). </a:t>
            </a:r>
          </a:p>
        </p:txBody>
      </p:sp>
      <p:sp>
        <p:nvSpPr>
          <p:cNvPr name="TextBox 9" id="9"/>
          <p:cNvSpPr txBox="true"/>
          <p:nvPr/>
        </p:nvSpPr>
        <p:spPr>
          <a:xfrm rot="0">
            <a:off x="479448" y="227483"/>
            <a:ext cx="13416062" cy="611505"/>
          </a:xfrm>
          <a:prstGeom prst="rect">
            <a:avLst/>
          </a:prstGeom>
        </p:spPr>
        <p:txBody>
          <a:bodyPr anchor="t" rtlCol="false" tIns="0" lIns="0" bIns="0" rIns="0">
            <a:spAutoFit/>
          </a:bodyPr>
          <a:lstStyle/>
          <a:p>
            <a:pPr>
              <a:lnSpc>
                <a:spcPts val="4620"/>
              </a:lnSpc>
            </a:pPr>
            <a:r>
              <a:rPr lang="en-US" sz="4200">
                <a:solidFill>
                  <a:srgbClr val="800000"/>
                </a:solidFill>
                <a:latin typeface="Aileron Heavy"/>
              </a:rPr>
              <a:t>To read pages in eHRAF:</a:t>
            </a:r>
          </a:p>
        </p:txBody>
      </p:sp>
      <p:pic>
        <p:nvPicPr>
          <p:cNvPr name="Picture 10" id="10"/>
          <p:cNvPicPr>
            <a:picLocks noChangeAspect="true"/>
          </p:cNvPicPr>
          <p:nvPr/>
        </p:nvPicPr>
        <p:blipFill>
          <a:blip r:embed="rId2"/>
          <a:srcRect l="0" t="0" r="0" b="24508"/>
          <a:stretch>
            <a:fillRect/>
          </a:stretch>
        </p:blipFill>
        <p:spPr>
          <a:xfrm flipH="false" flipV="false" rot="0">
            <a:off x="0" y="4974727"/>
            <a:ext cx="18288000" cy="8842417"/>
          </a:xfrm>
          <a:prstGeom prst="rect">
            <a:avLst/>
          </a:prstGeom>
        </p:spPr>
      </p:pic>
      <p:grpSp>
        <p:nvGrpSpPr>
          <p:cNvPr name="Group 11" id="11"/>
          <p:cNvGrpSpPr/>
          <p:nvPr/>
        </p:nvGrpSpPr>
        <p:grpSpPr>
          <a:xfrm rot="-7040951">
            <a:off x="16143041" y="7201730"/>
            <a:ext cx="2232517" cy="543326"/>
            <a:chOff x="0" y="0"/>
            <a:chExt cx="2087362" cy="508000"/>
          </a:xfrm>
        </p:grpSpPr>
        <p:sp>
          <p:nvSpPr>
            <p:cNvPr name="Freeform 12" id="12"/>
            <p:cNvSpPr/>
            <p:nvPr/>
          </p:nvSpPr>
          <p:spPr>
            <a:xfrm flipH="false" flipV="false">
              <a:off x="0" y="215900"/>
              <a:ext cx="1791452" cy="76200"/>
            </a:xfrm>
            <a:custGeom>
              <a:avLst/>
              <a:gdLst/>
              <a:ahLst/>
              <a:cxnLst/>
              <a:rect r="r" b="b" t="t" l="l"/>
              <a:pathLst>
                <a:path h="76200" w="1791452">
                  <a:moveTo>
                    <a:pt x="0" y="0"/>
                  </a:moveTo>
                  <a:lnTo>
                    <a:pt x="1791452" y="0"/>
                  </a:lnTo>
                  <a:lnTo>
                    <a:pt x="1791452" y="76200"/>
                  </a:lnTo>
                  <a:lnTo>
                    <a:pt x="0" y="76200"/>
                  </a:lnTo>
                  <a:close/>
                </a:path>
              </a:pathLst>
            </a:custGeom>
            <a:solidFill>
              <a:srgbClr val="FF1616"/>
            </a:solidFill>
          </p:spPr>
        </p:sp>
        <p:sp>
          <p:nvSpPr>
            <p:cNvPr name="Freeform 13" id="13"/>
            <p:cNvSpPr/>
            <p:nvPr/>
          </p:nvSpPr>
          <p:spPr>
            <a:xfrm flipH="false" flipV="false">
              <a:off x="1712712" y="1270"/>
              <a:ext cx="374650" cy="505460"/>
            </a:xfrm>
            <a:custGeom>
              <a:avLst/>
              <a:gdLst/>
              <a:ahLst/>
              <a:cxnLst/>
              <a:rect r="r" b="b" t="t" l="l"/>
              <a:pathLst>
                <a:path h="505460" w="374650">
                  <a:moveTo>
                    <a:pt x="0" y="505460"/>
                  </a:moveTo>
                  <a:lnTo>
                    <a:pt x="0" y="0"/>
                  </a:lnTo>
                  <a:lnTo>
                    <a:pt x="374650" y="252730"/>
                  </a:lnTo>
                  <a:close/>
                </a:path>
              </a:pathLst>
            </a:custGeom>
            <a:solidFill>
              <a:srgbClr val="FF1616"/>
            </a:solid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292288" y="0"/>
            <a:ext cx="3995712" cy="1037896"/>
            <a:chOff x="0" y="0"/>
            <a:chExt cx="5327616" cy="1383862"/>
          </a:xfrm>
        </p:grpSpPr>
        <p:sp>
          <p:nvSpPr>
            <p:cNvPr name="AutoShape 3" id="3"/>
            <p:cNvSpPr/>
            <p:nvPr/>
          </p:nvSpPr>
          <p:spPr>
            <a:xfrm rot="0">
              <a:off x="0" y="0"/>
              <a:ext cx="5327616" cy="1383862"/>
            </a:xfrm>
            <a:prstGeom prst="rect">
              <a:avLst/>
            </a:prstGeom>
            <a:solidFill>
              <a:srgbClr val="800000"/>
            </a:solidFill>
          </p:spPr>
        </p:sp>
        <p:sp>
          <p:nvSpPr>
            <p:cNvPr name="TextBox 4" id="4"/>
            <p:cNvSpPr txBox="true"/>
            <p:nvPr/>
          </p:nvSpPr>
          <p:spPr>
            <a:xfrm rot="0">
              <a:off x="530381" y="370621"/>
              <a:ext cx="4266855" cy="585470"/>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INSTRUCTIONS</a:t>
              </a:r>
            </a:p>
          </p:txBody>
        </p:sp>
      </p:grpSp>
      <p:sp>
        <p:nvSpPr>
          <p:cNvPr name="TextBox 5" id="5"/>
          <p:cNvSpPr txBox="true"/>
          <p:nvPr/>
        </p:nvSpPr>
        <p:spPr>
          <a:xfrm rot="0">
            <a:off x="1232198" y="1131043"/>
            <a:ext cx="15092163" cy="1353185"/>
          </a:xfrm>
          <a:prstGeom prst="rect">
            <a:avLst/>
          </a:prstGeom>
        </p:spPr>
        <p:txBody>
          <a:bodyPr anchor="t" rtlCol="false" tIns="0" lIns="0" bIns="0" rIns="0">
            <a:spAutoFit/>
          </a:bodyPr>
          <a:lstStyle/>
          <a:p>
            <a:pPr>
              <a:lnSpc>
                <a:spcPts val="3520"/>
              </a:lnSpc>
            </a:pPr>
            <a:r>
              <a:rPr lang="en-US" sz="3200">
                <a:solidFill>
                  <a:srgbClr val="800000"/>
                </a:solidFill>
                <a:latin typeface="Aileron Regular"/>
              </a:rPr>
              <a:t>Follow these steps if you are having trouble with permalinks from off campus while using a proxy or VPN service, or if you have been provided with a HRAF-issued username and password.</a:t>
            </a:r>
          </a:p>
        </p:txBody>
      </p:sp>
      <p:sp>
        <p:nvSpPr>
          <p:cNvPr name="TextBox 6" id="6"/>
          <p:cNvSpPr txBox="true"/>
          <p:nvPr/>
        </p:nvSpPr>
        <p:spPr>
          <a:xfrm rot="0">
            <a:off x="479448" y="227483"/>
            <a:ext cx="13416062" cy="611505"/>
          </a:xfrm>
          <a:prstGeom prst="rect">
            <a:avLst/>
          </a:prstGeom>
        </p:spPr>
        <p:txBody>
          <a:bodyPr anchor="t" rtlCol="false" tIns="0" lIns="0" bIns="0" rIns="0">
            <a:spAutoFit/>
          </a:bodyPr>
          <a:lstStyle/>
          <a:p>
            <a:pPr>
              <a:lnSpc>
                <a:spcPts val="4620"/>
              </a:lnSpc>
            </a:pPr>
            <a:r>
              <a:rPr lang="en-US" sz="4200">
                <a:solidFill>
                  <a:srgbClr val="800000"/>
                </a:solidFill>
                <a:latin typeface="Aileron Heavy"/>
              </a:rPr>
              <a:t>Finding pages without permalinks</a:t>
            </a:r>
          </a:p>
        </p:txBody>
      </p:sp>
      <p:sp>
        <p:nvSpPr>
          <p:cNvPr name="TextBox 7" id="7"/>
          <p:cNvSpPr txBox="true"/>
          <p:nvPr/>
        </p:nvSpPr>
        <p:spPr>
          <a:xfrm rot="0">
            <a:off x="1232198" y="2764478"/>
            <a:ext cx="15364529" cy="411543"/>
          </a:xfrm>
          <a:prstGeom prst="rect">
            <a:avLst/>
          </a:prstGeom>
        </p:spPr>
        <p:txBody>
          <a:bodyPr anchor="t" rtlCol="false" tIns="0" lIns="0" bIns="0" rIns="0">
            <a:spAutoFit/>
          </a:bodyPr>
          <a:lstStyle/>
          <a:p>
            <a:pPr marL="690880" indent="-345440" lvl="1">
              <a:lnSpc>
                <a:spcPts val="3072"/>
              </a:lnSpc>
              <a:buFont typeface="Arial"/>
              <a:buChar char="•"/>
            </a:pPr>
            <a:r>
              <a:rPr lang="en-US" sz="3200">
                <a:solidFill>
                  <a:srgbClr val="800000"/>
                </a:solidFill>
                <a:latin typeface="Aileron Heavy"/>
              </a:rPr>
              <a:t>Sign in via your library proxy or VPN, or using the HRAF-issued credentials.</a:t>
            </a:r>
          </a:p>
        </p:txBody>
      </p:sp>
      <p:sp>
        <p:nvSpPr>
          <p:cNvPr name="TextBox 8" id="8"/>
          <p:cNvSpPr txBox="true"/>
          <p:nvPr/>
        </p:nvSpPr>
        <p:spPr>
          <a:xfrm rot="0">
            <a:off x="1232198" y="4780724"/>
            <a:ext cx="15490435" cy="801751"/>
          </a:xfrm>
          <a:prstGeom prst="rect">
            <a:avLst/>
          </a:prstGeom>
        </p:spPr>
        <p:txBody>
          <a:bodyPr anchor="t" rtlCol="false" tIns="0" lIns="0" bIns="0" rIns="0">
            <a:spAutoFit/>
          </a:bodyPr>
          <a:lstStyle/>
          <a:p>
            <a:pPr marL="690880" indent="-345440" lvl="1">
              <a:lnSpc>
                <a:spcPts val="3072"/>
              </a:lnSpc>
              <a:buFont typeface="Arial"/>
              <a:buChar char="•"/>
            </a:pPr>
            <a:r>
              <a:rPr lang="en-US" sz="3200">
                <a:solidFill>
                  <a:srgbClr val="800000"/>
                </a:solidFill>
                <a:latin typeface="Aileron Heavy"/>
              </a:rPr>
              <a:t>Click on the required title to access the document, then select the page number from the Page List dropdown menu as shown above.</a:t>
            </a:r>
          </a:p>
        </p:txBody>
      </p:sp>
      <p:sp>
        <p:nvSpPr>
          <p:cNvPr name="TextBox 9" id="9"/>
          <p:cNvSpPr txBox="true"/>
          <p:nvPr/>
        </p:nvSpPr>
        <p:spPr>
          <a:xfrm rot="0">
            <a:off x="1232198" y="3436560"/>
            <a:ext cx="12326597" cy="411543"/>
          </a:xfrm>
          <a:prstGeom prst="rect">
            <a:avLst/>
          </a:prstGeom>
        </p:spPr>
        <p:txBody>
          <a:bodyPr anchor="t" rtlCol="false" tIns="0" lIns="0" bIns="0" rIns="0">
            <a:spAutoFit/>
          </a:bodyPr>
          <a:lstStyle/>
          <a:p>
            <a:pPr marL="690880" indent="-345440" lvl="1">
              <a:lnSpc>
                <a:spcPts val="3072"/>
              </a:lnSpc>
              <a:buFont typeface="Arial"/>
              <a:buChar char="•"/>
            </a:pPr>
            <a:r>
              <a:rPr lang="en-US" sz="3200">
                <a:solidFill>
                  <a:srgbClr val="800000"/>
                </a:solidFill>
                <a:latin typeface="Aileron Heavy"/>
              </a:rPr>
              <a:t>Go to the Browse Documents tab.</a:t>
            </a:r>
          </a:p>
        </p:txBody>
      </p:sp>
      <p:pic>
        <p:nvPicPr>
          <p:cNvPr name="Picture 10" id="10"/>
          <p:cNvPicPr>
            <a:picLocks noChangeAspect="true"/>
          </p:cNvPicPr>
          <p:nvPr/>
        </p:nvPicPr>
        <p:blipFill>
          <a:blip r:embed="rId2"/>
          <a:srcRect l="0" t="0" r="0" b="8955"/>
          <a:stretch>
            <a:fillRect/>
          </a:stretch>
        </p:blipFill>
        <p:spPr>
          <a:xfrm flipH="false" flipV="false" rot="0">
            <a:off x="0" y="5887302"/>
            <a:ext cx="18288000" cy="10664233"/>
          </a:xfrm>
          <a:prstGeom prst="rect">
            <a:avLst/>
          </a:prstGeom>
        </p:spPr>
      </p:pic>
      <p:grpSp>
        <p:nvGrpSpPr>
          <p:cNvPr name="Group 11" id="11"/>
          <p:cNvGrpSpPr/>
          <p:nvPr/>
        </p:nvGrpSpPr>
        <p:grpSpPr>
          <a:xfrm rot="2342102">
            <a:off x="676016" y="8072694"/>
            <a:ext cx="2232517" cy="543326"/>
            <a:chOff x="0" y="0"/>
            <a:chExt cx="2087362" cy="508000"/>
          </a:xfrm>
        </p:grpSpPr>
        <p:sp>
          <p:nvSpPr>
            <p:cNvPr name="Freeform 12" id="12"/>
            <p:cNvSpPr/>
            <p:nvPr/>
          </p:nvSpPr>
          <p:spPr>
            <a:xfrm flipH="false" flipV="false">
              <a:off x="0" y="215900"/>
              <a:ext cx="1791452" cy="76200"/>
            </a:xfrm>
            <a:custGeom>
              <a:avLst/>
              <a:gdLst/>
              <a:ahLst/>
              <a:cxnLst/>
              <a:rect r="r" b="b" t="t" l="l"/>
              <a:pathLst>
                <a:path h="76200" w="1791452">
                  <a:moveTo>
                    <a:pt x="0" y="0"/>
                  </a:moveTo>
                  <a:lnTo>
                    <a:pt x="1791452" y="0"/>
                  </a:lnTo>
                  <a:lnTo>
                    <a:pt x="1791452" y="76200"/>
                  </a:lnTo>
                  <a:lnTo>
                    <a:pt x="0" y="76200"/>
                  </a:lnTo>
                  <a:close/>
                </a:path>
              </a:pathLst>
            </a:custGeom>
            <a:solidFill>
              <a:srgbClr val="FF1616"/>
            </a:solidFill>
          </p:spPr>
        </p:sp>
        <p:sp>
          <p:nvSpPr>
            <p:cNvPr name="Freeform 13" id="13"/>
            <p:cNvSpPr/>
            <p:nvPr/>
          </p:nvSpPr>
          <p:spPr>
            <a:xfrm flipH="false" flipV="false">
              <a:off x="1712712" y="1270"/>
              <a:ext cx="374650" cy="505460"/>
            </a:xfrm>
            <a:custGeom>
              <a:avLst/>
              <a:gdLst/>
              <a:ahLst/>
              <a:cxnLst/>
              <a:rect r="r" b="b" t="t" l="l"/>
              <a:pathLst>
                <a:path h="505460" w="374650">
                  <a:moveTo>
                    <a:pt x="0" y="505460"/>
                  </a:moveTo>
                  <a:lnTo>
                    <a:pt x="0" y="0"/>
                  </a:lnTo>
                  <a:lnTo>
                    <a:pt x="374650" y="252730"/>
                  </a:lnTo>
                  <a:close/>
                </a:path>
              </a:pathLst>
            </a:custGeom>
            <a:solidFill>
              <a:srgbClr val="FF1616"/>
            </a:solidFill>
          </p:spPr>
        </p:sp>
      </p:grpSp>
      <p:sp>
        <p:nvSpPr>
          <p:cNvPr name="TextBox 14" id="14"/>
          <p:cNvSpPr txBox="true"/>
          <p:nvPr/>
        </p:nvSpPr>
        <p:spPr>
          <a:xfrm rot="0">
            <a:off x="1232198" y="4111341"/>
            <a:ext cx="15881169" cy="406146"/>
          </a:xfrm>
          <a:prstGeom prst="rect">
            <a:avLst/>
          </a:prstGeom>
        </p:spPr>
        <p:txBody>
          <a:bodyPr anchor="t" rtlCol="false" tIns="0" lIns="0" bIns="0" rIns="0">
            <a:spAutoFit/>
          </a:bodyPr>
          <a:lstStyle/>
          <a:p>
            <a:pPr marL="690880" indent="-345440" lvl="1">
              <a:lnSpc>
                <a:spcPts val="3072"/>
              </a:lnSpc>
              <a:buFont typeface="Arial"/>
              <a:buChar char="•"/>
            </a:pPr>
            <a:r>
              <a:rPr lang="en-US" sz="3200">
                <a:solidFill>
                  <a:srgbClr val="800000"/>
                </a:solidFill>
                <a:latin typeface="Aileron Heavy"/>
              </a:rPr>
              <a:t>Enter the author's name or document title into Search Document List box.</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DAFh5fsThtg</dc:identifier>
  <dcterms:modified xsi:type="dcterms:W3CDTF">2011-08-01T06:04:30Z</dcterms:modified>
  <cp:revision>1</cp:revision>
  <dc:title>eHRAF Workbook - Social Control v2</dc:title>
</cp:coreProperties>
</file>