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ileron Heavy" panose="020B0604020202020204" charset="0"/>
      <p:regular r:id="rId35"/>
    </p:embeddedFont>
    <p:embeddedFont>
      <p:font typeface="Aileron Regular" panose="020B0604020202020204" charset="0"/>
      <p:regular r:id="rId36"/>
    </p:embeddedFont>
    <p:embeddedFont>
      <p:font typeface="Aileron Regular Bold" panose="020B0604020202020204" charset="0"/>
      <p:regular r:id="rId37"/>
    </p:embeddedFont>
    <p:embeddedFont>
      <p:font typeface="Aileron Heavy Bold"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39309" r="-39309"/>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BD4E09"/>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3533775"/>
            <a:ext cx="9265601" cy="3133725"/>
          </a:xfrm>
          <a:prstGeom prst="rect">
            <a:avLst/>
          </a:prstGeom>
        </p:spPr>
        <p:txBody>
          <a:bodyPr lIns="0" tIns="0" rIns="0" bIns="0" rtlCol="0" anchor="t">
            <a:spAutoFit/>
          </a:bodyPr>
          <a:lstStyle/>
          <a:p>
            <a:pPr algn="ctr">
              <a:lnSpc>
                <a:spcPts val="12480"/>
              </a:lnSpc>
            </a:pPr>
            <a:r>
              <a:rPr lang="en-US" sz="9600">
                <a:solidFill>
                  <a:srgbClr val="BD4E09"/>
                </a:solidFill>
                <a:latin typeface="Aileron Heavy Bold"/>
              </a:rPr>
              <a:t>Anthropology:</a:t>
            </a:r>
          </a:p>
          <a:p>
            <a:pPr algn="ctr">
              <a:lnSpc>
                <a:spcPts val="12480"/>
              </a:lnSpc>
            </a:pPr>
            <a:r>
              <a:rPr lang="en-US" sz="9600">
                <a:solidFill>
                  <a:srgbClr val="BD4E09"/>
                </a:solidFill>
                <a:latin typeface="Aileron Heavy Bold"/>
              </a:rPr>
              <a:t>The Four Fields</a:t>
            </a:r>
          </a:p>
        </p:txBody>
      </p:sp>
      <p:sp>
        <p:nvSpPr>
          <p:cNvPr id="8" name="TextBox 8"/>
          <p:cNvSpPr txBox="1"/>
          <p:nvPr/>
        </p:nvSpPr>
        <p:spPr>
          <a:xfrm>
            <a:off x="8791935" y="7459914"/>
            <a:ext cx="9265601" cy="624840"/>
          </a:xfrm>
          <a:prstGeom prst="rect">
            <a:avLst/>
          </a:prstGeom>
        </p:spPr>
        <p:txBody>
          <a:bodyPr lIns="0" tIns="0" rIns="0" bIns="0" rtlCol="0" anchor="t">
            <a:spAutoFit/>
          </a:bodyPr>
          <a:lstStyle/>
          <a:p>
            <a:pPr algn="ctr">
              <a:lnSpc>
                <a:spcPts val="5040"/>
              </a:lnSpc>
            </a:pPr>
            <a:r>
              <a:rPr lang="en-US" sz="3600" spc="215">
                <a:solidFill>
                  <a:srgbClr val="BD4E09"/>
                </a:solidFill>
                <a:latin typeface="Aileron Regular"/>
              </a:rPr>
              <a:t>in eHRAF World Cultures</a:t>
            </a:r>
          </a:p>
        </p:txBody>
      </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341362" cy="10287000"/>
          </a:xfrm>
          <a:custGeom>
            <a:avLst/>
            <a:gdLst/>
            <a:ahLst/>
            <a:cxnLst/>
            <a:rect l="l" t="t" r="r" b="b"/>
            <a:pathLst>
              <a:path w="9341362" h="10287000">
                <a:moveTo>
                  <a:pt x="0" y="0"/>
                </a:moveTo>
                <a:lnTo>
                  <a:pt x="9341362" y="0"/>
                </a:lnTo>
                <a:lnTo>
                  <a:pt x="9341362" y="10287000"/>
                </a:lnTo>
                <a:lnTo>
                  <a:pt x="0" y="10287000"/>
                </a:lnTo>
                <a:lnTo>
                  <a:pt x="0" y="0"/>
                </a:lnTo>
                <a:close/>
              </a:path>
            </a:pathLst>
          </a:custGeom>
          <a:blipFill>
            <a:blip r:embed="rId2"/>
            <a:stretch>
              <a:fillRect l="-109443" t="-2318" r="-110964"/>
            </a:stretch>
          </a:blipFill>
        </p:spPr>
      </p:sp>
      <p:sp>
        <p:nvSpPr>
          <p:cNvPr id="3" name="TextBox 3"/>
          <p:cNvSpPr txBox="1"/>
          <p:nvPr/>
        </p:nvSpPr>
        <p:spPr>
          <a:xfrm>
            <a:off x="9658555" y="1245538"/>
            <a:ext cx="8377965" cy="8127632"/>
          </a:xfrm>
          <a:prstGeom prst="rect">
            <a:avLst/>
          </a:prstGeom>
        </p:spPr>
        <p:txBody>
          <a:bodyPr lIns="0" tIns="0" rIns="0" bIns="0" rtlCol="0" anchor="t">
            <a:spAutoFit/>
          </a:bodyPr>
          <a:lstStyle/>
          <a:p>
            <a:pPr>
              <a:lnSpc>
                <a:spcPts val="5039"/>
              </a:lnSpc>
            </a:pPr>
            <a:r>
              <a:rPr lang="en-US" sz="3599" spc="179">
                <a:solidFill>
                  <a:srgbClr val="BD4E09"/>
                </a:solidFill>
                <a:latin typeface="Aileron Regular"/>
              </a:rPr>
              <a:t>The </a:t>
            </a:r>
            <a:r>
              <a:rPr lang="en-US" sz="3599" spc="179">
                <a:solidFill>
                  <a:srgbClr val="BD4E09"/>
                </a:solidFill>
                <a:latin typeface="Aileron Regular Bold"/>
              </a:rPr>
              <a:t>eHRAF World Cultures </a:t>
            </a:r>
            <a:r>
              <a:rPr lang="en-US" sz="3599" spc="179">
                <a:solidFill>
                  <a:srgbClr val="BD4E09"/>
                </a:solidFill>
                <a:latin typeface="Aileron Regular"/>
              </a:rPr>
              <a:t>database is primarily about cultural anthropology: cultural and social life in the recent present. It also contains information about the other subfields: archaeology, linguistics, and biological anthropology.</a:t>
            </a:r>
          </a:p>
          <a:p>
            <a:pPr>
              <a:lnSpc>
                <a:spcPts val="5039"/>
              </a:lnSpc>
            </a:pPr>
            <a:endParaRPr lang="en-US" sz="3599" spc="179">
              <a:solidFill>
                <a:srgbClr val="BD4E09"/>
              </a:solidFill>
              <a:latin typeface="Aileron Regular"/>
            </a:endParaRPr>
          </a:p>
          <a:p>
            <a:pPr>
              <a:lnSpc>
                <a:spcPts val="5040"/>
              </a:lnSpc>
            </a:pPr>
            <a:r>
              <a:rPr lang="en-US" sz="3600" spc="179">
                <a:solidFill>
                  <a:srgbClr val="BD4E09"/>
                </a:solidFill>
                <a:latin typeface="Aileron Regular"/>
              </a:rPr>
              <a:t>The</a:t>
            </a:r>
            <a:r>
              <a:rPr lang="en-US" sz="3600" spc="179">
                <a:solidFill>
                  <a:srgbClr val="BD4E09"/>
                </a:solidFill>
                <a:latin typeface="Aileron Regular Bold"/>
              </a:rPr>
              <a:t> eHRAF Archaeology</a:t>
            </a:r>
            <a:r>
              <a:rPr lang="en-US" sz="3600" spc="179">
                <a:solidFill>
                  <a:srgbClr val="BD4E09"/>
                </a:solidFill>
                <a:latin typeface="Aileron Regular"/>
              </a:rPr>
              <a:t> database is devoted to reconstruction of culture prior to extensive written records.</a:t>
            </a:r>
          </a:p>
          <a:p>
            <a:pPr>
              <a:lnSpc>
                <a:spcPts val="3633"/>
              </a:lnSpc>
            </a:pPr>
            <a:endParaRPr lang="en-US" sz="3600" spc="179">
              <a:solidFill>
                <a:srgbClr val="BD4E09"/>
              </a:solidFill>
              <a:latin typeface="Aileron Regul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BD4E09"/>
          </a:solidFill>
        </p:spPr>
      </p:sp>
      <p:sp>
        <p:nvSpPr>
          <p:cNvPr id="3" name="TextBox 3"/>
          <p:cNvSpPr txBox="1"/>
          <p:nvPr/>
        </p:nvSpPr>
        <p:spPr>
          <a:xfrm>
            <a:off x="8427464" y="3305708"/>
            <a:ext cx="9472938" cy="5105400"/>
          </a:xfrm>
          <a:prstGeom prst="rect">
            <a:avLst/>
          </a:prstGeom>
        </p:spPr>
        <p:txBody>
          <a:bodyPr lIns="0" tIns="0" rIns="0" bIns="0" rtlCol="0" anchor="t">
            <a:spAutoFit/>
          </a:bodyPr>
          <a:lstStyle/>
          <a:p>
            <a:pPr>
              <a:lnSpc>
                <a:spcPts val="5040"/>
              </a:lnSpc>
            </a:pPr>
            <a:r>
              <a:rPr lang="en-US" sz="3600" spc="179">
                <a:solidFill>
                  <a:srgbClr val="FFFFFF"/>
                </a:solidFill>
                <a:latin typeface="Aileron Regular"/>
              </a:rPr>
              <a:t>The Outline of Cultural Materials (OCM) is a vast subject index designed to cover all aspects of cultural and social life.</a:t>
            </a:r>
          </a:p>
          <a:p>
            <a:pPr>
              <a:lnSpc>
                <a:spcPts val="5040"/>
              </a:lnSpc>
            </a:pPr>
            <a:endParaRPr lang="en-US" sz="3600" spc="179">
              <a:solidFill>
                <a:srgbClr val="FFFFFF"/>
              </a:solidFill>
              <a:latin typeface="Aileron Regular"/>
            </a:endParaRPr>
          </a:p>
          <a:p>
            <a:pPr>
              <a:lnSpc>
                <a:spcPts val="5040"/>
              </a:lnSpc>
            </a:pPr>
            <a:r>
              <a:rPr lang="en-US" sz="3600" spc="179">
                <a:solidFill>
                  <a:srgbClr val="FFFFFF"/>
                </a:solidFill>
                <a:latin typeface="Aileron Regular"/>
              </a:rPr>
              <a:t>It was first developed in the 1930s by </a:t>
            </a:r>
            <a:r>
              <a:rPr lang="en-US" sz="3600" spc="179">
                <a:solidFill>
                  <a:srgbClr val="FFFFFF"/>
                </a:solidFill>
                <a:latin typeface="Aileron Regular Bold"/>
              </a:rPr>
              <a:t>George Peter Murdock</a:t>
            </a:r>
            <a:r>
              <a:rPr lang="en-US" sz="3600" spc="179">
                <a:solidFill>
                  <a:srgbClr val="FFFFFF"/>
                </a:solidFill>
                <a:latin typeface="Aileron Regular"/>
              </a:rPr>
              <a:t> and colleagues at Yale's Institute of Human Relations and has been revised ever since. </a:t>
            </a:r>
          </a:p>
        </p:txBody>
      </p:sp>
      <p:sp>
        <p:nvSpPr>
          <p:cNvPr id="4" name="TextBox 4"/>
          <p:cNvSpPr txBox="1"/>
          <p:nvPr/>
        </p:nvSpPr>
        <p:spPr>
          <a:xfrm>
            <a:off x="8253572" y="612364"/>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Outline of Cultural Material (OCM)</a:t>
            </a:r>
          </a:p>
        </p:txBody>
      </p:sp>
      <p:sp>
        <p:nvSpPr>
          <p:cNvPr id="5" name="Freeform 5"/>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1" t="-1733" b="-6808"/>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BD4E09"/>
          </a:solidFill>
        </p:spPr>
      </p:sp>
      <p:sp>
        <p:nvSpPr>
          <p:cNvPr id="3" name="TextBox 3"/>
          <p:cNvSpPr txBox="1"/>
          <p:nvPr/>
        </p:nvSpPr>
        <p:spPr>
          <a:xfrm>
            <a:off x="8630694" y="2810793"/>
            <a:ext cx="9269708" cy="702564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The OCM is an ethnographic classification system on human behavior, social life and customs, and material culture.</a:t>
            </a:r>
          </a:p>
          <a:p>
            <a:pPr>
              <a:lnSpc>
                <a:spcPts val="5040"/>
              </a:lnSpc>
            </a:pPr>
            <a:endParaRPr lang="en-US" sz="3600">
              <a:solidFill>
                <a:srgbClr val="FFFFFF"/>
              </a:solidFill>
              <a:latin typeface="Aileron Regular"/>
            </a:endParaRPr>
          </a:p>
          <a:p>
            <a:pPr>
              <a:lnSpc>
                <a:spcPts val="5040"/>
              </a:lnSpc>
            </a:pPr>
            <a:r>
              <a:rPr lang="en-US" sz="3600">
                <a:solidFill>
                  <a:srgbClr val="FFFFFF"/>
                </a:solidFill>
                <a:latin typeface="Aileron Regular"/>
              </a:rPr>
              <a:t>In the eHRAF databases, these subjects categories have been use to index each and every paragraph.</a:t>
            </a:r>
          </a:p>
          <a:p>
            <a:pPr>
              <a:lnSpc>
                <a:spcPts val="5040"/>
              </a:lnSpc>
            </a:pPr>
            <a:endParaRPr lang="en-US" sz="3600">
              <a:solidFill>
                <a:srgbClr val="FFFFFF"/>
              </a:solidFill>
              <a:latin typeface="Aileron Regular"/>
            </a:endParaRPr>
          </a:p>
          <a:p>
            <a:pPr>
              <a:lnSpc>
                <a:spcPts val="5040"/>
              </a:lnSpc>
            </a:pPr>
            <a:r>
              <a:rPr lang="en-US" sz="3600">
                <a:solidFill>
                  <a:srgbClr val="FFFFFF"/>
                </a:solidFill>
                <a:latin typeface="Aileron Regular"/>
              </a:rPr>
              <a:t>This tagging system means that you can search across all of our collections to find the exact paragraph-level content you need. </a:t>
            </a:r>
          </a:p>
        </p:txBody>
      </p:sp>
      <p:sp>
        <p:nvSpPr>
          <p:cNvPr id="4" name="Freeform 4"/>
          <p:cNvSpPr/>
          <p:nvPr/>
        </p:nvSpPr>
        <p:spPr>
          <a:xfrm>
            <a:off x="0" y="1536289"/>
            <a:ext cx="7865974" cy="6292779"/>
          </a:xfrm>
          <a:custGeom>
            <a:avLst/>
            <a:gdLst/>
            <a:ahLst/>
            <a:cxnLst/>
            <a:rect l="l" t="t" r="r" b="b"/>
            <a:pathLst>
              <a:path w="7865974" h="6292779">
                <a:moveTo>
                  <a:pt x="0" y="0"/>
                </a:moveTo>
                <a:lnTo>
                  <a:pt x="7865974" y="0"/>
                </a:lnTo>
                <a:lnTo>
                  <a:pt x="7865974" y="6292779"/>
                </a:lnTo>
                <a:lnTo>
                  <a:pt x="0" y="6292779"/>
                </a:lnTo>
                <a:lnTo>
                  <a:pt x="0" y="0"/>
                </a:lnTo>
                <a:close/>
              </a:path>
            </a:pathLst>
          </a:custGeom>
          <a:blipFill>
            <a:blip r:embed="rId2"/>
            <a:stretch>
              <a:fillRect/>
            </a:stretch>
          </a:blipFill>
        </p:spPr>
      </p:sp>
      <p:sp>
        <p:nvSpPr>
          <p:cNvPr id="5" name="TextBox 5"/>
          <p:cNvSpPr txBox="1"/>
          <p:nvPr/>
        </p:nvSpPr>
        <p:spPr>
          <a:xfrm>
            <a:off x="8253572" y="612364"/>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Outline of Cultural Materials (OCM)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30" b="6730"/>
          <a:stretch>
            <a:fillRect/>
          </a:stretch>
        </p:blipFill>
        <p:spPr>
          <a:xfrm>
            <a:off x="0" y="0"/>
            <a:ext cx="18288000" cy="10287000"/>
          </a:xfrm>
          <a:prstGeom prst="rect">
            <a:avLst/>
          </a:prstGeom>
        </p:spPr>
      </p:pic>
      <p:sp>
        <p:nvSpPr>
          <p:cNvPr id="3" name="AutoShape 3"/>
          <p:cNvSpPr/>
          <p:nvPr/>
        </p:nvSpPr>
        <p:spPr>
          <a:xfrm rot="-10800000">
            <a:off x="0" y="1948467"/>
            <a:ext cx="18288000" cy="6096749"/>
          </a:xfrm>
          <a:prstGeom prst="rect">
            <a:avLst/>
          </a:prstGeom>
          <a:solidFill>
            <a:srgbClr val="BD4E09"/>
          </a:solidFill>
        </p:spPr>
      </p:sp>
      <p:sp>
        <p:nvSpPr>
          <p:cNvPr id="4" name="TextBox 4"/>
          <p:cNvSpPr txBox="1"/>
          <p:nvPr/>
        </p:nvSpPr>
        <p:spPr>
          <a:xfrm>
            <a:off x="3652543" y="3812773"/>
            <a:ext cx="13879123" cy="2219557"/>
          </a:xfrm>
          <a:prstGeom prst="rect">
            <a:avLst/>
          </a:prstGeom>
        </p:spPr>
        <p:txBody>
          <a:bodyPr lIns="0" tIns="0" rIns="0" bIns="0" rtlCol="0" anchor="t">
            <a:spAutoFit/>
          </a:bodyPr>
          <a:lstStyle/>
          <a:p>
            <a:pPr>
              <a:lnSpc>
                <a:spcPts val="5880"/>
              </a:lnSpc>
            </a:pPr>
            <a:r>
              <a:rPr lang="en-US" sz="4200" spc="126">
                <a:solidFill>
                  <a:srgbClr val="FFFFFF"/>
                </a:solidFill>
                <a:latin typeface="Aileron Regular"/>
              </a:rPr>
              <a:t>On the following slides, you will find some suggested </a:t>
            </a:r>
            <a:r>
              <a:rPr lang="en-US" sz="4200" spc="126">
                <a:solidFill>
                  <a:srgbClr val="FFFFFF"/>
                </a:solidFill>
                <a:latin typeface="Aileron Regular Bold"/>
              </a:rPr>
              <a:t>OCM subjects</a:t>
            </a:r>
            <a:r>
              <a:rPr lang="en-US" sz="4200" spc="126">
                <a:solidFill>
                  <a:srgbClr val="FFFFFF"/>
                </a:solidFill>
                <a:latin typeface="Aileron Regular"/>
              </a:rPr>
              <a:t> which may be helpful when searching for information related to the</a:t>
            </a:r>
            <a:r>
              <a:rPr lang="en-US" sz="4200" spc="126">
                <a:solidFill>
                  <a:srgbClr val="FFFFFF"/>
                </a:solidFill>
                <a:latin typeface="Aileron Regular Bold"/>
              </a:rPr>
              <a:t> four fields.</a:t>
            </a:r>
          </a:p>
        </p:txBody>
      </p:sp>
      <p:sp>
        <p:nvSpPr>
          <p:cNvPr id="5" name="TextBox 5"/>
          <p:cNvSpPr txBox="1"/>
          <p:nvPr/>
        </p:nvSpPr>
        <p:spPr>
          <a:xfrm rot="-5400000">
            <a:off x="-2533640" y="3741452"/>
            <a:ext cx="7873429" cy="2447925"/>
          </a:xfrm>
          <a:prstGeom prst="rect">
            <a:avLst/>
          </a:prstGeom>
        </p:spPr>
        <p:txBody>
          <a:bodyPr lIns="0" tIns="0" rIns="0" bIns="0" rtlCol="0" anchor="t">
            <a:spAutoFit/>
          </a:bodyPr>
          <a:lstStyle/>
          <a:p>
            <a:pPr algn="ctr">
              <a:lnSpc>
                <a:spcPts val="9600"/>
              </a:lnSpc>
            </a:pPr>
            <a:r>
              <a:rPr lang="en-US" sz="8000" spc="160">
                <a:solidFill>
                  <a:srgbClr val="FFFFFF"/>
                </a:solidFill>
                <a:latin typeface="Aileron Heavy Bold"/>
              </a:rPr>
              <a:t>OCM SUBJECTS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481262"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Bold"/>
              </a:rPr>
              <a:t>FOUR FIELDS</a:t>
            </a:r>
          </a:p>
        </p:txBody>
      </p:sp>
      <p:sp>
        <p:nvSpPr>
          <p:cNvPr id="3" name="AutoShape 3"/>
          <p:cNvSpPr/>
          <p:nvPr/>
        </p:nvSpPr>
        <p:spPr>
          <a:xfrm rot="-10800000">
            <a:off x="3754828" y="-11006"/>
            <a:ext cx="14533172" cy="10287000"/>
          </a:xfrm>
          <a:prstGeom prst="rect">
            <a:avLst/>
          </a:prstGeom>
          <a:solidFill>
            <a:srgbClr val="BD4E09"/>
          </a:solidFill>
        </p:spPr>
      </p:sp>
      <p:sp>
        <p:nvSpPr>
          <p:cNvPr id="4" name="TextBox 4"/>
          <p:cNvSpPr txBox="1"/>
          <p:nvPr/>
        </p:nvSpPr>
        <p:spPr>
          <a:xfrm>
            <a:off x="4730674" y="2360804"/>
            <a:ext cx="12853847" cy="6287948"/>
          </a:xfrm>
          <a:prstGeom prst="rect">
            <a:avLst/>
          </a:prstGeom>
        </p:spPr>
        <p:txBody>
          <a:bodyPr lIns="0" tIns="0" rIns="0" bIns="0" rtlCol="0" anchor="t">
            <a:spAutoFit/>
          </a:bodyPr>
          <a:lstStyle/>
          <a:p>
            <a:pPr>
              <a:lnSpc>
                <a:spcPts val="5459"/>
              </a:lnSpc>
            </a:pPr>
            <a:r>
              <a:rPr lang="en-US" sz="4199" spc="41">
                <a:solidFill>
                  <a:srgbClr val="FFFFFF"/>
                </a:solidFill>
                <a:latin typeface="Aileron Regular"/>
              </a:rPr>
              <a:t>Archaeology (brief descriptions)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Prehistory (172)</a:t>
            </a:r>
          </a:p>
          <a:p>
            <a:pPr>
              <a:lnSpc>
                <a:spcPts val="5460"/>
              </a:lnSpc>
            </a:pPr>
            <a:endParaRPr lang="en-US" sz="4200" spc="42">
              <a:solidFill>
                <a:srgbClr val="FFFFFF"/>
              </a:solidFill>
              <a:latin typeface="Aileron Regular Bold"/>
            </a:endParaRPr>
          </a:p>
          <a:p>
            <a:pPr>
              <a:lnSpc>
                <a:spcPts val="5459"/>
              </a:lnSpc>
            </a:pPr>
            <a:r>
              <a:rPr lang="en-US" sz="4199" spc="41">
                <a:solidFill>
                  <a:srgbClr val="FFFFFF"/>
                </a:solidFill>
                <a:latin typeface="Aileron Regular"/>
              </a:rPr>
              <a:t>Archaeology (general Information)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Archaeological measures, techniques, and analyses (910)</a:t>
            </a:r>
          </a:p>
          <a:p>
            <a:pPr>
              <a:lnSpc>
                <a:spcPts val="5460"/>
              </a:lnSpc>
            </a:pPr>
            <a:endParaRPr lang="en-US" sz="4200" spc="42">
              <a:solidFill>
                <a:srgbClr val="FFFFFF"/>
              </a:solidFill>
              <a:latin typeface="Aileron Regular Bold"/>
            </a:endParaRPr>
          </a:p>
          <a:p>
            <a:pPr>
              <a:lnSpc>
                <a:spcPts val="5879"/>
              </a:lnSpc>
            </a:pPr>
            <a:r>
              <a:rPr lang="en-US" sz="4199">
                <a:solidFill>
                  <a:srgbClr val="FFFFFF"/>
                </a:solidFill>
                <a:latin typeface="Aileron Regular"/>
              </a:rPr>
              <a:t>Archaeological excavation methods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Archaeological excavation methods (1210)</a:t>
            </a:r>
          </a:p>
        </p:txBody>
      </p:sp>
      <p:sp>
        <p:nvSpPr>
          <p:cNvPr id="5" name="TextBox 5"/>
          <p:cNvSpPr txBox="1"/>
          <p:nvPr/>
        </p:nvSpPr>
        <p:spPr>
          <a:xfrm>
            <a:off x="8648558" y="474354"/>
            <a:ext cx="8935963" cy="1042017"/>
          </a:xfrm>
          <a:prstGeom prst="rect">
            <a:avLst/>
          </a:prstGeom>
        </p:spPr>
        <p:txBody>
          <a:bodyPr lIns="0" tIns="0" rIns="0" bIns="0" rtlCol="0" anchor="t">
            <a:spAutoFit/>
          </a:bodyPr>
          <a:lstStyle/>
          <a:p>
            <a:pPr algn="r">
              <a:lnSpc>
                <a:spcPts val="8319"/>
              </a:lnSpc>
            </a:pPr>
            <a:r>
              <a:rPr lang="en-US" sz="6399" spc="63">
                <a:solidFill>
                  <a:srgbClr val="FFFFFF"/>
                </a:solidFill>
                <a:latin typeface="Aileron Regular Bold"/>
              </a:rPr>
              <a:t>ARCHAEOLOGY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481262"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Bold"/>
              </a:rPr>
              <a:t>FOUR FIELDS</a:t>
            </a:r>
          </a:p>
        </p:txBody>
      </p:sp>
      <p:sp>
        <p:nvSpPr>
          <p:cNvPr id="3" name="AutoShape 3"/>
          <p:cNvSpPr/>
          <p:nvPr/>
        </p:nvSpPr>
        <p:spPr>
          <a:xfrm rot="-10800000">
            <a:off x="3754828" y="0"/>
            <a:ext cx="14533172" cy="10287000"/>
          </a:xfrm>
          <a:prstGeom prst="rect">
            <a:avLst/>
          </a:prstGeom>
          <a:solidFill>
            <a:srgbClr val="BD4E09"/>
          </a:solidFill>
        </p:spPr>
      </p:sp>
      <p:sp>
        <p:nvSpPr>
          <p:cNvPr id="4" name="TextBox 4"/>
          <p:cNvSpPr txBox="1"/>
          <p:nvPr/>
        </p:nvSpPr>
        <p:spPr>
          <a:xfrm>
            <a:off x="4699914" y="2870853"/>
            <a:ext cx="12642999" cy="5632839"/>
          </a:xfrm>
          <a:prstGeom prst="rect">
            <a:avLst/>
          </a:prstGeom>
        </p:spPr>
        <p:txBody>
          <a:bodyPr lIns="0" tIns="0" rIns="0" bIns="0" rtlCol="0" anchor="t">
            <a:spAutoFit/>
          </a:bodyPr>
          <a:lstStyle/>
          <a:p>
            <a:pPr>
              <a:lnSpc>
                <a:spcPts val="5879"/>
              </a:lnSpc>
            </a:pPr>
            <a:r>
              <a:rPr lang="en-US" sz="4199">
                <a:solidFill>
                  <a:srgbClr val="FFFFFF"/>
                </a:solidFill>
                <a:latin typeface="Aileron Regular"/>
              </a:rPr>
              <a:t>Culture characterizations </a:t>
            </a:r>
          </a:p>
          <a:p>
            <a:pPr>
              <a:lnSpc>
                <a:spcPts val="5880"/>
              </a:lnSpc>
            </a:pPr>
            <a:r>
              <a:rPr lang="en-US" sz="4200">
                <a:solidFill>
                  <a:srgbClr val="FFFFFF"/>
                </a:solidFill>
                <a:latin typeface="Aileron Regular"/>
              </a:rPr>
              <a:t>USE: </a:t>
            </a:r>
            <a:r>
              <a:rPr lang="en-US" sz="4200">
                <a:solidFill>
                  <a:srgbClr val="FFFFFF"/>
                </a:solidFill>
                <a:latin typeface="Aileron Regular Bold"/>
              </a:rPr>
              <a:t>Ethos (181)</a:t>
            </a:r>
          </a:p>
          <a:p>
            <a:pPr>
              <a:lnSpc>
                <a:spcPts val="5460"/>
              </a:lnSpc>
            </a:pPr>
            <a:endParaRPr lang="en-US" sz="4200">
              <a:solidFill>
                <a:srgbClr val="FFFFFF"/>
              </a:solidFill>
              <a:latin typeface="Aileron Regular Bold"/>
            </a:endParaRPr>
          </a:p>
          <a:p>
            <a:pPr>
              <a:lnSpc>
                <a:spcPts val="5459"/>
              </a:lnSpc>
            </a:pPr>
            <a:r>
              <a:rPr lang="en-US" sz="4199" spc="41">
                <a:solidFill>
                  <a:srgbClr val="FFFFFF"/>
                </a:solidFill>
                <a:latin typeface="Aileron Regular"/>
              </a:rPr>
              <a:t>Culture (ideas about) </a:t>
            </a:r>
          </a:p>
          <a:p>
            <a:pPr>
              <a:lnSpc>
                <a:spcPts val="5459"/>
              </a:lnSpc>
            </a:pPr>
            <a:r>
              <a:rPr lang="en-US" sz="4199" spc="41">
                <a:solidFill>
                  <a:srgbClr val="FFFFFF"/>
                </a:solidFill>
                <a:latin typeface="Aileron Regular"/>
              </a:rPr>
              <a:t>USE: </a:t>
            </a:r>
            <a:r>
              <a:rPr lang="en-US" sz="4199" spc="41">
                <a:solidFill>
                  <a:srgbClr val="FFFFFF"/>
                </a:solidFill>
                <a:latin typeface="Aileron Regular Bold"/>
              </a:rPr>
              <a:t>Ethnosociology (829)</a:t>
            </a:r>
          </a:p>
          <a:p>
            <a:pPr>
              <a:lnSpc>
                <a:spcPts val="5459"/>
              </a:lnSpc>
            </a:pPr>
            <a:endParaRPr lang="en-US" sz="4199" spc="41">
              <a:solidFill>
                <a:srgbClr val="FFFFFF"/>
              </a:solidFill>
              <a:latin typeface="Aileron Regular Bold"/>
            </a:endParaRPr>
          </a:p>
          <a:p>
            <a:pPr>
              <a:lnSpc>
                <a:spcPts val="5459"/>
              </a:lnSpc>
            </a:pPr>
            <a:r>
              <a:rPr lang="en-US" sz="4199" spc="41">
                <a:solidFill>
                  <a:srgbClr val="FFFFFF"/>
                </a:solidFill>
                <a:latin typeface="Aileron Regular"/>
              </a:rPr>
              <a:t>Psychology (ideas about)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Ethnopsychology (828)</a:t>
            </a:r>
          </a:p>
        </p:txBody>
      </p:sp>
      <p:sp>
        <p:nvSpPr>
          <p:cNvPr id="5" name="TextBox 5"/>
          <p:cNvSpPr txBox="1"/>
          <p:nvPr/>
        </p:nvSpPr>
        <p:spPr>
          <a:xfrm>
            <a:off x="6001312" y="677662"/>
            <a:ext cx="11638674" cy="1042017"/>
          </a:xfrm>
          <a:prstGeom prst="rect">
            <a:avLst/>
          </a:prstGeom>
        </p:spPr>
        <p:txBody>
          <a:bodyPr lIns="0" tIns="0" rIns="0" bIns="0" rtlCol="0" anchor="t">
            <a:spAutoFit/>
          </a:bodyPr>
          <a:lstStyle/>
          <a:p>
            <a:pPr algn="r">
              <a:lnSpc>
                <a:spcPts val="8319"/>
              </a:lnSpc>
            </a:pPr>
            <a:r>
              <a:rPr lang="en-US" sz="6399" spc="63">
                <a:solidFill>
                  <a:srgbClr val="FFFFFF"/>
                </a:solidFill>
                <a:latin typeface="Aileron Regular Bold"/>
              </a:rPr>
              <a:t>CULTURAL ANTHROPOLOGY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481262"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Bold"/>
              </a:rPr>
              <a:t>FOUR FIELDS</a:t>
            </a:r>
          </a:p>
        </p:txBody>
      </p:sp>
      <p:sp>
        <p:nvSpPr>
          <p:cNvPr id="3" name="AutoShape 3"/>
          <p:cNvSpPr/>
          <p:nvPr/>
        </p:nvSpPr>
        <p:spPr>
          <a:xfrm rot="-10800000">
            <a:off x="3754828" y="0"/>
            <a:ext cx="14533172" cy="10287000"/>
          </a:xfrm>
          <a:prstGeom prst="rect">
            <a:avLst/>
          </a:prstGeom>
          <a:solidFill>
            <a:srgbClr val="BD4E09"/>
          </a:solidFill>
        </p:spPr>
      </p:sp>
      <p:sp>
        <p:nvSpPr>
          <p:cNvPr id="4" name="TextBox 4"/>
          <p:cNvSpPr txBox="1"/>
          <p:nvPr/>
        </p:nvSpPr>
        <p:spPr>
          <a:xfrm>
            <a:off x="4699914" y="2737143"/>
            <a:ext cx="12642999" cy="5900260"/>
          </a:xfrm>
          <a:prstGeom prst="rect">
            <a:avLst/>
          </a:prstGeom>
        </p:spPr>
        <p:txBody>
          <a:bodyPr lIns="0" tIns="0" rIns="0" bIns="0" rtlCol="0" anchor="t">
            <a:spAutoFit/>
          </a:bodyPr>
          <a:lstStyle/>
          <a:p>
            <a:pPr>
              <a:lnSpc>
                <a:spcPts val="5879"/>
              </a:lnSpc>
            </a:pPr>
            <a:r>
              <a:rPr lang="en-US" sz="4199">
                <a:solidFill>
                  <a:srgbClr val="FFFFFF"/>
                </a:solidFill>
                <a:latin typeface="Aileron Regular"/>
              </a:rPr>
              <a:t>Linguistic stylistics </a:t>
            </a:r>
          </a:p>
          <a:p>
            <a:pPr>
              <a:lnSpc>
                <a:spcPts val="5880"/>
              </a:lnSpc>
            </a:pPr>
            <a:r>
              <a:rPr lang="en-US" sz="4200">
                <a:solidFill>
                  <a:srgbClr val="FFFFFF"/>
                </a:solidFill>
                <a:latin typeface="Aileron Regular"/>
              </a:rPr>
              <a:t>USE: </a:t>
            </a:r>
            <a:r>
              <a:rPr lang="en-US" sz="4200">
                <a:solidFill>
                  <a:srgbClr val="FFFFFF"/>
                </a:solidFill>
                <a:latin typeface="Aileron Regular Bold"/>
              </a:rPr>
              <a:t>Sociolinguistics (195)</a:t>
            </a:r>
          </a:p>
          <a:p>
            <a:pPr>
              <a:lnSpc>
                <a:spcPts val="5880"/>
              </a:lnSpc>
            </a:pPr>
            <a:endParaRPr lang="en-US" sz="4200">
              <a:solidFill>
                <a:srgbClr val="FFFFFF"/>
              </a:solidFill>
              <a:latin typeface="Aileron Regular Bold"/>
            </a:endParaRPr>
          </a:p>
          <a:p>
            <a:pPr>
              <a:lnSpc>
                <a:spcPts val="5879"/>
              </a:lnSpc>
            </a:pPr>
            <a:r>
              <a:rPr lang="en-US" sz="4199">
                <a:solidFill>
                  <a:srgbClr val="FFFFFF"/>
                </a:solidFill>
                <a:latin typeface="Aileron Regular"/>
              </a:rPr>
              <a:t>Linguistic symbolism </a:t>
            </a:r>
          </a:p>
          <a:p>
            <a:pPr>
              <a:lnSpc>
                <a:spcPts val="5879"/>
              </a:lnSpc>
            </a:pPr>
            <a:r>
              <a:rPr lang="en-US" sz="4199">
                <a:solidFill>
                  <a:srgbClr val="FFFFFF"/>
                </a:solidFill>
                <a:latin typeface="Aileron Regular"/>
              </a:rPr>
              <a:t>USE: </a:t>
            </a:r>
            <a:r>
              <a:rPr lang="en-US" sz="4199">
                <a:solidFill>
                  <a:srgbClr val="FFFFFF"/>
                </a:solidFill>
                <a:latin typeface="Aileron Regular Bold"/>
              </a:rPr>
              <a:t>Semantics (196)</a:t>
            </a:r>
          </a:p>
          <a:p>
            <a:pPr>
              <a:lnSpc>
                <a:spcPts val="5879"/>
              </a:lnSpc>
            </a:pPr>
            <a:endParaRPr lang="en-US" sz="4199">
              <a:solidFill>
                <a:srgbClr val="FFFFFF"/>
              </a:solidFill>
              <a:latin typeface="Aileron Regular Bold"/>
            </a:endParaRPr>
          </a:p>
          <a:p>
            <a:pPr>
              <a:lnSpc>
                <a:spcPts val="5879"/>
              </a:lnSpc>
            </a:pPr>
            <a:r>
              <a:rPr lang="en-US" sz="4199">
                <a:solidFill>
                  <a:srgbClr val="FFFFFF"/>
                </a:solidFill>
                <a:latin typeface="Aileron Regular"/>
              </a:rPr>
              <a:t>Linguistic identification </a:t>
            </a:r>
          </a:p>
          <a:p>
            <a:pPr>
              <a:lnSpc>
                <a:spcPts val="5460"/>
              </a:lnSpc>
            </a:pPr>
            <a:r>
              <a:rPr lang="en-US" sz="4200" spc="42">
                <a:solidFill>
                  <a:srgbClr val="FFFFFF"/>
                </a:solidFill>
                <a:latin typeface="Aileron Regular"/>
              </a:rPr>
              <a:t>USE:</a:t>
            </a:r>
            <a:r>
              <a:rPr lang="en-US" sz="4200" spc="42">
                <a:solidFill>
                  <a:srgbClr val="FFFFFF"/>
                </a:solidFill>
                <a:latin typeface="Aileron Regular Bold"/>
              </a:rPr>
              <a:t> Linguistic identification (197)</a:t>
            </a:r>
          </a:p>
        </p:txBody>
      </p:sp>
      <p:sp>
        <p:nvSpPr>
          <p:cNvPr id="5" name="TextBox 5"/>
          <p:cNvSpPr txBox="1"/>
          <p:nvPr/>
        </p:nvSpPr>
        <p:spPr>
          <a:xfrm>
            <a:off x="5687043" y="677662"/>
            <a:ext cx="11952943" cy="1042017"/>
          </a:xfrm>
          <a:prstGeom prst="rect">
            <a:avLst/>
          </a:prstGeom>
        </p:spPr>
        <p:txBody>
          <a:bodyPr lIns="0" tIns="0" rIns="0" bIns="0" rtlCol="0" anchor="t">
            <a:spAutoFit/>
          </a:bodyPr>
          <a:lstStyle/>
          <a:p>
            <a:pPr algn="r">
              <a:lnSpc>
                <a:spcPts val="8319"/>
              </a:lnSpc>
            </a:pPr>
            <a:r>
              <a:rPr lang="en-US" sz="6399" spc="63">
                <a:solidFill>
                  <a:srgbClr val="FFFFFF"/>
                </a:solidFill>
                <a:latin typeface="Aileron Regular Bold"/>
              </a:rPr>
              <a:t>LINGUISTIC ANTHROPOLOGY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481262"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Bold"/>
              </a:rPr>
              <a:t>FOUR FIELDS</a:t>
            </a:r>
          </a:p>
        </p:txBody>
      </p:sp>
      <p:sp>
        <p:nvSpPr>
          <p:cNvPr id="3" name="AutoShape 3"/>
          <p:cNvSpPr/>
          <p:nvPr/>
        </p:nvSpPr>
        <p:spPr>
          <a:xfrm rot="-10800000">
            <a:off x="3754828" y="0"/>
            <a:ext cx="14533172" cy="10287000"/>
          </a:xfrm>
          <a:prstGeom prst="rect">
            <a:avLst/>
          </a:prstGeom>
          <a:solidFill>
            <a:srgbClr val="BD4E09"/>
          </a:solidFill>
        </p:spPr>
      </p:sp>
      <p:sp>
        <p:nvSpPr>
          <p:cNvPr id="4" name="TextBox 4"/>
          <p:cNvSpPr txBox="1"/>
          <p:nvPr/>
        </p:nvSpPr>
        <p:spPr>
          <a:xfrm>
            <a:off x="4699914" y="2737143"/>
            <a:ext cx="12642999" cy="5900260"/>
          </a:xfrm>
          <a:prstGeom prst="rect">
            <a:avLst/>
          </a:prstGeom>
        </p:spPr>
        <p:txBody>
          <a:bodyPr lIns="0" tIns="0" rIns="0" bIns="0" rtlCol="0" anchor="t">
            <a:spAutoFit/>
          </a:bodyPr>
          <a:lstStyle/>
          <a:p>
            <a:pPr>
              <a:lnSpc>
                <a:spcPts val="5879"/>
              </a:lnSpc>
            </a:pPr>
            <a:r>
              <a:rPr lang="en-US" sz="4199">
                <a:solidFill>
                  <a:srgbClr val="FFFFFF"/>
                </a:solidFill>
                <a:latin typeface="Aileron Regular"/>
              </a:rPr>
              <a:t>Ontogenetic data </a:t>
            </a:r>
          </a:p>
          <a:p>
            <a:pPr>
              <a:lnSpc>
                <a:spcPts val="5880"/>
              </a:lnSpc>
            </a:pPr>
            <a:r>
              <a:rPr lang="en-US" sz="4200">
                <a:solidFill>
                  <a:srgbClr val="FFFFFF"/>
                </a:solidFill>
                <a:latin typeface="Aileron Regular"/>
              </a:rPr>
              <a:t>USE: </a:t>
            </a:r>
            <a:r>
              <a:rPr lang="en-US" sz="4200">
                <a:solidFill>
                  <a:srgbClr val="FFFFFF"/>
                </a:solidFill>
                <a:latin typeface="Aileron Regular Bold"/>
              </a:rPr>
              <a:t>Ontogenetic data (145)</a:t>
            </a:r>
          </a:p>
          <a:p>
            <a:pPr>
              <a:lnSpc>
                <a:spcPts val="5880"/>
              </a:lnSpc>
            </a:pPr>
            <a:endParaRPr lang="en-US" sz="4200">
              <a:solidFill>
                <a:srgbClr val="FFFFFF"/>
              </a:solidFill>
              <a:latin typeface="Aileron Regular Bold"/>
            </a:endParaRPr>
          </a:p>
          <a:p>
            <a:pPr>
              <a:lnSpc>
                <a:spcPts val="5879"/>
              </a:lnSpc>
            </a:pPr>
            <a:r>
              <a:rPr lang="en-US" sz="4199">
                <a:solidFill>
                  <a:srgbClr val="FFFFFF"/>
                </a:solidFill>
                <a:latin typeface="Aileron Regular"/>
              </a:rPr>
              <a:t>Food (nutritional values)</a:t>
            </a:r>
          </a:p>
          <a:p>
            <a:pPr>
              <a:lnSpc>
                <a:spcPts val="5879"/>
              </a:lnSpc>
            </a:pPr>
            <a:r>
              <a:rPr lang="en-US" sz="4199">
                <a:solidFill>
                  <a:srgbClr val="FFFFFF"/>
                </a:solidFill>
                <a:latin typeface="Aileron Regular"/>
              </a:rPr>
              <a:t>USE: </a:t>
            </a:r>
            <a:r>
              <a:rPr lang="en-US" sz="4199">
                <a:solidFill>
                  <a:srgbClr val="FFFFFF"/>
                </a:solidFill>
                <a:latin typeface="Aileron Regular Bold"/>
              </a:rPr>
              <a:t>Nutrition (146)</a:t>
            </a:r>
          </a:p>
          <a:p>
            <a:pPr>
              <a:lnSpc>
                <a:spcPts val="5879"/>
              </a:lnSpc>
            </a:pPr>
            <a:endParaRPr lang="en-US" sz="4199">
              <a:solidFill>
                <a:srgbClr val="FFFFFF"/>
              </a:solidFill>
              <a:latin typeface="Aileron Regular Bold"/>
            </a:endParaRPr>
          </a:p>
          <a:p>
            <a:pPr>
              <a:lnSpc>
                <a:spcPts val="5879"/>
              </a:lnSpc>
            </a:pPr>
            <a:r>
              <a:rPr lang="en-US" sz="4199">
                <a:solidFill>
                  <a:srgbClr val="FFFFFF"/>
                </a:solidFill>
                <a:latin typeface="Aileron Regular"/>
              </a:rPr>
              <a:t>Physiology (data about)</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Physiological data (147)</a:t>
            </a:r>
          </a:p>
        </p:txBody>
      </p:sp>
      <p:sp>
        <p:nvSpPr>
          <p:cNvPr id="5" name="TextBox 5"/>
          <p:cNvSpPr txBox="1"/>
          <p:nvPr/>
        </p:nvSpPr>
        <p:spPr>
          <a:xfrm>
            <a:off x="5687043" y="677662"/>
            <a:ext cx="11952943" cy="1042017"/>
          </a:xfrm>
          <a:prstGeom prst="rect">
            <a:avLst/>
          </a:prstGeom>
        </p:spPr>
        <p:txBody>
          <a:bodyPr lIns="0" tIns="0" rIns="0" bIns="0" rtlCol="0" anchor="t">
            <a:spAutoFit/>
          </a:bodyPr>
          <a:lstStyle/>
          <a:p>
            <a:pPr algn="r">
              <a:lnSpc>
                <a:spcPts val="8319"/>
              </a:lnSpc>
            </a:pPr>
            <a:r>
              <a:rPr lang="en-US" sz="6399" spc="63">
                <a:solidFill>
                  <a:srgbClr val="FFFFFF"/>
                </a:solidFill>
                <a:latin typeface="Aileron Regular Bold"/>
              </a:rPr>
              <a:t>PHYSICAL ANTHROPOLOGY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933" b="15933"/>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BD4E09"/>
          </a:solidFill>
        </p:spPr>
      </p:sp>
      <p:sp>
        <p:nvSpPr>
          <p:cNvPr id="4" name="TextBox 4"/>
          <p:cNvSpPr txBox="1"/>
          <p:nvPr/>
        </p:nvSpPr>
        <p:spPr>
          <a:xfrm>
            <a:off x="3664482" y="4340758"/>
            <a:ext cx="10959035" cy="1634058"/>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CASE STUDY: </a:t>
            </a:r>
          </a:p>
          <a:p>
            <a:pPr algn="ctr">
              <a:lnSpc>
                <a:spcPts val="6384"/>
              </a:lnSpc>
            </a:pPr>
            <a:r>
              <a:rPr lang="en-US" sz="5600" spc="100">
                <a:solidFill>
                  <a:srgbClr val="FFFFFF"/>
                </a:solidFill>
                <a:latin typeface="Aileron Regular Bold"/>
              </a:rPr>
              <a:t>The OJIBWA (NG06)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7348" b="-7348"/>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511360" y="3108960"/>
            <a:ext cx="9184692" cy="6149340"/>
          </a:xfrm>
          <a:prstGeom prst="rect">
            <a:avLst/>
          </a:prstGeom>
        </p:spPr>
        <p:txBody>
          <a:bodyPr lIns="0" tIns="0" rIns="0" bIns="0" rtlCol="0" anchor="t">
            <a:spAutoFit/>
          </a:bodyPr>
          <a:lstStyle/>
          <a:p>
            <a:pPr>
              <a:lnSpc>
                <a:spcPts val="5400"/>
              </a:lnSpc>
            </a:pPr>
            <a:r>
              <a:rPr lang="en-US" sz="3600" spc="36">
                <a:solidFill>
                  <a:srgbClr val="FFFFFF"/>
                </a:solidFill>
                <a:latin typeface="Aileron Regular"/>
              </a:rPr>
              <a:t>The Ojibwa comprise numerous communities ranging mainly from southern and northwestern Ontario, northern Michigan and Wisconsin, and Minnesota, to North Dakota and southern and central Manitoba and Saskatchewan. The most usual explanation of the name, "Ojibwa", relates it to a root meaning "puckered up", a reference to a distinct style of moccasin. </a:t>
            </a:r>
          </a:p>
        </p:txBody>
      </p:sp>
      <p:sp>
        <p:nvSpPr>
          <p:cNvPr id="5" name="TextBox 5"/>
          <p:cNvSpPr txBox="1"/>
          <p:nvPr/>
        </p:nvSpPr>
        <p:spPr>
          <a:xfrm>
            <a:off x="9144000" y="1019175"/>
            <a:ext cx="8314154" cy="1104900"/>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Bold"/>
              </a:rPr>
              <a:t>Ojibwa (NG06)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l="-29653" r="-24066"/>
            </a:stretch>
          </a:blipFill>
        </p:spPr>
      </p:sp>
      <p:sp>
        <p:nvSpPr>
          <p:cNvPr id="4" name="AutoShape 4"/>
          <p:cNvSpPr/>
          <p:nvPr/>
        </p:nvSpPr>
        <p:spPr>
          <a:xfrm>
            <a:off x="666490" y="4174337"/>
            <a:ext cx="1753429" cy="1938326"/>
          </a:xfrm>
          <a:prstGeom prst="rect">
            <a:avLst/>
          </a:prstGeom>
          <a:solidFill>
            <a:srgbClr val="BD4E09"/>
          </a:solidFill>
        </p:spPr>
      </p:sp>
      <p:sp>
        <p:nvSpPr>
          <p:cNvPr id="5" name="TextBox 5"/>
          <p:cNvSpPr txBox="1"/>
          <p:nvPr/>
        </p:nvSpPr>
        <p:spPr>
          <a:xfrm>
            <a:off x="11397196" y="3633100"/>
            <a:ext cx="6723194" cy="5975985"/>
          </a:xfrm>
          <a:prstGeom prst="rect">
            <a:avLst/>
          </a:prstGeom>
        </p:spPr>
        <p:txBody>
          <a:bodyPr lIns="0" tIns="0" rIns="0" bIns="0" rtlCol="0" anchor="t">
            <a:spAutoFit/>
          </a:bodyPr>
          <a:lstStyle/>
          <a:p>
            <a:pPr>
              <a:lnSpc>
                <a:spcPts val="4620"/>
              </a:lnSpc>
            </a:pPr>
            <a:r>
              <a:rPr lang="en-US" sz="3300">
                <a:solidFill>
                  <a:srgbClr val="FFFFFF"/>
                </a:solidFill>
                <a:latin typeface="Aileron Regular"/>
              </a:rPr>
              <a:t>We will learn about the four fields of anthropology:</a:t>
            </a:r>
          </a:p>
          <a:p>
            <a:pPr>
              <a:lnSpc>
                <a:spcPts val="4620"/>
              </a:lnSpc>
            </a:pPr>
            <a:endParaRPr lang="en-US" sz="3300">
              <a:solidFill>
                <a:srgbClr val="FFFFFF"/>
              </a:solidFill>
              <a:latin typeface="Aileron Regular"/>
            </a:endParaRPr>
          </a:p>
          <a:p>
            <a:pPr marL="712470" lvl="1" indent="-356235">
              <a:lnSpc>
                <a:spcPts val="4620"/>
              </a:lnSpc>
              <a:buFont typeface="Arial"/>
              <a:buChar char="•"/>
            </a:pPr>
            <a:r>
              <a:rPr lang="en-US" sz="3300">
                <a:solidFill>
                  <a:srgbClr val="FFFFFF"/>
                </a:solidFill>
                <a:latin typeface="Aileron Regular Bold"/>
              </a:rPr>
              <a:t>Archaeology</a:t>
            </a:r>
          </a:p>
          <a:p>
            <a:pPr marL="712470" lvl="1" indent="-356235">
              <a:lnSpc>
                <a:spcPts val="4620"/>
              </a:lnSpc>
              <a:buFont typeface="Arial"/>
              <a:buChar char="•"/>
            </a:pPr>
            <a:r>
              <a:rPr lang="en-US" sz="3300">
                <a:solidFill>
                  <a:srgbClr val="FFFFFF"/>
                </a:solidFill>
                <a:latin typeface="Aileron Regular Bold"/>
              </a:rPr>
              <a:t>Cultural Anthropology</a:t>
            </a:r>
          </a:p>
          <a:p>
            <a:pPr marL="712470" lvl="1" indent="-356235">
              <a:lnSpc>
                <a:spcPts val="4620"/>
              </a:lnSpc>
              <a:buFont typeface="Arial"/>
              <a:buChar char="•"/>
            </a:pPr>
            <a:r>
              <a:rPr lang="en-US" sz="3300">
                <a:solidFill>
                  <a:srgbClr val="FFFFFF"/>
                </a:solidFill>
                <a:latin typeface="Aileron Regular Bold"/>
              </a:rPr>
              <a:t>Linguistic  Anthropology</a:t>
            </a:r>
          </a:p>
          <a:p>
            <a:pPr marL="712470" lvl="1" indent="-356235">
              <a:lnSpc>
                <a:spcPts val="4620"/>
              </a:lnSpc>
              <a:buFont typeface="Arial"/>
              <a:buChar char="•"/>
            </a:pPr>
            <a:r>
              <a:rPr lang="en-US" sz="3300">
                <a:solidFill>
                  <a:srgbClr val="FFFFFF"/>
                </a:solidFill>
                <a:latin typeface="Aileron Regular Bold"/>
              </a:rPr>
              <a:t>Biological Anthropology</a:t>
            </a:r>
          </a:p>
          <a:p>
            <a:pPr>
              <a:lnSpc>
                <a:spcPts val="4620"/>
              </a:lnSpc>
            </a:pPr>
            <a:endParaRPr lang="en-US" sz="3300">
              <a:solidFill>
                <a:srgbClr val="FFFFFF"/>
              </a:solidFill>
              <a:latin typeface="Aileron Regular Bold"/>
            </a:endParaRPr>
          </a:p>
          <a:p>
            <a:pPr>
              <a:lnSpc>
                <a:spcPts val="5280"/>
              </a:lnSpc>
            </a:pPr>
            <a:r>
              <a:rPr lang="en-US" sz="3300" spc="33">
                <a:solidFill>
                  <a:srgbClr val="FFFFFF"/>
                </a:solidFill>
                <a:latin typeface="Aileron Regular"/>
              </a:rPr>
              <a:t>We will also conduct research using </a:t>
            </a:r>
            <a:r>
              <a:rPr lang="en-US" sz="3300" spc="33">
                <a:solidFill>
                  <a:srgbClr val="FFFFFF"/>
                </a:solidFill>
                <a:latin typeface="Aileron Regular Bold"/>
              </a:rPr>
              <a:t>eHRAF World Cultures</a:t>
            </a:r>
            <a:r>
              <a:rPr lang="en-US" sz="3300" spc="33">
                <a:solidFill>
                  <a:srgbClr val="FFFFFF"/>
                </a:solidFill>
                <a:latin typeface="Aileron Regular"/>
              </a:rPr>
              <a:t>.</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7" name="TextBox 7"/>
          <p:cNvSpPr txBox="1"/>
          <p:nvPr/>
        </p:nvSpPr>
        <p:spPr>
          <a:xfrm>
            <a:off x="12507613" y="203198"/>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BD4E09"/>
          </a:solidFill>
        </p:spPr>
      </p:sp>
      <p:sp>
        <p:nvSpPr>
          <p:cNvPr id="3" name="Freeform 3"/>
          <p:cNvSpPr/>
          <p:nvPr/>
        </p:nvSpPr>
        <p:spPr>
          <a:xfrm>
            <a:off x="539414" y="2155666"/>
            <a:ext cx="17209172" cy="8131334"/>
          </a:xfrm>
          <a:custGeom>
            <a:avLst/>
            <a:gdLst/>
            <a:ahLst/>
            <a:cxnLst/>
            <a:rect l="l" t="t" r="r" b="b"/>
            <a:pathLst>
              <a:path w="17209172" h="8131334">
                <a:moveTo>
                  <a:pt x="0" y="0"/>
                </a:moveTo>
                <a:lnTo>
                  <a:pt x="17209172" y="0"/>
                </a:lnTo>
                <a:lnTo>
                  <a:pt x="17209172" y="8131334"/>
                </a:lnTo>
                <a:lnTo>
                  <a:pt x="0" y="8131334"/>
                </a:lnTo>
                <a:lnTo>
                  <a:pt x="0" y="0"/>
                </a:lnTo>
                <a:close/>
              </a:path>
            </a:pathLst>
          </a:custGeom>
          <a:blipFill>
            <a:blip r:embed="rId2"/>
            <a:stretch>
              <a:fillRect l="-737" r="-737"/>
            </a:stretch>
          </a:blipFill>
        </p:spPr>
      </p:sp>
      <p:sp>
        <p:nvSpPr>
          <p:cNvPr id="4" name="TextBox 4"/>
          <p:cNvSpPr txBox="1"/>
          <p:nvPr/>
        </p:nvSpPr>
        <p:spPr>
          <a:xfrm>
            <a:off x="1028700" y="330820"/>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Vennum (1988: 76)</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a:rPr>
              <a:t> </a:t>
            </a:r>
            <a:r>
              <a:rPr lang="en-US" sz="3199">
                <a:solidFill>
                  <a:srgbClr val="7DE2F4"/>
                </a:solidFill>
                <a:latin typeface="Aileron Regular Bold"/>
              </a:rPr>
              <a:t>archaeology</a:t>
            </a:r>
            <a:r>
              <a:rPr lang="en-US" sz="3199">
                <a:solidFill>
                  <a:srgbClr val="FFFFFF"/>
                </a:solidFill>
                <a:latin typeface="Aileron Regular"/>
              </a:rPr>
              <a:t> about the society.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TextBox 2"/>
          <p:cNvSpPr txBox="1"/>
          <p:nvPr/>
        </p:nvSpPr>
        <p:spPr>
          <a:xfrm>
            <a:off x="1028700" y="2876082"/>
            <a:ext cx="16230600" cy="6827520"/>
          </a:xfrm>
          <a:prstGeom prst="rect">
            <a:avLst/>
          </a:prstGeom>
        </p:spPr>
        <p:txBody>
          <a:bodyPr lIns="0" tIns="0" rIns="0" bIns="0" rtlCol="0" anchor="t">
            <a:spAutoFit/>
          </a:bodyPr>
          <a:lstStyle/>
          <a:p>
            <a:pPr algn="ctr">
              <a:lnSpc>
                <a:spcPts val="3840"/>
              </a:lnSpc>
            </a:pPr>
            <a:r>
              <a:rPr lang="en-US" sz="3200" spc="64">
                <a:solidFill>
                  <a:srgbClr val="7DE2F4"/>
                </a:solidFill>
                <a:latin typeface="Aileron Regular Bold"/>
              </a:rPr>
              <a:t>ARCHAEOLOGY</a:t>
            </a:r>
          </a:p>
          <a:p>
            <a:pPr algn="ctr">
              <a:lnSpc>
                <a:spcPts val="3840"/>
              </a:lnSpc>
              <a:spcBef>
                <a:spcPct val="0"/>
              </a:spcBef>
            </a:pPr>
            <a:endParaRPr lang="en-US" sz="3200" spc="64">
              <a:solidFill>
                <a:srgbClr val="7DE2F4"/>
              </a:solidFill>
              <a:latin typeface="Aileron Regular Bold"/>
            </a:endParaRPr>
          </a:p>
          <a:p>
            <a:pPr>
              <a:lnSpc>
                <a:spcPts val="3840"/>
              </a:lnSpc>
              <a:spcBef>
                <a:spcPct val="0"/>
              </a:spcBef>
            </a:pPr>
            <a:r>
              <a:rPr lang="en-US" sz="3200" spc="64">
                <a:solidFill>
                  <a:srgbClr val="FFFFFF"/>
                </a:solidFill>
                <a:latin typeface="Aileron Regular"/>
              </a:rPr>
              <a:t>Reagan in 1924 mentioned that Nett Lake Ojibway threw a package of wild rice into the grave to provide sustenance for the deceased. Sister M. Inez Hilger reported that a Red Lake man was buried in 1930 wearing full ceremonial regalia, including moccasins and feather bonnet; with him were dried meat, berries, a frying pan, and wild rice. At Mille Lacs the deceased was dressed in new or clean clothes; two bags made from flour sacks or muslin, one containing tools, such as a jackknife, the other food, such as wild rice, were laid near the body during the wake and later interred with it. Nett Lake Indians in 1947 took the first rice of the new harvest, cooked it in a small pot, and hung it on the gravepost so the spirit of the rice would assist the deceased. Such practices are ancient; rice grains have been recovered as part of a mortuary offering in Michigan, </a:t>
            </a:r>
            <a:r>
              <a:rPr lang="en-US" sz="3200" spc="64">
                <a:solidFill>
                  <a:srgbClr val="7DE2F4"/>
                </a:solidFill>
                <a:latin typeface="Aileron Regular Bold"/>
              </a:rPr>
              <a:t>dated by archaeologists at 400–600 B.C </a:t>
            </a:r>
            <a:r>
              <a:rPr lang="en-US" sz="3200" spc="64">
                <a:solidFill>
                  <a:srgbClr val="FFFFFF"/>
                </a:solidFill>
                <a:latin typeface="Aileron Regular"/>
              </a:rPr>
              <a:t>(Vennum 1988: 76).</a:t>
            </a:r>
          </a:p>
        </p:txBody>
      </p:sp>
      <p:sp>
        <p:nvSpPr>
          <p:cNvPr id="3" name="AutoShape 3"/>
          <p:cNvSpPr/>
          <p:nvPr/>
        </p:nvSpPr>
        <p:spPr>
          <a:xfrm>
            <a:off x="0" y="0"/>
            <a:ext cx="18288000" cy="2601203"/>
          </a:xfrm>
          <a:prstGeom prst="rect">
            <a:avLst/>
          </a:prstGeom>
          <a:solidFill>
            <a:srgbClr val="FFFFFF"/>
          </a:solidFill>
        </p:spPr>
      </p:sp>
      <p:sp>
        <p:nvSpPr>
          <p:cNvPr id="4" name="TextBox 4"/>
          <p:cNvSpPr txBox="1"/>
          <p:nvPr/>
        </p:nvSpPr>
        <p:spPr>
          <a:xfrm>
            <a:off x="504919" y="428091"/>
            <a:ext cx="3676022" cy="1716445"/>
          </a:xfrm>
          <a:prstGeom prst="rect">
            <a:avLst/>
          </a:prstGeom>
        </p:spPr>
        <p:txBody>
          <a:bodyPr lIns="0" tIns="0" rIns="0" bIns="0" rtlCol="0" anchor="t">
            <a:spAutoFit/>
          </a:bodyPr>
          <a:lstStyle/>
          <a:p>
            <a:pPr>
              <a:lnSpc>
                <a:spcPts val="6720"/>
              </a:lnSpc>
            </a:pPr>
            <a:r>
              <a:rPr lang="en-US" sz="5600" spc="112">
                <a:solidFill>
                  <a:srgbClr val="BD4E09"/>
                </a:solidFill>
                <a:latin typeface="Aileron Regular Bold"/>
              </a:rPr>
              <a:t>SAMPLE ANALYSIS</a:t>
            </a:r>
          </a:p>
        </p:txBody>
      </p:sp>
      <p:sp>
        <p:nvSpPr>
          <p:cNvPr id="5" name="TextBox 5"/>
          <p:cNvSpPr txBox="1"/>
          <p:nvPr/>
        </p:nvSpPr>
        <p:spPr>
          <a:xfrm>
            <a:off x="4911889" y="507010"/>
            <a:ext cx="12347411" cy="1636384"/>
          </a:xfrm>
          <a:prstGeom prst="rect">
            <a:avLst/>
          </a:prstGeom>
        </p:spPr>
        <p:txBody>
          <a:bodyPr lIns="0" tIns="0" rIns="0" bIns="0" rtlCol="0" anchor="t">
            <a:spAutoFit/>
          </a:bodyPr>
          <a:lstStyle/>
          <a:p>
            <a:pPr>
              <a:lnSpc>
                <a:spcPts val="4479"/>
              </a:lnSpc>
            </a:pPr>
            <a:r>
              <a:rPr lang="en-US" sz="3199">
                <a:solidFill>
                  <a:srgbClr val="BD4E09"/>
                </a:solidFill>
                <a:latin typeface="Aileron Regular"/>
              </a:rPr>
              <a:t>Vennum looks at the role wild rice played and continues to play in the life of the Ojibway people. Archaeological evidence is presented showing that the practice of rice as a mortuary offering is ancient.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BD4E09"/>
          </a:solidFill>
        </p:spPr>
      </p:sp>
      <p:sp>
        <p:nvSpPr>
          <p:cNvPr id="3" name="Freeform 3"/>
          <p:cNvSpPr/>
          <p:nvPr/>
        </p:nvSpPr>
        <p:spPr>
          <a:xfrm>
            <a:off x="1028700" y="2155666"/>
            <a:ext cx="16180495" cy="8131334"/>
          </a:xfrm>
          <a:custGeom>
            <a:avLst/>
            <a:gdLst/>
            <a:ahLst/>
            <a:cxnLst/>
            <a:rect l="l" t="t" r="r" b="b"/>
            <a:pathLst>
              <a:path w="16180495" h="8131334">
                <a:moveTo>
                  <a:pt x="0" y="0"/>
                </a:moveTo>
                <a:lnTo>
                  <a:pt x="16180495" y="0"/>
                </a:lnTo>
                <a:lnTo>
                  <a:pt x="16180495" y="8131334"/>
                </a:lnTo>
                <a:lnTo>
                  <a:pt x="0" y="8131334"/>
                </a:lnTo>
                <a:lnTo>
                  <a:pt x="0" y="0"/>
                </a:lnTo>
                <a:close/>
              </a:path>
            </a:pathLst>
          </a:custGeom>
          <a:blipFill>
            <a:blip r:embed="rId2"/>
            <a:stretch>
              <a:fillRect r="-56626"/>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Buffalohead (1983: 244)</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a:rPr>
              <a:t> </a:t>
            </a:r>
            <a:r>
              <a:rPr lang="en-US" sz="3199">
                <a:solidFill>
                  <a:srgbClr val="7DE2F4"/>
                </a:solidFill>
                <a:latin typeface="Aileron Regular Bold"/>
              </a:rPr>
              <a:t>cultural anthropology</a:t>
            </a:r>
            <a:r>
              <a:rPr lang="en-US" sz="3199">
                <a:solidFill>
                  <a:srgbClr val="FFFFFF"/>
                </a:solidFill>
                <a:latin typeface="Aileron Regular"/>
              </a:rPr>
              <a:t> about the society. Note that </a:t>
            </a:r>
            <a:r>
              <a:rPr lang="en-US" sz="3199">
                <a:solidFill>
                  <a:srgbClr val="7DE2F4"/>
                </a:solidFill>
                <a:latin typeface="Aileron Regular Bold"/>
              </a:rPr>
              <a:t>gender</a:t>
            </a:r>
            <a:r>
              <a:rPr lang="en-US" sz="3199">
                <a:solidFill>
                  <a:srgbClr val="FFFFFF"/>
                </a:solidFill>
                <a:latin typeface="Aileron Regular"/>
              </a:rPr>
              <a:t> is the topic explored.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TextBox 2"/>
          <p:cNvSpPr txBox="1"/>
          <p:nvPr/>
        </p:nvSpPr>
        <p:spPr>
          <a:xfrm>
            <a:off x="1028700" y="2920358"/>
            <a:ext cx="16230600" cy="6717665"/>
          </a:xfrm>
          <a:prstGeom prst="rect">
            <a:avLst/>
          </a:prstGeom>
        </p:spPr>
        <p:txBody>
          <a:bodyPr lIns="0" tIns="0" rIns="0" bIns="0" rtlCol="0" anchor="t">
            <a:spAutoFit/>
          </a:bodyPr>
          <a:lstStyle/>
          <a:p>
            <a:pPr algn="ctr">
              <a:lnSpc>
                <a:spcPts val="3520"/>
              </a:lnSpc>
            </a:pPr>
            <a:r>
              <a:rPr lang="en-US" sz="3200" spc="64">
                <a:solidFill>
                  <a:srgbClr val="7DE2F4"/>
                </a:solidFill>
                <a:latin typeface="Aileron Regular Bold"/>
              </a:rPr>
              <a:t>CULTURAL ANTHROPOLOGY</a:t>
            </a:r>
          </a:p>
          <a:p>
            <a:pPr algn="ctr">
              <a:lnSpc>
                <a:spcPts val="3520"/>
              </a:lnSpc>
            </a:pPr>
            <a:endParaRPr lang="en-US" sz="3200" spc="64">
              <a:solidFill>
                <a:srgbClr val="7DE2F4"/>
              </a:solidFill>
              <a:latin typeface="Aileron Regular Bold"/>
            </a:endParaRPr>
          </a:p>
          <a:p>
            <a:pPr>
              <a:lnSpc>
                <a:spcPts val="3520"/>
              </a:lnSpc>
            </a:pPr>
            <a:r>
              <a:rPr lang="en-US" sz="3200" spc="64">
                <a:solidFill>
                  <a:srgbClr val="FFFFFF"/>
                </a:solidFill>
                <a:latin typeface="Aileron Regular"/>
              </a:rPr>
              <a:t>IN EXPLORING women's status in hunting societies beyond fleeting impressions and commonly accepted stereotypes, a new image of Ojibway women begins to emerge. This image speaks of dynamic and resourceful women whose contributions encompassed traditionally defined female roles and reached beyond them into nearly every facet of life. Women were in a very real sense economic providers. They worked alone and in groups to construct the lodges, collect the firewood, make the clothing, and produce a substantial portion of the food supply. Credit for these contributions has for too long been hidden in the sources because </a:t>
            </a:r>
            <a:r>
              <a:rPr lang="en-US" sz="3200" spc="64">
                <a:solidFill>
                  <a:srgbClr val="7DE2F4"/>
                </a:solidFill>
                <a:latin typeface="Aileron Regular Bold"/>
              </a:rPr>
              <a:t>historians and ethnologists</a:t>
            </a:r>
            <a:r>
              <a:rPr lang="en-US" sz="3200" spc="64">
                <a:solidFill>
                  <a:srgbClr val="39C3EF"/>
                </a:solidFill>
                <a:latin typeface="Aileron Regular Bold"/>
              </a:rPr>
              <a:t> </a:t>
            </a:r>
            <a:r>
              <a:rPr lang="en-US" sz="3200" spc="64">
                <a:solidFill>
                  <a:srgbClr val="FFFFFF"/>
                </a:solidFill>
                <a:latin typeface="Aileron Regular"/>
              </a:rPr>
              <a:t>presumed women's work to be supplementary and secondary to the primary hunting role of men. Furthermore, continued references to women's ownership and distribution rights, to their products, and to their strong voice in determining how male-acquired resources should be distributed suggest that the products of women's work were appreciated by the Ojibway themselves (Buffalohead 1982: 244).</a:t>
            </a:r>
          </a:p>
        </p:txBody>
      </p:sp>
      <p:sp>
        <p:nvSpPr>
          <p:cNvPr id="3" name="AutoShape 3"/>
          <p:cNvSpPr/>
          <p:nvPr/>
        </p:nvSpPr>
        <p:spPr>
          <a:xfrm>
            <a:off x="0" y="0"/>
            <a:ext cx="18288000" cy="2601203"/>
          </a:xfrm>
          <a:prstGeom prst="rect">
            <a:avLst/>
          </a:prstGeom>
          <a:solidFill>
            <a:srgbClr val="FFFFFF"/>
          </a:solidFill>
        </p:spPr>
      </p:sp>
      <p:sp>
        <p:nvSpPr>
          <p:cNvPr id="4" name="TextBox 4"/>
          <p:cNvSpPr txBox="1"/>
          <p:nvPr/>
        </p:nvSpPr>
        <p:spPr>
          <a:xfrm>
            <a:off x="504919" y="428091"/>
            <a:ext cx="3676022" cy="1716445"/>
          </a:xfrm>
          <a:prstGeom prst="rect">
            <a:avLst/>
          </a:prstGeom>
        </p:spPr>
        <p:txBody>
          <a:bodyPr lIns="0" tIns="0" rIns="0" bIns="0" rtlCol="0" anchor="t">
            <a:spAutoFit/>
          </a:bodyPr>
          <a:lstStyle/>
          <a:p>
            <a:pPr>
              <a:lnSpc>
                <a:spcPts val="6720"/>
              </a:lnSpc>
            </a:pPr>
            <a:r>
              <a:rPr lang="en-US" sz="5600" spc="112">
                <a:solidFill>
                  <a:srgbClr val="BD4E09"/>
                </a:solidFill>
                <a:latin typeface="Aileron Regular Bold"/>
              </a:rPr>
              <a:t>SAMPLE ANALYSIS</a:t>
            </a:r>
          </a:p>
        </p:txBody>
      </p:sp>
      <p:sp>
        <p:nvSpPr>
          <p:cNvPr id="5" name="TextBox 5"/>
          <p:cNvSpPr txBox="1"/>
          <p:nvPr/>
        </p:nvSpPr>
        <p:spPr>
          <a:xfrm>
            <a:off x="4911889" y="507010"/>
            <a:ext cx="12347411" cy="1082880"/>
          </a:xfrm>
          <a:prstGeom prst="rect">
            <a:avLst/>
          </a:prstGeom>
        </p:spPr>
        <p:txBody>
          <a:bodyPr lIns="0" tIns="0" rIns="0" bIns="0" rtlCol="0" anchor="t">
            <a:spAutoFit/>
          </a:bodyPr>
          <a:lstStyle/>
          <a:p>
            <a:pPr>
              <a:lnSpc>
                <a:spcPts val="4479"/>
              </a:lnSpc>
            </a:pPr>
            <a:r>
              <a:rPr lang="en-US" sz="3199">
                <a:solidFill>
                  <a:srgbClr val="BD4E09"/>
                </a:solidFill>
                <a:latin typeface="Aileron Regular"/>
              </a:rPr>
              <a:t>This book presents a critical evaluation of women's status and roles in Ojibwa society.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BD4E09"/>
          </a:solidFill>
        </p:spPr>
      </p:sp>
      <p:sp>
        <p:nvSpPr>
          <p:cNvPr id="3" name="Freeform 3"/>
          <p:cNvSpPr/>
          <p:nvPr/>
        </p:nvSpPr>
        <p:spPr>
          <a:xfrm>
            <a:off x="1449474" y="2155666"/>
            <a:ext cx="15389051" cy="8136001"/>
          </a:xfrm>
          <a:custGeom>
            <a:avLst/>
            <a:gdLst/>
            <a:ahLst/>
            <a:cxnLst/>
            <a:rect l="l" t="t" r="r" b="b"/>
            <a:pathLst>
              <a:path w="15389051" h="8136001">
                <a:moveTo>
                  <a:pt x="0" y="0"/>
                </a:moveTo>
                <a:lnTo>
                  <a:pt x="15389052" y="0"/>
                </a:lnTo>
                <a:lnTo>
                  <a:pt x="15389052" y="8136001"/>
                </a:lnTo>
                <a:lnTo>
                  <a:pt x="0" y="8136001"/>
                </a:lnTo>
                <a:lnTo>
                  <a:pt x="0" y="0"/>
                </a:lnTo>
                <a:close/>
              </a:path>
            </a:pathLst>
          </a:custGeom>
          <a:blipFill>
            <a:blip r:embed="rId2"/>
            <a:stretch>
              <a:fillRect l="-1390" r="-8464"/>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White (1982: 62)</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Bold"/>
              </a:rPr>
              <a:t>linguistic anthropology</a:t>
            </a:r>
            <a:r>
              <a:rPr lang="en-US" sz="3199">
                <a:solidFill>
                  <a:srgbClr val="FFFFFF"/>
                </a:solidFill>
                <a:latin typeface="Aileron Regular"/>
              </a:rPr>
              <a:t> about the society.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TextBox 2"/>
          <p:cNvSpPr txBox="1"/>
          <p:nvPr/>
        </p:nvSpPr>
        <p:spPr>
          <a:xfrm>
            <a:off x="1028700" y="2876082"/>
            <a:ext cx="16230600" cy="4876800"/>
          </a:xfrm>
          <a:prstGeom prst="rect">
            <a:avLst/>
          </a:prstGeom>
        </p:spPr>
        <p:txBody>
          <a:bodyPr lIns="0" tIns="0" rIns="0" bIns="0" rtlCol="0" anchor="t">
            <a:spAutoFit/>
          </a:bodyPr>
          <a:lstStyle/>
          <a:p>
            <a:pPr algn="ctr">
              <a:lnSpc>
                <a:spcPts val="3840"/>
              </a:lnSpc>
              <a:spcBef>
                <a:spcPct val="0"/>
              </a:spcBef>
            </a:pPr>
            <a:r>
              <a:rPr lang="en-US" sz="3200" spc="64">
                <a:solidFill>
                  <a:srgbClr val="7DE2F4"/>
                </a:solidFill>
                <a:latin typeface="Aileron Regular Bold"/>
              </a:rPr>
              <a:t>LINGUISTIC ANTHROPOLOGY</a:t>
            </a:r>
          </a:p>
          <a:p>
            <a:pPr algn="ctr">
              <a:lnSpc>
                <a:spcPts val="3840"/>
              </a:lnSpc>
              <a:spcBef>
                <a:spcPct val="0"/>
              </a:spcBef>
            </a:pPr>
            <a:endParaRPr lang="en-US" sz="3200" spc="64">
              <a:solidFill>
                <a:srgbClr val="7DE2F4"/>
              </a:solidFill>
              <a:latin typeface="Aileron Regular Bold"/>
            </a:endParaRPr>
          </a:p>
          <a:p>
            <a:pPr>
              <a:lnSpc>
                <a:spcPts val="3840"/>
              </a:lnSpc>
              <a:spcBef>
                <a:spcPct val="0"/>
              </a:spcBef>
            </a:pPr>
            <a:r>
              <a:rPr lang="en-US" sz="3200" spc="64">
                <a:solidFill>
                  <a:srgbClr val="FFFFFF"/>
                </a:solidFill>
                <a:latin typeface="Aileron Regular"/>
              </a:rPr>
              <a:t>Crucial to certain kinds of gift giving and their meaning in the </a:t>
            </a:r>
            <a:r>
              <a:rPr lang="en-US" sz="3200" spc="64">
                <a:solidFill>
                  <a:srgbClr val="7DE2F4"/>
                </a:solidFill>
                <a:latin typeface="Aileron Regular Bold"/>
              </a:rPr>
              <a:t>idiom of kinship</a:t>
            </a:r>
            <a:r>
              <a:rPr lang="en-US" sz="3200" spc="64">
                <a:solidFill>
                  <a:srgbClr val="FFFFFF"/>
                </a:solidFill>
                <a:latin typeface="Aileron Regular"/>
              </a:rPr>
              <a:t> was a concept that has been translated as “pity” or “charity.” These words occur not only in transcripts of Ojibway meetings with traders and European diplomats but also in more modern ethnographic texts. Landes wrote that “In Ojibwa idiom, to ‘pity’ another is to adopt him and care for him as a parent or grandparent cares for a child.” To give someone a gift with no thought of an immediate return was to “pity” him and thus in a sense to adopt him. This idea was applied not only to relationships between persons but also to those between humans and supernatural beings (White 1982: 62).</a:t>
            </a:r>
          </a:p>
        </p:txBody>
      </p:sp>
      <p:sp>
        <p:nvSpPr>
          <p:cNvPr id="3" name="AutoShape 3"/>
          <p:cNvSpPr/>
          <p:nvPr/>
        </p:nvSpPr>
        <p:spPr>
          <a:xfrm>
            <a:off x="0" y="0"/>
            <a:ext cx="18288000" cy="2601203"/>
          </a:xfrm>
          <a:prstGeom prst="rect">
            <a:avLst/>
          </a:prstGeom>
          <a:solidFill>
            <a:srgbClr val="FFFFFF"/>
          </a:solidFill>
        </p:spPr>
      </p:sp>
      <p:sp>
        <p:nvSpPr>
          <p:cNvPr id="4" name="TextBox 4"/>
          <p:cNvSpPr txBox="1"/>
          <p:nvPr/>
        </p:nvSpPr>
        <p:spPr>
          <a:xfrm>
            <a:off x="504919" y="428091"/>
            <a:ext cx="3676022" cy="1716445"/>
          </a:xfrm>
          <a:prstGeom prst="rect">
            <a:avLst/>
          </a:prstGeom>
        </p:spPr>
        <p:txBody>
          <a:bodyPr lIns="0" tIns="0" rIns="0" bIns="0" rtlCol="0" anchor="t">
            <a:spAutoFit/>
          </a:bodyPr>
          <a:lstStyle/>
          <a:p>
            <a:pPr>
              <a:lnSpc>
                <a:spcPts val="6720"/>
              </a:lnSpc>
            </a:pPr>
            <a:r>
              <a:rPr lang="en-US" sz="5600" spc="112">
                <a:solidFill>
                  <a:srgbClr val="BD4E09"/>
                </a:solidFill>
                <a:latin typeface="Aileron Regular Bold"/>
              </a:rPr>
              <a:t>SAMPLE ANALYSIS</a:t>
            </a:r>
          </a:p>
        </p:txBody>
      </p:sp>
      <p:sp>
        <p:nvSpPr>
          <p:cNvPr id="5" name="TextBox 5"/>
          <p:cNvSpPr txBox="1"/>
          <p:nvPr/>
        </p:nvSpPr>
        <p:spPr>
          <a:xfrm>
            <a:off x="4911889" y="507010"/>
            <a:ext cx="12347411" cy="1636384"/>
          </a:xfrm>
          <a:prstGeom prst="rect">
            <a:avLst/>
          </a:prstGeom>
        </p:spPr>
        <p:txBody>
          <a:bodyPr lIns="0" tIns="0" rIns="0" bIns="0" rtlCol="0" anchor="t">
            <a:spAutoFit/>
          </a:bodyPr>
          <a:lstStyle/>
          <a:p>
            <a:pPr>
              <a:lnSpc>
                <a:spcPts val="4479"/>
              </a:lnSpc>
            </a:pPr>
            <a:r>
              <a:rPr lang="en-US" sz="3199">
                <a:solidFill>
                  <a:srgbClr val="BD4E09"/>
                </a:solidFill>
                <a:latin typeface="Aileron Regular"/>
              </a:rPr>
              <a:t>This book explores the various ways in which gift-giving functions in Ojibwa society. The paragraph below discusses the language of the Ojibway and the meanings given to various words.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BD4E09"/>
          </a:solidFill>
        </p:spPr>
      </p:sp>
      <p:sp>
        <p:nvSpPr>
          <p:cNvPr id="3" name="Freeform 3"/>
          <p:cNvSpPr/>
          <p:nvPr/>
        </p:nvSpPr>
        <p:spPr>
          <a:xfrm>
            <a:off x="189281" y="2622893"/>
            <a:ext cx="17909438" cy="7109460"/>
          </a:xfrm>
          <a:custGeom>
            <a:avLst/>
            <a:gdLst/>
            <a:ahLst/>
            <a:cxnLst/>
            <a:rect l="l" t="t" r="r" b="b"/>
            <a:pathLst>
              <a:path w="17909438" h="7109460">
                <a:moveTo>
                  <a:pt x="0" y="0"/>
                </a:moveTo>
                <a:lnTo>
                  <a:pt x="17909438" y="0"/>
                </a:lnTo>
                <a:lnTo>
                  <a:pt x="17909438" y="7109460"/>
                </a:lnTo>
                <a:lnTo>
                  <a:pt x="0" y="7109460"/>
                </a:lnTo>
                <a:lnTo>
                  <a:pt x="0" y="0"/>
                </a:lnTo>
                <a:close/>
              </a:path>
            </a:pathLst>
          </a:custGeom>
          <a:blipFill>
            <a:blip r:embed="rId2"/>
            <a:stretch>
              <a:fillRect r="-45678"/>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Hallowell (1976: 395)</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Bold"/>
              </a:rPr>
              <a:t>biological anthropology</a:t>
            </a:r>
            <a:r>
              <a:rPr lang="en-US" sz="3199">
                <a:solidFill>
                  <a:srgbClr val="FFFFFF"/>
                </a:solidFill>
                <a:latin typeface="Aileron Regular"/>
              </a:rPr>
              <a:t> about the society.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TextBox 2"/>
          <p:cNvSpPr txBox="1"/>
          <p:nvPr/>
        </p:nvSpPr>
        <p:spPr>
          <a:xfrm>
            <a:off x="1028700" y="2950362"/>
            <a:ext cx="16230600" cy="5495925"/>
          </a:xfrm>
          <a:prstGeom prst="rect">
            <a:avLst/>
          </a:prstGeom>
        </p:spPr>
        <p:txBody>
          <a:bodyPr lIns="0" tIns="0" rIns="0" bIns="0" rtlCol="0" anchor="t">
            <a:spAutoFit/>
          </a:bodyPr>
          <a:lstStyle/>
          <a:p>
            <a:pPr algn="ctr">
              <a:lnSpc>
                <a:spcPts val="4320"/>
              </a:lnSpc>
              <a:spcBef>
                <a:spcPct val="0"/>
              </a:spcBef>
            </a:pPr>
            <a:r>
              <a:rPr lang="en-US" sz="3600" spc="72">
                <a:solidFill>
                  <a:srgbClr val="7DE2F4"/>
                </a:solidFill>
                <a:latin typeface="Aileron Regular Bold"/>
              </a:rPr>
              <a:t>BIOLOGICAL ANTHROPOLOGY</a:t>
            </a:r>
          </a:p>
          <a:p>
            <a:pPr algn="ctr">
              <a:lnSpc>
                <a:spcPts val="4320"/>
              </a:lnSpc>
              <a:spcBef>
                <a:spcPct val="0"/>
              </a:spcBef>
            </a:pPr>
            <a:endParaRPr lang="en-US" sz="3600" spc="72">
              <a:solidFill>
                <a:srgbClr val="7DE2F4"/>
              </a:solidFill>
              <a:latin typeface="Aileron Regular Bold"/>
            </a:endParaRPr>
          </a:p>
          <a:p>
            <a:pPr>
              <a:lnSpc>
                <a:spcPts val="3840"/>
              </a:lnSpc>
              <a:spcBef>
                <a:spcPct val="0"/>
              </a:spcBef>
            </a:pPr>
            <a:r>
              <a:rPr lang="en-US" sz="3200" spc="64">
                <a:solidFill>
                  <a:srgbClr val="FFFFFF"/>
                </a:solidFill>
                <a:latin typeface="Aileron Regular"/>
              </a:rPr>
              <a:t>Instead of considering systems of primitive medicine chiefly with respect to their degree of effectiveness in curing the ills of the human organism, we might ask: What potential relations can we see between Man's confrontation with sickness, the development of systems of medicine, and the functioning of a cultural mode of adaptation? For, once this mode of adaptation had become an integral part of the evolution of the hominids, socio-cultural systems became the matrix of Man's survival. We cannot dissociate the persistence of </a:t>
            </a:r>
            <a:r>
              <a:rPr lang="en-US" sz="3200" spc="64">
                <a:solidFill>
                  <a:srgbClr val="7DE2F4"/>
                </a:solidFill>
                <a:latin typeface="Aileron Regular Bold"/>
              </a:rPr>
              <a:t>hominid populations, viewed biologically</a:t>
            </a:r>
            <a:r>
              <a:rPr lang="en-US" sz="3200" spc="64">
                <a:solidFill>
                  <a:srgbClr val="FFFFFF"/>
                </a:solidFill>
                <a:latin typeface="Aileron Regular"/>
              </a:rPr>
              <a:t>, from the distinctive mode of adaptation which characterized them (Hallowell 1976: 395-396).</a:t>
            </a:r>
          </a:p>
        </p:txBody>
      </p:sp>
      <p:sp>
        <p:nvSpPr>
          <p:cNvPr id="3" name="AutoShape 3"/>
          <p:cNvSpPr/>
          <p:nvPr/>
        </p:nvSpPr>
        <p:spPr>
          <a:xfrm>
            <a:off x="0" y="0"/>
            <a:ext cx="18288000" cy="2601203"/>
          </a:xfrm>
          <a:prstGeom prst="rect">
            <a:avLst/>
          </a:prstGeom>
          <a:solidFill>
            <a:srgbClr val="FFFFFF"/>
          </a:solidFill>
        </p:spPr>
      </p:sp>
      <p:sp>
        <p:nvSpPr>
          <p:cNvPr id="4" name="TextBox 4"/>
          <p:cNvSpPr txBox="1"/>
          <p:nvPr/>
        </p:nvSpPr>
        <p:spPr>
          <a:xfrm>
            <a:off x="504919" y="428091"/>
            <a:ext cx="3676022" cy="1716445"/>
          </a:xfrm>
          <a:prstGeom prst="rect">
            <a:avLst/>
          </a:prstGeom>
        </p:spPr>
        <p:txBody>
          <a:bodyPr lIns="0" tIns="0" rIns="0" bIns="0" rtlCol="0" anchor="t">
            <a:spAutoFit/>
          </a:bodyPr>
          <a:lstStyle/>
          <a:p>
            <a:pPr>
              <a:lnSpc>
                <a:spcPts val="6720"/>
              </a:lnSpc>
            </a:pPr>
            <a:r>
              <a:rPr lang="en-US" sz="5600" spc="112">
                <a:solidFill>
                  <a:srgbClr val="BD4E09"/>
                </a:solidFill>
                <a:latin typeface="Aileron Regular Bold"/>
              </a:rPr>
              <a:t>SAMPLE ANALYSIS</a:t>
            </a:r>
          </a:p>
        </p:txBody>
      </p:sp>
      <p:sp>
        <p:nvSpPr>
          <p:cNvPr id="5" name="TextBox 5"/>
          <p:cNvSpPr txBox="1"/>
          <p:nvPr/>
        </p:nvSpPr>
        <p:spPr>
          <a:xfrm>
            <a:off x="4911889" y="507010"/>
            <a:ext cx="12347411" cy="1683219"/>
          </a:xfrm>
          <a:prstGeom prst="rect">
            <a:avLst/>
          </a:prstGeom>
        </p:spPr>
        <p:txBody>
          <a:bodyPr lIns="0" tIns="0" rIns="0" bIns="0" rtlCol="0" anchor="t">
            <a:spAutoFit/>
          </a:bodyPr>
          <a:lstStyle/>
          <a:p>
            <a:pPr>
              <a:lnSpc>
                <a:spcPts val="4479"/>
              </a:lnSpc>
            </a:pPr>
            <a:r>
              <a:rPr lang="en-US" sz="3199">
                <a:solidFill>
                  <a:srgbClr val="BD4E09"/>
                </a:solidFill>
                <a:latin typeface="Aileron Regular"/>
              </a:rPr>
              <a:t>In this paragraph, the author states that, "We cannot dissociate the persistence of hominid populations, viewed biologically, from the distinctive mode of adaptation which characterized them."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4" name="Group 4"/>
          <p:cNvGrpSpPr/>
          <p:nvPr/>
        </p:nvGrpSpPr>
        <p:grpSpPr>
          <a:xfrm>
            <a:off x="3189403" y="3027809"/>
            <a:ext cx="12118707" cy="3655947"/>
            <a:chOff x="0" y="0"/>
            <a:chExt cx="16158275" cy="4874596"/>
          </a:xfrm>
        </p:grpSpPr>
        <p:sp>
          <p:nvSpPr>
            <p:cNvPr id="5" name="AutoShape 5"/>
            <p:cNvSpPr/>
            <p:nvPr/>
          </p:nvSpPr>
          <p:spPr>
            <a:xfrm>
              <a:off x="0" y="0"/>
              <a:ext cx="16158275" cy="4874596"/>
            </a:xfrm>
            <a:prstGeom prst="rect">
              <a:avLst/>
            </a:prstGeom>
            <a:solidFill>
              <a:srgbClr val="BD4E09"/>
            </a:solidFill>
          </p:spPr>
        </p:sp>
        <p:sp>
          <p:nvSpPr>
            <p:cNvPr id="6" name="TextBox 6"/>
            <p:cNvSpPr txBox="1"/>
            <p:nvPr/>
          </p:nvSpPr>
          <p:spPr>
            <a:xfrm>
              <a:off x="773114" y="951791"/>
              <a:ext cx="14612047" cy="2999588"/>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The Four Fields</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38539" r="-38539"/>
            </a:stretch>
          </a:blipFill>
        </p:spPr>
      </p:sp>
      <p:sp>
        <p:nvSpPr>
          <p:cNvPr id="3" name="TextBox 3"/>
          <p:cNvSpPr txBox="1"/>
          <p:nvPr/>
        </p:nvSpPr>
        <p:spPr>
          <a:xfrm>
            <a:off x="9144000" y="2678831"/>
            <a:ext cx="8736056" cy="6385982"/>
          </a:xfrm>
          <a:prstGeom prst="rect">
            <a:avLst/>
          </a:prstGeom>
        </p:spPr>
        <p:txBody>
          <a:bodyPr lIns="0" tIns="0" rIns="0" bIns="0" rtlCol="0" anchor="t">
            <a:spAutoFit/>
          </a:bodyPr>
          <a:lstStyle/>
          <a:p>
            <a:pPr>
              <a:lnSpc>
                <a:spcPts val="5040"/>
              </a:lnSpc>
            </a:pPr>
            <a:r>
              <a:rPr lang="en-US" sz="3600" spc="144">
                <a:solidFill>
                  <a:srgbClr val="BD4E09"/>
                </a:solidFill>
                <a:latin typeface="Aileron Regular"/>
              </a:rPr>
              <a:t>Use eHRAF to research</a:t>
            </a:r>
            <a:r>
              <a:rPr lang="en-US" sz="3600" spc="144">
                <a:solidFill>
                  <a:srgbClr val="BD4E09"/>
                </a:solidFill>
                <a:latin typeface="Aileron Regular Bold"/>
              </a:rPr>
              <a:t> additional cultures </a:t>
            </a:r>
            <a:r>
              <a:rPr lang="en-US" sz="3600" spc="144">
                <a:solidFill>
                  <a:srgbClr val="BD4E09"/>
                </a:solidFill>
                <a:latin typeface="Aileron Regular"/>
              </a:rPr>
              <a:t>that are of interest to you.</a:t>
            </a:r>
          </a:p>
          <a:p>
            <a:pPr>
              <a:lnSpc>
                <a:spcPts val="5040"/>
              </a:lnSpc>
            </a:pPr>
            <a:endParaRPr lang="en-US" sz="3600" spc="144">
              <a:solidFill>
                <a:srgbClr val="BD4E09"/>
              </a:solidFill>
              <a:latin typeface="Aileron Regular"/>
            </a:endParaRPr>
          </a:p>
          <a:p>
            <a:pPr>
              <a:lnSpc>
                <a:spcPts val="5040"/>
              </a:lnSpc>
            </a:pPr>
            <a:r>
              <a:rPr lang="en-US" sz="3600" spc="144">
                <a:solidFill>
                  <a:srgbClr val="BD4E09"/>
                </a:solidFill>
                <a:latin typeface="Aileron Regular"/>
              </a:rPr>
              <a:t>Specifically look for information which is </a:t>
            </a:r>
            <a:r>
              <a:rPr lang="en-US" sz="3600" spc="144">
                <a:solidFill>
                  <a:srgbClr val="BD4E09"/>
                </a:solidFill>
                <a:latin typeface="Aileron Regular Bold"/>
              </a:rPr>
              <a:t>archaeological, biological, cultural, </a:t>
            </a:r>
            <a:r>
              <a:rPr lang="en-US" sz="3600" spc="144">
                <a:solidFill>
                  <a:srgbClr val="BD4E09"/>
                </a:solidFill>
                <a:latin typeface="Aileron Regular"/>
              </a:rPr>
              <a:t>and</a:t>
            </a:r>
            <a:r>
              <a:rPr lang="en-US" sz="3600" spc="144">
                <a:solidFill>
                  <a:srgbClr val="BD4E09"/>
                </a:solidFill>
                <a:latin typeface="Aileron Regular Bold"/>
              </a:rPr>
              <a:t> linguistic</a:t>
            </a:r>
            <a:r>
              <a:rPr lang="en-US" sz="3600" spc="144">
                <a:solidFill>
                  <a:srgbClr val="BD4E09"/>
                </a:solidFill>
                <a:latin typeface="Aileron Regular"/>
              </a:rPr>
              <a:t>. </a:t>
            </a:r>
          </a:p>
          <a:p>
            <a:pPr>
              <a:lnSpc>
                <a:spcPts val="5040"/>
              </a:lnSpc>
            </a:pPr>
            <a:endParaRPr lang="en-US" sz="3600" spc="144">
              <a:solidFill>
                <a:srgbClr val="BD4E09"/>
              </a:solidFill>
              <a:latin typeface="Aileron Regular"/>
            </a:endParaRPr>
          </a:p>
          <a:p>
            <a:pPr>
              <a:lnSpc>
                <a:spcPts val="5040"/>
              </a:lnSpc>
            </a:pPr>
            <a:r>
              <a:rPr lang="en-US" sz="3600" spc="144">
                <a:solidFill>
                  <a:srgbClr val="BD4E09"/>
                </a:solidFill>
                <a:latin typeface="Aileron Regular"/>
              </a:rPr>
              <a:t>Make sure to keep track of the sources you find.</a:t>
            </a:r>
          </a:p>
          <a:p>
            <a:pPr>
              <a:lnSpc>
                <a:spcPts val="5040"/>
              </a:lnSpc>
            </a:pPr>
            <a:endParaRPr lang="en-US" sz="3600" spc="144">
              <a:solidFill>
                <a:srgbClr val="BD4E09"/>
              </a:solidFill>
              <a:latin typeface="Aileron Regular"/>
            </a:endParaRPr>
          </a:p>
        </p:txBody>
      </p:sp>
      <p:sp>
        <p:nvSpPr>
          <p:cNvPr id="4" name="TextBox 4"/>
          <p:cNvSpPr txBox="1"/>
          <p:nvPr/>
        </p:nvSpPr>
        <p:spPr>
          <a:xfrm>
            <a:off x="9878923" y="804990"/>
            <a:ext cx="7730396" cy="1000150"/>
          </a:xfrm>
          <a:prstGeom prst="rect">
            <a:avLst/>
          </a:prstGeom>
        </p:spPr>
        <p:txBody>
          <a:bodyPr lIns="0" tIns="0" rIns="0" bIns="0" rtlCol="0" anchor="t">
            <a:spAutoFit/>
          </a:bodyPr>
          <a:lstStyle/>
          <a:p>
            <a:pPr algn="r">
              <a:lnSpc>
                <a:spcPts val="7800"/>
              </a:lnSpc>
            </a:pPr>
            <a:r>
              <a:rPr lang="en-US" sz="6500" spc="130">
                <a:solidFill>
                  <a:srgbClr val="BD4E09"/>
                </a:solidFill>
                <a:latin typeface="Aileron Regular Bold"/>
              </a:rPr>
              <a:t>eHRAF Research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014"/>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BD4E09"/>
          </a:solidFill>
        </p:spPr>
      </p:sp>
      <p:sp>
        <p:nvSpPr>
          <p:cNvPr id="4" name="TextBox 4"/>
          <p:cNvSpPr txBox="1"/>
          <p:nvPr/>
        </p:nvSpPr>
        <p:spPr>
          <a:xfrm>
            <a:off x="3664482" y="4745688"/>
            <a:ext cx="10959035" cy="824198"/>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THE FOUR FIELDS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28431" r="-28431"/>
            </a:stretch>
          </a:blipFill>
        </p:spPr>
      </p:sp>
      <p:sp>
        <p:nvSpPr>
          <p:cNvPr id="3" name="TextBox 3"/>
          <p:cNvSpPr txBox="1"/>
          <p:nvPr/>
        </p:nvSpPr>
        <p:spPr>
          <a:xfrm>
            <a:off x="9376092" y="2431852"/>
            <a:ext cx="8553648" cy="1265004"/>
          </a:xfrm>
          <a:prstGeom prst="rect">
            <a:avLst/>
          </a:prstGeom>
        </p:spPr>
        <p:txBody>
          <a:bodyPr lIns="0" tIns="0" rIns="0" bIns="0" rtlCol="0" anchor="t">
            <a:spAutoFit/>
          </a:bodyPr>
          <a:lstStyle/>
          <a:p>
            <a:pPr>
              <a:lnSpc>
                <a:spcPts val="5039"/>
              </a:lnSpc>
            </a:pPr>
            <a:r>
              <a:rPr lang="en-US" sz="3599">
                <a:solidFill>
                  <a:srgbClr val="BD4E09"/>
                </a:solidFill>
                <a:latin typeface="Aileron Regular"/>
              </a:rPr>
              <a:t>Write a short paper (2-4 pages) in which you discuss your findings.</a:t>
            </a:r>
          </a:p>
        </p:txBody>
      </p:sp>
      <p:sp>
        <p:nvSpPr>
          <p:cNvPr id="4" name="TextBox 4"/>
          <p:cNvSpPr txBox="1"/>
          <p:nvPr/>
        </p:nvSpPr>
        <p:spPr>
          <a:xfrm>
            <a:off x="10046533" y="742136"/>
            <a:ext cx="7730396" cy="1000150"/>
          </a:xfrm>
          <a:prstGeom prst="rect">
            <a:avLst/>
          </a:prstGeom>
        </p:spPr>
        <p:txBody>
          <a:bodyPr lIns="0" tIns="0" rIns="0" bIns="0" rtlCol="0" anchor="t">
            <a:spAutoFit/>
          </a:bodyPr>
          <a:lstStyle/>
          <a:p>
            <a:pPr algn="r">
              <a:lnSpc>
                <a:spcPts val="7800"/>
              </a:lnSpc>
            </a:pPr>
            <a:r>
              <a:rPr lang="en-US" sz="6500" spc="130">
                <a:solidFill>
                  <a:srgbClr val="BD4E09"/>
                </a:solidFill>
                <a:latin typeface="Aileron Regular Bold"/>
              </a:rPr>
              <a:t>Essay Assignment</a:t>
            </a:r>
          </a:p>
        </p:txBody>
      </p:sp>
      <p:sp>
        <p:nvSpPr>
          <p:cNvPr id="5" name="TextBox 5"/>
          <p:cNvSpPr txBox="1"/>
          <p:nvPr/>
        </p:nvSpPr>
        <p:spPr>
          <a:xfrm>
            <a:off x="9144000" y="4320872"/>
            <a:ext cx="8785740" cy="5075195"/>
          </a:xfrm>
          <a:prstGeom prst="rect">
            <a:avLst/>
          </a:prstGeom>
        </p:spPr>
        <p:txBody>
          <a:bodyPr lIns="0" tIns="0" rIns="0" bIns="0" rtlCol="0" anchor="t">
            <a:spAutoFit/>
          </a:bodyPr>
          <a:lstStyle/>
          <a:p>
            <a:pPr marL="777240" lvl="1" indent="-388620">
              <a:lnSpc>
                <a:spcPts val="5039"/>
              </a:lnSpc>
              <a:buFont typeface="Arial"/>
              <a:buChar char="•"/>
            </a:pPr>
            <a:r>
              <a:rPr lang="en-US" sz="3599">
                <a:solidFill>
                  <a:srgbClr val="BD4E09"/>
                </a:solidFill>
                <a:latin typeface="Aileron Regular"/>
              </a:rPr>
              <a:t>Were you able to find information related to all 4 fields of anthropology?</a:t>
            </a:r>
          </a:p>
          <a:p>
            <a:pPr>
              <a:lnSpc>
                <a:spcPts val="5039"/>
              </a:lnSpc>
            </a:pPr>
            <a:endParaRPr lang="en-US" sz="3599">
              <a:solidFill>
                <a:srgbClr val="BD4E09"/>
              </a:solidFill>
              <a:latin typeface="Aileron Regular"/>
            </a:endParaRPr>
          </a:p>
          <a:p>
            <a:pPr marL="777240" lvl="1" indent="-388620">
              <a:lnSpc>
                <a:spcPts val="5039"/>
              </a:lnSpc>
              <a:buFont typeface="Arial"/>
              <a:buChar char="•"/>
            </a:pPr>
            <a:r>
              <a:rPr lang="en-US" sz="3599">
                <a:solidFill>
                  <a:srgbClr val="BD4E09"/>
                </a:solidFill>
                <a:latin typeface="Aileron Regular"/>
              </a:rPr>
              <a:t>If you were an anthropologist, would you specialize in 1 of the 4 fields?</a:t>
            </a:r>
          </a:p>
          <a:p>
            <a:pPr>
              <a:lnSpc>
                <a:spcPts val="5039"/>
              </a:lnSpc>
            </a:pPr>
            <a:endParaRPr lang="en-US" sz="3599">
              <a:solidFill>
                <a:srgbClr val="BD4E09"/>
              </a:solidFill>
              <a:latin typeface="Aileron Regular"/>
            </a:endParaRPr>
          </a:p>
          <a:p>
            <a:pPr marL="777240" lvl="1" indent="-388620">
              <a:lnSpc>
                <a:spcPts val="5039"/>
              </a:lnSpc>
              <a:buFont typeface="Arial"/>
              <a:buChar char="•"/>
            </a:pPr>
            <a:r>
              <a:rPr lang="en-US" sz="3599">
                <a:solidFill>
                  <a:srgbClr val="BD4E09"/>
                </a:solidFill>
                <a:latin typeface="Aileron Regular"/>
              </a:rPr>
              <a:t>What interests you about that particular field of anthropology?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BD4E09"/>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Bold"/>
              </a:rPr>
              <a:t>References</a:t>
            </a:r>
          </a:p>
        </p:txBody>
      </p:sp>
      <p:sp>
        <p:nvSpPr>
          <p:cNvPr id="4" name="TextBox 4"/>
          <p:cNvSpPr txBox="1"/>
          <p:nvPr/>
        </p:nvSpPr>
        <p:spPr>
          <a:xfrm>
            <a:off x="4113476" y="3163701"/>
            <a:ext cx="13105252" cy="1808800"/>
          </a:xfrm>
          <a:prstGeom prst="rect">
            <a:avLst/>
          </a:prstGeom>
        </p:spPr>
        <p:txBody>
          <a:bodyPr lIns="0" tIns="0" rIns="0" bIns="0" rtlCol="0" anchor="t">
            <a:spAutoFit/>
          </a:bodyPr>
          <a:lstStyle/>
          <a:p>
            <a:pPr>
              <a:lnSpc>
                <a:spcPts val="3573"/>
              </a:lnSpc>
            </a:pPr>
            <a:r>
              <a:rPr lang="en-US" sz="2748" spc="27">
                <a:solidFill>
                  <a:srgbClr val="FFFFFF"/>
                </a:solidFill>
                <a:latin typeface="Aileron Regular"/>
              </a:rPr>
              <a:t>Hallowell, A. Irving (Alfred Irving). 1976. “Ojibwa World View and Disease.” In Contributions to Anthropology: Selected Papers of A. Irving Hallowell, 391–448. Chicago: University of Chicago Press. https://ehrafworldcultures.yale.edu/document?id=ng06-077.</a:t>
            </a:r>
          </a:p>
        </p:txBody>
      </p:sp>
      <p:sp>
        <p:nvSpPr>
          <p:cNvPr id="5" name="TextBox 5"/>
          <p:cNvSpPr txBox="1"/>
          <p:nvPr/>
        </p:nvSpPr>
        <p:spPr>
          <a:xfrm>
            <a:off x="4113476" y="852026"/>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Buffalohead, Priscilla K. 1983. “Farmers, Warriors, Traders: A Fresh Look at Ojibway Women.” Minnesota History Vol. 48 (no. 6): 236–44. https://ehrafworldcultures-yale-edu.yale.idm.oclc.org/document?id=ng06-028.</a:t>
            </a:r>
          </a:p>
        </p:txBody>
      </p:sp>
      <p:sp>
        <p:nvSpPr>
          <p:cNvPr id="6" name="TextBox 6"/>
          <p:cNvSpPr txBox="1"/>
          <p:nvPr/>
        </p:nvSpPr>
        <p:spPr>
          <a:xfrm>
            <a:off x="4113476" y="5919560"/>
            <a:ext cx="13105252" cy="1355017"/>
          </a:xfrm>
          <a:prstGeom prst="rect">
            <a:avLst/>
          </a:prstGeom>
        </p:spPr>
        <p:txBody>
          <a:bodyPr lIns="0" tIns="0" rIns="0" bIns="0" rtlCol="0" anchor="t">
            <a:spAutoFit/>
          </a:bodyPr>
          <a:lstStyle/>
          <a:p>
            <a:pPr>
              <a:lnSpc>
                <a:spcPts val="3573"/>
              </a:lnSpc>
            </a:pPr>
            <a:r>
              <a:rPr lang="en-US" sz="2748" spc="27">
                <a:solidFill>
                  <a:srgbClr val="FFFFFF"/>
                </a:solidFill>
                <a:latin typeface="Aileron Regular"/>
              </a:rPr>
              <a:t>Vennum, Thomas. 1988. Wild Rice and the Ojibway People. St. Paul: Minnesota Historical Society Press. https://ehrafworldcultures.yale.edu/document?id=ng06-042.</a:t>
            </a:r>
          </a:p>
        </p:txBody>
      </p:sp>
      <p:sp>
        <p:nvSpPr>
          <p:cNvPr id="7" name="TextBox 7"/>
          <p:cNvSpPr txBox="1"/>
          <p:nvPr/>
        </p:nvSpPr>
        <p:spPr>
          <a:xfrm>
            <a:off x="4113476" y="8221636"/>
            <a:ext cx="13105252" cy="1355017"/>
          </a:xfrm>
          <a:prstGeom prst="rect">
            <a:avLst/>
          </a:prstGeom>
        </p:spPr>
        <p:txBody>
          <a:bodyPr lIns="0" tIns="0" rIns="0" bIns="0" rtlCol="0" anchor="t">
            <a:spAutoFit/>
          </a:bodyPr>
          <a:lstStyle/>
          <a:p>
            <a:pPr>
              <a:lnSpc>
                <a:spcPts val="3573"/>
              </a:lnSpc>
            </a:pPr>
            <a:r>
              <a:rPr lang="en-US" sz="2748" spc="27">
                <a:solidFill>
                  <a:srgbClr val="FFFFFF"/>
                </a:solidFill>
                <a:latin typeface="Aileron Regular"/>
              </a:rPr>
              <a:t>White, Bruce M. 1982. “‘Give Us a Little Milk’: The Social and Cultural Meanings of Gift Giving in the Lake Superior Fur Trade.” Minnesota History Vol. 48 (no. 2): 60–71. https://ehrafworldcultures.yale.edu/document?id=ng06-043.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a:rPr>
              <a:t>Image Credits</a:t>
            </a:r>
          </a:p>
        </p:txBody>
      </p:sp>
      <p:sp>
        <p:nvSpPr>
          <p:cNvPr id="3" name="AutoShape 3"/>
          <p:cNvSpPr/>
          <p:nvPr/>
        </p:nvSpPr>
        <p:spPr>
          <a:xfrm rot="-10800000">
            <a:off x="3044204" y="0"/>
            <a:ext cx="15243796" cy="10287000"/>
          </a:xfrm>
          <a:prstGeom prst="rect">
            <a:avLst/>
          </a:prstGeom>
          <a:solidFill>
            <a:srgbClr val="BD4E09"/>
          </a:solidFill>
        </p:spPr>
      </p:sp>
      <p:sp>
        <p:nvSpPr>
          <p:cNvPr id="4" name="TextBox 4"/>
          <p:cNvSpPr txBox="1"/>
          <p:nvPr/>
        </p:nvSpPr>
        <p:spPr>
          <a:xfrm>
            <a:off x="4233921" y="3734524"/>
            <a:ext cx="12864362" cy="891261"/>
          </a:xfrm>
          <a:prstGeom prst="rect">
            <a:avLst/>
          </a:prstGeom>
        </p:spPr>
        <p:txBody>
          <a:bodyPr lIns="0" tIns="0" rIns="0" bIns="0" rtlCol="0" anchor="t">
            <a:spAutoFit/>
          </a:bodyPr>
          <a:lstStyle/>
          <a:p>
            <a:pPr>
              <a:lnSpc>
                <a:spcPts val="3573"/>
              </a:lnSpc>
            </a:pPr>
            <a:r>
              <a:rPr lang="en-US" sz="2748" spc="27">
                <a:solidFill>
                  <a:srgbClr val="FFFFFF"/>
                </a:solidFill>
                <a:latin typeface="Aileron Regular"/>
              </a:rPr>
              <a:t>Temagama Ojibwa (public domain) via Wikimedia Commons: https://commons.wikimedia.org/wiki/File:Temagama_Ojibwa.png</a:t>
            </a:r>
          </a:p>
        </p:txBody>
      </p:sp>
      <p:sp>
        <p:nvSpPr>
          <p:cNvPr id="5" name="TextBox 5"/>
          <p:cNvSpPr txBox="1"/>
          <p:nvPr/>
        </p:nvSpPr>
        <p:spPr>
          <a:xfrm>
            <a:off x="4233921" y="1298061"/>
            <a:ext cx="12864362" cy="1788853"/>
          </a:xfrm>
          <a:prstGeom prst="rect">
            <a:avLst/>
          </a:prstGeom>
        </p:spPr>
        <p:txBody>
          <a:bodyPr lIns="0" tIns="0" rIns="0" bIns="0" rtlCol="0" anchor="t">
            <a:spAutoFit/>
          </a:bodyPr>
          <a:lstStyle/>
          <a:p>
            <a:pPr>
              <a:lnSpc>
                <a:spcPts val="3573"/>
              </a:lnSpc>
            </a:pPr>
            <a:r>
              <a:rPr lang="en-US" sz="2748" spc="27">
                <a:solidFill>
                  <a:srgbClr val="FFFFFF"/>
                </a:solidFill>
                <a:latin typeface="Aileron Regular"/>
              </a:rPr>
              <a:t>Ojibwa moccasins, c. 1890 - Bata Shoe Museum by Daderot / CC0 via Wikimedia Commons: </a:t>
            </a:r>
          </a:p>
          <a:p>
            <a:pPr>
              <a:lnSpc>
                <a:spcPts val="3573"/>
              </a:lnSpc>
            </a:pPr>
            <a:r>
              <a:rPr lang="en-US" sz="2748" spc="27">
                <a:solidFill>
                  <a:srgbClr val="FFFFFF"/>
                </a:solidFill>
                <a:latin typeface="Aileron Regular"/>
              </a:rPr>
              <a:t>https://commons.wikimedia.org/wiki/File:Ojibwa_moccasins,_c._1890_-_Bata_Shoe_Museum_-_DSC00691.JPG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649582"/>
            <a:ext cx="9265601" cy="3133725"/>
          </a:xfrm>
          <a:prstGeom prst="rect">
            <a:avLst/>
          </a:prstGeom>
        </p:spPr>
        <p:txBody>
          <a:bodyPr lIns="0" tIns="0" rIns="0" bIns="0" rtlCol="0" anchor="t">
            <a:spAutoFit/>
          </a:bodyPr>
          <a:lstStyle/>
          <a:p>
            <a:pPr algn="ctr">
              <a:lnSpc>
                <a:spcPts val="12480"/>
              </a:lnSpc>
            </a:pPr>
            <a:r>
              <a:rPr lang="en-US" sz="9600">
                <a:solidFill>
                  <a:srgbClr val="BD4E09"/>
                </a:solidFill>
                <a:latin typeface="Aileron Heavy Bold"/>
              </a:rPr>
              <a:t>Anthropology:</a:t>
            </a:r>
          </a:p>
          <a:p>
            <a:pPr algn="ctr">
              <a:lnSpc>
                <a:spcPts val="12480"/>
              </a:lnSpc>
            </a:pPr>
            <a:r>
              <a:rPr lang="en-US" sz="9600">
                <a:solidFill>
                  <a:srgbClr val="BD4E09"/>
                </a:solidFill>
                <a:latin typeface="Aileron Heavy Bold"/>
              </a:rPr>
              <a:t>The Four Fields</a:t>
            </a:r>
          </a:p>
        </p:txBody>
      </p:sp>
      <p:sp>
        <p:nvSpPr>
          <p:cNvPr id="4" name="TextBox 4"/>
          <p:cNvSpPr txBox="1"/>
          <p:nvPr/>
        </p:nvSpPr>
        <p:spPr>
          <a:xfrm>
            <a:off x="4511199" y="6575721"/>
            <a:ext cx="9265601" cy="624840"/>
          </a:xfrm>
          <a:prstGeom prst="rect">
            <a:avLst/>
          </a:prstGeom>
        </p:spPr>
        <p:txBody>
          <a:bodyPr lIns="0" tIns="0" rIns="0" bIns="0" rtlCol="0" anchor="t">
            <a:spAutoFit/>
          </a:bodyPr>
          <a:lstStyle/>
          <a:p>
            <a:pPr algn="ctr">
              <a:lnSpc>
                <a:spcPts val="5040"/>
              </a:lnSpc>
            </a:pPr>
            <a:r>
              <a:rPr lang="en-US" sz="3600" spc="215">
                <a:solidFill>
                  <a:srgbClr val="BD4E09"/>
                </a:solidFill>
                <a:latin typeface="Aileron Regular"/>
              </a:rPr>
              <a:t>in eHRAF World Cultures</a:t>
            </a:r>
          </a:p>
        </p:txBody>
      </p:sp>
      <p:grpSp>
        <p:nvGrpSpPr>
          <p:cNvPr id="5" name="Group 5"/>
          <p:cNvGrpSpPr/>
          <p:nvPr/>
        </p:nvGrpSpPr>
        <p:grpSpPr>
          <a:xfrm>
            <a:off x="398074" y="8623131"/>
            <a:ext cx="6878657" cy="843619"/>
            <a:chOff x="0" y="0"/>
            <a:chExt cx="9171543" cy="1124825"/>
          </a:xfrm>
        </p:grpSpPr>
        <p:sp>
          <p:nvSpPr>
            <p:cNvPr id="6" name="AutoShape 6"/>
            <p:cNvSpPr/>
            <p:nvPr/>
          </p:nvSpPr>
          <p:spPr>
            <a:xfrm>
              <a:off x="0" y="0"/>
              <a:ext cx="9171543" cy="1124825"/>
            </a:xfrm>
            <a:prstGeom prst="rect">
              <a:avLst/>
            </a:prstGeom>
            <a:solidFill>
              <a:srgbClr val="BD4E09"/>
            </a:solidFill>
          </p:spPr>
        </p:sp>
        <p:sp>
          <p:nvSpPr>
            <p:cNvPr id="7" name="TextBox 7"/>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8" name="TextBox 8"/>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BD4E09"/>
                </a:solidFill>
                <a:latin typeface="Aileron Regular Bold"/>
              </a:rPr>
              <a:t>Human Relations Area Files</a:t>
            </a:r>
          </a:p>
          <a:p>
            <a:pPr algn="r">
              <a:lnSpc>
                <a:spcPts val="3080"/>
              </a:lnSpc>
            </a:pPr>
            <a:r>
              <a:rPr lang="en-US" sz="2800" spc="196">
                <a:solidFill>
                  <a:srgbClr val="BD4E09"/>
                </a:solidFill>
                <a:latin typeface="Aileron Regular"/>
              </a:rPr>
              <a:t>at Yale University</a:t>
            </a:r>
          </a:p>
        </p:txBody>
      </p:sp>
      <p:sp>
        <p:nvSpPr>
          <p:cNvPr id="9" name="TextBox 9"/>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BD4E09"/>
                </a:solidFill>
                <a:latin typeface="Aileron Regular"/>
              </a:rPr>
              <a:t>Produced by</a:t>
            </a:r>
          </a:p>
        </p:txBody>
      </p:sp>
      <p:sp>
        <p:nvSpPr>
          <p:cNvPr id="10" name="TextBox 10"/>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BD4E09"/>
                </a:solidFill>
                <a:latin typeface="Aileron Regular"/>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6689" t="-9820" r="-48714"/>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253572" y="2326446"/>
            <a:ext cx="9646830" cy="68351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a:rPr>
              <a:t>The first three fields - </a:t>
            </a:r>
            <a:r>
              <a:rPr lang="en-US" sz="3600" spc="179">
                <a:solidFill>
                  <a:srgbClr val="FFFFFF"/>
                </a:solidFill>
                <a:latin typeface="Aileron Regular Bold"/>
              </a:rPr>
              <a:t>archaeology, linguistics, </a:t>
            </a:r>
            <a:r>
              <a:rPr lang="en-US" sz="3600" spc="179">
                <a:solidFill>
                  <a:srgbClr val="FFFFFF"/>
                </a:solidFill>
                <a:latin typeface="Aileron Regular"/>
              </a:rPr>
              <a:t>and </a:t>
            </a:r>
            <a:r>
              <a:rPr lang="en-US" sz="3600" spc="179">
                <a:solidFill>
                  <a:srgbClr val="FFFFFF"/>
                </a:solidFill>
                <a:latin typeface="Aileron Regular Bold"/>
              </a:rPr>
              <a:t>cultural anthropology </a:t>
            </a:r>
            <a:r>
              <a:rPr lang="en-US" sz="3600" spc="179">
                <a:solidFill>
                  <a:srgbClr val="FFFFFF"/>
                </a:solidFill>
                <a:latin typeface="Aileron Regular"/>
              </a:rPr>
              <a:t>(also called ethnology) - all deal with culture. </a:t>
            </a:r>
          </a:p>
          <a:p>
            <a:pPr>
              <a:lnSpc>
                <a:spcPts val="5400"/>
              </a:lnSpc>
            </a:pPr>
            <a:endParaRPr lang="en-US" sz="3600" spc="179">
              <a:solidFill>
                <a:srgbClr val="FFFFFF"/>
              </a:solidFill>
              <a:latin typeface="Aileron Regular"/>
            </a:endParaRPr>
          </a:p>
          <a:p>
            <a:pPr>
              <a:lnSpc>
                <a:spcPts val="5400"/>
              </a:lnSpc>
            </a:pPr>
            <a:r>
              <a:rPr lang="en-US" sz="3600" spc="179">
                <a:solidFill>
                  <a:srgbClr val="FFFFFF"/>
                </a:solidFill>
                <a:latin typeface="Aileron Regular"/>
              </a:rPr>
              <a:t>This makes these three fields somewhat distinct from </a:t>
            </a:r>
            <a:r>
              <a:rPr lang="en-US" sz="3600" spc="179">
                <a:solidFill>
                  <a:srgbClr val="FFFFFF"/>
                </a:solidFill>
                <a:latin typeface="Aileron Regular Bold"/>
              </a:rPr>
              <a:t>biological anthropology</a:t>
            </a:r>
            <a:r>
              <a:rPr lang="en-US" sz="3600" spc="179">
                <a:solidFill>
                  <a:srgbClr val="FFFFFF"/>
                </a:solidFill>
                <a:latin typeface="Aileron Regular"/>
              </a:rPr>
              <a:t>,</a:t>
            </a:r>
            <a:r>
              <a:rPr lang="en-US" sz="3600" spc="179">
                <a:solidFill>
                  <a:srgbClr val="FFFFFF"/>
                </a:solidFill>
                <a:latin typeface="Aileron Regular Bold"/>
              </a:rPr>
              <a:t> </a:t>
            </a:r>
            <a:r>
              <a:rPr lang="en-US" sz="3600" spc="179">
                <a:solidFill>
                  <a:srgbClr val="FFFFFF"/>
                </a:solidFill>
                <a:latin typeface="Aileron Regular"/>
              </a:rPr>
              <a:t>which primarily deals with physical features such as anatomy, physiology, and genetics.</a:t>
            </a:r>
          </a:p>
        </p:txBody>
      </p:sp>
      <p:sp>
        <p:nvSpPr>
          <p:cNvPr id="5" name="TextBox 5"/>
          <p:cNvSpPr txBox="1"/>
          <p:nvPr/>
        </p:nvSpPr>
        <p:spPr>
          <a:xfrm>
            <a:off x="8994662" y="708634"/>
            <a:ext cx="8667479"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Anthropology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52571" r="-52571"/>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372702" y="2939422"/>
            <a:ext cx="9408570" cy="61493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a:rPr>
              <a:t>Archaeologists study </a:t>
            </a:r>
            <a:r>
              <a:rPr lang="en-US" sz="3600" spc="179">
                <a:solidFill>
                  <a:srgbClr val="FFFFFF"/>
                </a:solidFill>
                <a:latin typeface="Aileron Regular Bold"/>
              </a:rPr>
              <a:t>culture of the past</a:t>
            </a:r>
            <a:r>
              <a:rPr lang="en-US" sz="3600" spc="179">
                <a:solidFill>
                  <a:srgbClr val="FFFFFF"/>
                </a:solidFill>
                <a:latin typeface="Aileron Regular"/>
              </a:rPr>
              <a:t> primarily by analyzing the material remains of sites of human occupation.</a:t>
            </a:r>
          </a:p>
          <a:p>
            <a:pPr>
              <a:lnSpc>
                <a:spcPts val="5400"/>
              </a:lnSpc>
            </a:pPr>
            <a:r>
              <a:rPr lang="en-US" sz="3600" spc="179">
                <a:solidFill>
                  <a:srgbClr val="FFFFFF"/>
                </a:solidFill>
                <a:latin typeface="Aileron Regular"/>
              </a:rPr>
              <a:t> </a:t>
            </a:r>
          </a:p>
          <a:p>
            <a:pPr>
              <a:lnSpc>
                <a:spcPts val="5400"/>
              </a:lnSpc>
            </a:pPr>
            <a:r>
              <a:rPr lang="en-US" sz="3600" spc="179">
                <a:solidFill>
                  <a:srgbClr val="FFFFFF"/>
                </a:solidFill>
                <a:latin typeface="Aileron Regular"/>
              </a:rPr>
              <a:t>The time range for archaeological research ranges from </a:t>
            </a:r>
            <a:r>
              <a:rPr lang="en-US" sz="3600" spc="179">
                <a:solidFill>
                  <a:srgbClr val="FFFFFF"/>
                </a:solidFill>
                <a:latin typeface="Aileron Regular Bold"/>
              </a:rPr>
              <a:t>prehistorical</a:t>
            </a:r>
            <a:r>
              <a:rPr lang="en-US" sz="3600" spc="179">
                <a:solidFill>
                  <a:srgbClr val="FFFFFF"/>
                </a:solidFill>
                <a:latin typeface="Aileron Regular"/>
              </a:rPr>
              <a:t> archaeology (time periods prior to written records) to </a:t>
            </a:r>
            <a:r>
              <a:rPr lang="en-US" sz="3600" spc="179">
                <a:solidFill>
                  <a:srgbClr val="FFFFFF"/>
                </a:solidFill>
                <a:latin typeface="Aileron Regular Bold"/>
              </a:rPr>
              <a:t>historical</a:t>
            </a:r>
            <a:r>
              <a:rPr lang="en-US" sz="3600" spc="179">
                <a:solidFill>
                  <a:srgbClr val="FFFFFF"/>
                </a:solidFill>
                <a:latin typeface="Aileron Regular"/>
              </a:rPr>
              <a:t> archaeology (time periods with written records).</a:t>
            </a:r>
          </a:p>
        </p:txBody>
      </p:sp>
      <p:sp>
        <p:nvSpPr>
          <p:cNvPr id="5" name="TextBox 5"/>
          <p:cNvSpPr txBox="1"/>
          <p:nvPr/>
        </p:nvSpPr>
        <p:spPr>
          <a:xfrm>
            <a:off x="8743247" y="771488"/>
            <a:ext cx="8667479"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Archaeology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053" r="-48053"/>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253572" y="2199352"/>
            <a:ext cx="9790766" cy="7520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a:rPr>
              <a:t>Cultural anthropologists are interested in understanding the </a:t>
            </a:r>
            <a:r>
              <a:rPr lang="en-US" sz="3600" spc="179">
                <a:solidFill>
                  <a:srgbClr val="FFFFFF"/>
                </a:solidFill>
                <a:latin typeface="Aileron Regular Bold"/>
              </a:rPr>
              <a:t>social and cultural life</a:t>
            </a:r>
            <a:r>
              <a:rPr lang="en-US" sz="3600" spc="179">
                <a:solidFill>
                  <a:srgbClr val="FFFFFF"/>
                </a:solidFill>
                <a:latin typeface="Aileron Regular"/>
              </a:rPr>
              <a:t> of diverse peoples around the world. </a:t>
            </a:r>
          </a:p>
          <a:p>
            <a:pPr>
              <a:lnSpc>
                <a:spcPts val="5400"/>
              </a:lnSpc>
            </a:pPr>
            <a:endParaRPr lang="en-US" sz="3600" spc="179">
              <a:solidFill>
                <a:srgbClr val="FFFFFF"/>
              </a:solidFill>
              <a:latin typeface="Aileron Regular"/>
            </a:endParaRPr>
          </a:p>
          <a:p>
            <a:pPr>
              <a:lnSpc>
                <a:spcPts val="5400"/>
              </a:lnSpc>
            </a:pPr>
            <a:r>
              <a:rPr lang="en-US" sz="3600" spc="179">
                <a:solidFill>
                  <a:srgbClr val="FFFFFF"/>
                </a:solidFill>
                <a:latin typeface="Aileron Regular"/>
              </a:rPr>
              <a:t>One of the primary methods of investigation is </a:t>
            </a:r>
            <a:r>
              <a:rPr lang="en-US" sz="3600" spc="179">
                <a:solidFill>
                  <a:srgbClr val="FFFFFF"/>
                </a:solidFill>
                <a:latin typeface="Aileron Regular Bold"/>
              </a:rPr>
              <a:t>ethnographic fieldwork</a:t>
            </a:r>
            <a:r>
              <a:rPr lang="en-US" sz="3600" spc="179">
                <a:solidFill>
                  <a:srgbClr val="FFFFFF"/>
                </a:solidFill>
                <a:latin typeface="Aileron Regular"/>
              </a:rPr>
              <a:t>, living among the people studied.</a:t>
            </a:r>
          </a:p>
          <a:p>
            <a:pPr>
              <a:lnSpc>
                <a:spcPts val="5400"/>
              </a:lnSpc>
            </a:pPr>
            <a:r>
              <a:rPr lang="en-US" sz="3600" spc="179">
                <a:solidFill>
                  <a:srgbClr val="FFFFFF"/>
                </a:solidFill>
                <a:latin typeface="Aileron Regular"/>
              </a:rPr>
              <a:t> </a:t>
            </a:r>
          </a:p>
          <a:p>
            <a:pPr>
              <a:lnSpc>
                <a:spcPts val="5400"/>
              </a:lnSpc>
            </a:pPr>
            <a:r>
              <a:rPr lang="en-US" sz="3600" spc="179">
                <a:solidFill>
                  <a:srgbClr val="FFFFFF"/>
                </a:solidFill>
                <a:latin typeface="Aileron Regular"/>
              </a:rPr>
              <a:t>In contrast to archaeology, which focuses on the past, cultural anthropology is focused on the recent past and present.</a:t>
            </a:r>
          </a:p>
        </p:txBody>
      </p:sp>
      <p:sp>
        <p:nvSpPr>
          <p:cNvPr id="5" name="TextBox 5"/>
          <p:cNvSpPr txBox="1"/>
          <p:nvPr/>
        </p:nvSpPr>
        <p:spPr>
          <a:xfrm>
            <a:off x="8253572" y="771488"/>
            <a:ext cx="964683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Cultural Anthropology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21514" r="-48189"/>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333731" y="2829979"/>
            <a:ext cx="9566671" cy="54635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a:rPr>
              <a:t>Linguistic anthropologists study </a:t>
            </a:r>
            <a:r>
              <a:rPr lang="en-US" sz="3600" spc="179">
                <a:solidFill>
                  <a:srgbClr val="FFFFFF"/>
                </a:solidFill>
                <a:latin typeface="Aileron Regular Bold"/>
              </a:rPr>
              <a:t>language, communication, and patterns of speaking</a:t>
            </a:r>
            <a:r>
              <a:rPr lang="en-US" sz="3600" spc="179">
                <a:solidFill>
                  <a:srgbClr val="FFFFFF"/>
                </a:solidFill>
                <a:latin typeface="Aileron Regular"/>
              </a:rPr>
              <a:t>.</a:t>
            </a:r>
          </a:p>
          <a:p>
            <a:pPr>
              <a:lnSpc>
                <a:spcPts val="5400"/>
              </a:lnSpc>
            </a:pPr>
            <a:endParaRPr lang="en-US" sz="3600" spc="179">
              <a:solidFill>
                <a:srgbClr val="FFFFFF"/>
              </a:solidFill>
              <a:latin typeface="Aileron Regular"/>
            </a:endParaRPr>
          </a:p>
          <a:p>
            <a:pPr>
              <a:lnSpc>
                <a:spcPts val="5400"/>
              </a:lnSpc>
            </a:pPr>
            <a:r>
              <a:rPr lang="en-US" sz="3600" spc="179">
                <a:solidFill>
                  <a:srgbClr val="FFFFFF"/>
                </a:solidFill>
                <a:latin typeface="Aileron Regular"/>
              </a:rPr>
              <a:t>They are interested in the origins of languages, how they have diverged and changed over time, and how languages vary in the present day.</a:t>
            </a:r>
          </a:p>
        </p:txBody>
      </p:sp>
      <p:sp>
        <p:nvSpPr>
          <p:cNvPr id="5" name="TextBox 5"/>
          <p:cNvSpPr txBox="1"/>
          <p:nvPr/>
        </p:nvSpPr>
        <p:spPr>
          <a:xfrm>
            <a:off x="8253572" y="687683"/>
            <a:ext cx="964683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Linguistic Anthropology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38697" r="-57962"/>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360451" y="2892832"/>
            <a:ext cx="9433072" cy="54635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a:rPr>
              <a:t>Biological anthropologists concentrate on </a:t>
            </a:r>
            <a:r>
              <a:rPr lang="en-US" sz="3600" spc="179">
                <a:solidFill>
                  <a:srgbClr val="FFFFFF"/>
                </a:solidFill>
                <a:latin typeface="Aileron Regular Bold"/>
              </a:rPr>
              <a:t>humans as biological organisms</a:t>
            </a:r>
            <a:r>
              <a:rPr lang="en-US" sz="3600" spc="179">
                <a:solidFill>
                  <a:srgbClr val="FFFFFF"/>
                </a:solidFill>
                <a:latin typeface="Aileron Regular"/>
              </a:rPr>
              <a:t>. </a:t>
            </a:r>
          </a:p>
          <a:p>
            <a:pPr>
              <a:lnSpc>
                <a:spcPts val="5400"/>
              </a:lnSpc>
            </a:pPr>
            <a:r>
              <a:rPr lang="en-US" sz="3600" spc="179">
                <a:solidFill>
                  <a:srgbClr val="FFFFFF"/>
                </a:solidFill>
                <a:latin typeface="Aileron Regular"/>
              </a:rPr>
              <a:t> </a:t>
            </a:r>
          </a:p>
          <a:p>
            <a:pPr>
              <a:lnSpc>
                <a:spcPts val="5400"/>
              </a:lnSpc>
            </a:pPr>
            <a:r>
              <a:rPr lang="en-US" sz="3600" spc="179">
                <a:solidFill>
                  <a:srgbClr val="FFFFFF"/>
                </a:solidFill>
                <a:latin typeface="Aileron Regular"/>
              </a:rPr>
              <a:t>They seek to understand how humans evolved, and they are interested in explaining the biological similarities and differences that are found among humans across the world.</a:t>
            </a:r>
          </a:p>
        </p:txBody>
      </p:sp>
      <p:sp>
        <p:nvSpPr>
          <p:cNvPr id="5" name="TextBox 5"/>
          <p:cNvSpPr txBox="1"/>
          <p:nvPr/>
        </p:nvSpPr>
        <p:spPr>
          <a:xfrm>
            <a:off x="8253572" y="855293"/>
            <a:ext cx="964683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Biological Anthropology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46" b="774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BD4E09"/>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eHRAF WORLD CULTURES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1992</Words>
  <Application>Microsoft Office PowerPoint</Application>
  <PresentationFormat>Custom</PresentationFormat>
  <Paragraphs>157</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Aileron Heavy</vt:lpstr>
      <vt:lpstr>Aileron Regular</vt:lpstr>
      <vt:lpstr>Aileron Regular Bold</vt:lpstr>
      <vt:lpstr>Arial</vt:lpstr>
      <vt:lpstr>Aileron Heavy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The Four Fields v2</dc:title>
  <dc:creator>Matthew Longcore</dc:creator>
  <cp:lastModifiedBy>Matthew Longcore</cp:lastModifiedBy>
  <cp:revision>2</cp:revision>
  <dcterms:created xsi:type="dcterms:W3CDTF">2006-08-16T00:00:00Z</dcterms:created>
  <dcterms:modified xsi:type="dcterms:W3CDTF">2023-07-11T20:32:15Z</dcterms:modified>
  <dc:identifier>DAEFXq2V4r8</dc:identifier>
</cp:coreProperties>
</file>