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Lst>
  <p:sldSz cx="18288000" cy="10287000"/>
  <p:notesSz cx="6858000" cy="9144000"/>
  <p:embeddedFontLst>
    <p:embeddedFont>
      <p:font typeface="Aileron Regular" charset="1" panose="00000500000000000000"/>
      <p:regular r:id="rId6"/>
    </p:embeddedFont>
    <p:embeddedFont>
      <p:font typeface="Aileron Regular Bold" charset="1" panose="00000800000000000000"/>
      <p:regular r:id="rId7"/>
    </p:embeddedFont>
    <p:embeddedFont>
      <p:font typeface="Aileron Regular Italics" charset="1" panose="00000500000000000000"/>
      <p:regular r:id="rId8"/>
    </p:embeddedFont>
    <p:embeddedFont>
      <p:font typeface="Aileron Regular Bold Italics" charset="1" panose="00000800000000000000"/>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
      <p:font typeface="Aileron Heavy" charset="1" panose="00000A00000000000000"/>
      <p:regular r:id="rId14"/>
    </p:embeddedFont>
    <p:embeddedFont>
      <p:font typeface="Aileron Heavy Bold" charset="1" panose="00000A00000000000000"/>
      <p:regular r:id="rId15"/>
    </p:embeddedFont>
    <p:embeddedFont>
      <p:font typeface="Aileron Heavy Italics" charset="1" panose="00000A00000000000000"/>
      <p:regular r:id="rId16"/>
    </p:embeddedFont>
    <p:embeddedFont>
      <p:font typeface="Aileron Heavy Bold Italics" charset="1" panose="00000A0000000000000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slides/slide1.xml" Type="http://schemas.openxmlformats.org/officeDocument/2006/relationships/slide"/><Relationship Id="rId19" Target="slides/slide2.xml" Type="http://schemas.openxmlformats.org/officeDocument/2006/relationships/slide"/><Relationship Id="rId2" Target="presProps.xml" Type="http://schemas.openxmlformats.org/officeDocument/2006/relationships/presProps"/><Relationship Id="rId20" Target="slides/slide3.xml" Type="http://schemas.openxmlformats.org/officeDocument/2006/relationships/slide"/><Relationship Id="rId21" Target="slides/slide4.xml" Type="http://schemas.openxmlformats.org/officeDocument/2006/relationships/slide"/><Relationship Id="rId22" Target="slides/slide5.xml" Type="http://schemas.openxmlformats.org/officeDocument/2006/relationships/slide"/><Relationship Id="rId23" Target="slides/slide6.xml" Type="http://schemas.openxmlformats.org/officeDocument/2006/relationships/slide"/><Relationship Id="rId24" Target="slides/slide7.xml" Type="http://schemas.openxmlformats.org/officeDocument/2006/relationships/slide"/><Relationship Id="rId25" Target="slides/slide8.xml" Type="http://schemas.openxmlformats.org/officeDocument/2006/relationships/slide"/><Relationship Id="rId26" Target="slides/slide9.xml" Type="http://schemas.openxmlformats.org/officeDocument/2006/relationships/slide"/><Relationship Id="rId27" Target="slides/slide10.xml" Type="http://schemas.openxmlformats.org/officeDocument/2006/relationships/slide"/><Relationship Id="rId28" Target="slides/slide11.xml" Type="http://schemas.openxmlformats.org/officeDocument/2006/relationships/slide"/><Relationship Id="rId29" Target="slides/slide12.xml" Type="http://schemas.openxmlformats.org/officeDocument/2006/relationships/slide"/><Relationship Id="rId3" Target="viewProps.xml" Type="http://schemas.openxmlformats.org/officeDocument/2006/relationships/viewProps"/><Relationship Id="rId30" Target="slides/slide13.xml" Type="http://schemas.openxmlformats.org/officeDocument/2006/relationships/slide"/><Relationship Id="rId31" Target="slides/slide14.xml" Type="http://schemas.openxmlformats.org/officeDocument/2006/relationships/slide"/><Relationship Id="rId32" Target="slides/slide15.xml" Type="http://schemas.openxmlformats.org/officeDocument/2006/relationships/slide"/><Relationship Id="rId33" Target="slides/slide16.xml" Type="http://schemas.openxmlformats.org/officeDocument/2006/relationships/slide"/><Relationship Id="rId34" Target="slides/slide17.xml" Type="http://schemas.openxmlformats.org/officeDocument/2006/relationships/slide"/><Relationship Id="rId35" Target="slides/slide18.xml" Type="http://schemas.openxmlformats.org/officeDocument/2006/relationships/slide"/><Relationship Id="rId36" Target="slides/slide19.xml" Type="http://schemas.openxmlformats.org/officeDocument/2006/relationships/slide"/><Relationship Id="rId37" Target="slides/slide20.xml" Type="http://schemas.openxmlformats.org/officeDocument/2006/relationships/slide"/><Relationship Id="rId38" Target="slides/slide21.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png" Type="http://schemas.openxmlformats.org/officeDocument/2006/relationships/image"/><Relationship Id="rId4" Target="../media/image17.sv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http://hraf.yale.edu" TargetMode="External" Type="http://schemas.openxmlformats.org/officeDocument/2006/relationships/hyperlink"/></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89000"/>
          </a:blip>
          <a:srcRect l="6790" t="0" r="37263" b="0"/>
          <a:stretch>
            <a:fillRect/>
          </a:stretch>
        </p:blipFill>
        <p:spPr>
          <a:xfrm flipH="false" flipV="false" rot="0">
            <a:off x="0" y="0"/>
            <a:ext cx="8636070" cy="10287000"/>
          </a:xfrm>
          <a:prstGeom prst="rect">
            <a:avLst/>
          </a:prstGeom>
        </p:spPr>
      </p:pic>
      <p:pic>
        <p:nvPicPr>
          <p:cNvPr name="Picture 3" id="3"/>
          <p:cNvPicPr>
            <a:picLocks noChangeAspect="true"/>
          </p:cNvPicPr>
          <p:nvPr/>
        </p:nvPicPr>
        <p:blipFill>
          <a:blip r:embed="rId3">
            <a:alphaModFix amt="4000"/>
          </a:blip>
          <a:srcRect l="0" t="0" r="0" b="0"/>
          <a:stretch>
            <a:fillRect/>
          </a:stretch>
        </p:blipFill>
        <p:spPr>
          <a:xfrm flipH="false" flipV="false" rot="0">
            <a:off x="9815825" y="1389107"/>
            <a:ext cx="7217821" cy="7508786"/>
          </a:xfrm>
          <a:prstGeom prst="rect">
            <a:avLst/>
          </a:prstGeom>
        </p:spPr>
      </p:pic>
      <p:grpSp>
        <p:nvGrpSpPr>
          <p:cNvPr name="Group 4" id="4"/>
          <p:cNvGrpSpPr/>
          <p:nvPr/>
        </p:nvGrpSpPr>
        <p:grpSpPr>
          <a:xfrm rot="0">
            <a:off x="0" y="1028700"/>
            <a:ext cx="7142940" cy="843619"/>
            <a:chOff x="0" y="0"/>
            <a:chExt cx="9523921" cy="1124825"/>
          </a:xfrm>
        </p:grpSpPr>
        <p:sp>
          <p:nvSpPr>
            <p:cNvPr name="AutoShape 5" id="5"/>
            <p:cNvSpPr/>
            <p:nvPr/>
          </p:nvSpPr>
          <p:spPr>
            <a:xfrm rot="0">
              <a:off x="0" y="0"/>
              <a:ext cx="9523921" cy="1124825"/>
            </a:xfrm>
            <a:prstGeom prst="rect">
              <a:avLst/>
            </a:prstGeom>
            <a:solidFill>
              <a:srgbClr val="04A82D"/>
            </a:solidFill>
          </p:spPr>
        </p:sp>
        <p:sp>
          <p:nvSpPr>
            <p:cNvPr name="TextBox 6" id="6"/>
            <p:cNvSpPr txBox="true"/>
            <p:nvPr/>
          </p:nvSpPr>
          <p:spPr>
            <a:xfrm rot="0">
              <a:off x="352378" y="180143"/>
              <a:ext cx="8819165" cy="707390"/>
            </a:xfrm>
            <a:prstGeom prst="rect">
              <a:avLst/>
            </a:prstGeom>
          </p:spPr>
          <p:txBody>
            <a:bodyPr anchor="t" rtlCol="false" tIns="0" lIns="0" bIns="0" rIns="0">
              <a:spAutoFit/>
            </a:bodyPr>
            <a:lstStyle/>
            <a:p>
              <a:pPr>
                <a:lnSpc>
                  <a:spcPts val="4480"/>
                </a:lnSpc>
              </a:pPr>
              <a:r>
                <a:rPr lang="en-US" sz="3200" spc="224">
                  <a:solidFill>
                    <a:srgbClr val="FFFFFF"/>
                  </a:solidFill>
                  <a:latin typeface="Aileron Regular Bold"/>
                </a:rPr>
                <a:t>An eHRAF Workbook Activity</a:t>
              </a:r>
            </a:p>
          </p:txBody>
        </p:sp>
      </p:grpSp>
      <p:sp>
        <p:nvSpPr>
          <p:cNvPr name="TextBox 7" id="7"/>
          <p:cNvSpPr txBox="true"/>
          <p:nvPr/>
        </p:nvSpPr>
        <p:spPr>
          <a:xfrm rot="0">
            <a:off x="8791935" y="3680460"/>
            <a:ext cx="9265601" cy="2926080"/>
          </a:xfrm>
          <a:prstGeom prst="rect">
            <a:avLst/>
          </a:prstGeom>
        </p:spPr>
        <p:txBody>
          <a:bodyPr anchor="t" rtlCol="false" tIns="0" lIns="0" bIns="0" rIns="0">
            <a:spAutoFit/>
          </a:bodyPr>
          <a:lstStyle/>
          <a:p>
            <a:pPr algn="ctr">
              <a:lnSpc>
                <a:spcPts val="11519"/>
              </a:lnSpc>
            </a:pPr>
            <a:r>
              <a:rPr lang="en-US" sz="9600">
                <a:solidFill>
                  <a:srgbClr val="04A82D"/>
                </a:solidFill>
                <a:latin typeface="Aileron Heavy Bold"/>
              </a:rPr>
              <a:t>Understanding Culture</a:t>
            </a:r>
          </a:p>
        </p:txBody>
      </p:sp>
      <p:sp>
        <p:nvSpPr>
          <p:cNvPr name="TextBox 8" id="8"/>
          <p:cNvSpPr txBox="true"/>
          <p:nvPr/>
        </p:nvSpPr>
        <p:spPr>
          <a:xfrm rot="0">
            <a:off x="8791935" y="7459914"/>
            <a:ext cx="9265601" cy="624840"/>
          </a:xfrm>
          <a:prstGeom prst="rect">
            <a:avLst/>
          </a:prstGeom>
        </p:spPr>
        <p:txBody>
          <a:bodyPr anchor="t" rtlCol="false" tIns="0" lIns="0" bIns="0" rIns="0">
            <a:spAutoFit/>
          </a:bodyPr>
          <a:lstStyle/>
          <a:p>
            <a:pPr algn="ctr">
              <a:lnSpc>
                <a:spcPts val="5040"/>
              </a:lnSpc>
            </a:pPr>
            <a:r>
              <a:rPr lang="en-US" sz="3600" spc="215">
                <a:solidFill>
                  <a:srgbClr val="04A82D"/>
                </a:solidFill>
                <a:latin typeface="Aileron Regular"/>
              </a:rPr>
              <a:t>in eHRAF World Cultures</a:t>
            </a:r>
          </a:p>
        </p:txBody>
      </p:sp>
      <p:sp>
        <p:nvSpPr>
          <p:cNvPr name="TextBox 9" id="9"/>
          <p:cNvSpPr txBox="true"/>
          <p:nvPr/>
        </p:nvSpPr>
        <p:spPr>
          <a:xfrm rot="0">
            <a:off x="11443163" y="9678035"/>
            <a:ext cx="6614374" cy="623570"/>
          </a:xfrm>
          <a:prstGeom prst="rect">
            <a:avLst/>
          </a:prstGeom>
        </p:spPr>
        <p:txBody>
          <a:bodyPr anchor="t" rtlCol="false" tIns="0" lIns="0" bIns="0" rIns="0">
            <a:spAutoFit/>
          </a:bodyPr>
          <a:lstStyle/>
          <a:p>
            <a:pPr algn="r">
              <a:lnSpc>
                <a:spcPts val="2420"/>
              </a:lnSpc>
            </a:pPr>
            <a:r>
              <a:rPr lang="en-US" sz="2200" spc="153">
                <a:solidFill>
                  <a:srgbClr val="000000"/>
                </a:solidFill>
                <a:latin typeface="Aileron Regular"/>
              </a:rPr>
              <a:t>Human Relations Area Files</a:t>
            </a:r>
          </a:p>
          <a:p>
            <a:pPr algn="r">
              <a:lnSpc>
                <a:spcPts val="2420"/>
              </a:lnSpc>
            </a:pPr>
            <a:r>
              <a:rPr lang="en-US" sz="2200" spc="153">
                <a:solidFill>
                  <a:srgbClr val="000000"/>
                </a:solidFill>
                <a:latin typeface="Aileron Regular"/>
              </a:rPr>
              <a:t> at Yale University</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9871" t="0" r="19871" b="0"/>
          <a:stretch>
            <a:fillRect/>
          </a:stretch>
        </p:blipFill>
        <p:spPr>
          <a:xfrm flipH="false" flipV="false" rot="0">
            <a:off x="10023231" y="0"/>
            <a:ext cx="8264769" cy="10287000"/>
          </a:xfrm>
          <a:prstGeom prst="rect">
            <a:avLst/>
          </a:prstGeom>
        </p:spPr>
      </p:pic>
      <p:grpSp>
        <p:nvGrpSpPr>
          <p:cNvPr name="Group 3" id="3"/>
          <p:cNvGrpSpPr/>
          <p:nvPr/>
        </p:nvGrpSpPr>
        <p:grpSpPr>
          <a:xfrm rot="0">
            <a:off x="0" y="0"/>
            <a:ext cx="6897463" cy="1541308"/>
            <a:chOff x="0" y="0"/>
            <a:chExt cx="9196618" cy="2055078"/>
          </a:xfrm>
        </p:grpSpPr>
        <p:sp>
          <p:nvSpPr>
            <p:cNvPr name="AutoShape 4" id="4"/>
            <p:cNvSpPr/>
            <p:nvPr/>
          </p:nvSpPr>
          <p:spPr>
            <a:xfrm rot="0">
              <a:off x="0" y="0"/>
              <a:ext cx="9196618" cy="2055078"/>
            </a:xfrm>
            <a:prstGeom prst="rect">
              <a:avLst/>
            </a:prstGeom>
            <a:solidFill>
              <a:srgbClr val="04A82D"/>
            </a:solidFill>
          </p:spPr>
        </p:sp>
        <p:sp>
          <p:nvSpPr>
            <p:cNvPr name="TextBox 5" id="5"/>
            <p:cNvSpPr txBox="true"/>
            <p:nvPr/>
          </p:nvSpPr>
          <p:spPr>
            <a:xfrm rot="0">
              <a:off x="560974" y="642094"/>
              <a:ext cx="8074669" cy="761365"/>
            </a:xfrm>
            <a:prstGeom prst="rect">
              <a:avLst/>
            </a:prstGeom>
          </p:spPr>
          <p:txBody>
            <a:bodyPr anchor="t" rtlCol="false" tIns="0" lIns="0" bIns="0" rIns="0">
              <a:spAutoFit/>
            </a:bodyPr>
            <a:lstStyle/>
            <a:p>
              <a:pPr algn="ctr">
                <a:lnSpc>
                  <a:spcPts val="4440"/>
                </a:lnSpc>
              </a:pPr>
              <a:r>
                <a:rPr lang="en-US" sz="3700" spc="136">
                  <a:solidFill>
                    <a:srgbClr val="FFFFFF"/>
                  </a:solidFill>
                  <a:latin typeface="Aileron Regular Bold"/>
                </a:rPr>
                <a:t>DISCUSSION QUESTIONS</a:t>
              </a:r>
            </a:p>
          </p:txBody>
        </p:sp>
      </p:grpSp>
      <p:sp>
        <p:nvSpPr>
          <p:cNvPr name="TextBox 6" id="6"/>
          <p:cNvSpPr txBox="true"/>
          <p:nvPr/>
        </p:nvSpPr>
        <p:spPr>
          <a:xfrm rot="0">
            <a:off x="0" y="2118506"/>
            <a:ext cx="9883360" cy="7275195"/>
          </a:xfrm>
          <a:prstGeom prst="rect">
            <a:avLst/>
          </a:prstGeom>
        </p:spPr>
        <p:txBody>
          <a:bodyPr anchor="t" rtlCol="false" tIns="0" lIns="0" bIns="0" rIns="0">
            <a:spAutoFit/>
          </a:bodyPr>
          <a:lstStyle/>
          <a:p>
            <a:pPr marL="777240" indent="-388620" lvl="1">
              <a:lnSpc>
                <a:spcPts val="5760"/>
              </a:lnSpc>
              <a:buFont typeface="Arial"/>
              <a:buChar char="•"/>
            </a:pPr>
            <a:r>
              <a:rPr lang="en-US" sz="3600" spc="215">
                <a:solidFill>
                  <a:srgbClr val="04A82D"/>
                </a:solidFill>
                <a:latin typeface="Aileron Regular"/>
              </a:rPr>
              <a:t>Wha</a:t>
            </a:r>
            <a:r>
              <a:rPr lang="en-US" sz="3600" spc="215">
                <a:solidFill>
                  <a:srgbClr val="04A82D"/>
                </a:solidFill>
                <a:latin typeface="Aileron Regular"/>
              </a:rPr>
              <a:t>t</a:t>
            </a:r>
            <a:r>
              <a:rPr lang="en-US" sz="3600" spc="215">
                <a:solidFill>
                  <a:srgbClr val="04A82D"/>
                </a:solidFill>
                <a:latin typeface="Aileron Regular"/>
              </a:rPr>
              <a:t> are some cultural traits?</a:t>
            </a:r>
          </a:p>
          <a:p>
            <a:pPr marL="777240" indent="-388620" lvl="1">
              <a:lnSpc>
                <a:spcPts val="5760"/>
              </a:lnSpc>
              <a:buFont typeface="Arial"/>
              <a:buChar char="•"/>
            </a:pPr>
            <a:r>
              <a:rPr lang="en-US" sz="3600" spc="215">
                <a:solidFill>
                  <a:srgbClr val="04A82D"/>
                </a:solidFill>
                <a:latin typeface="Aileron Regular"/>
              </a:rPr>
              <a:t>How do we know if two individuals have a shared culture? </a:t>
            </a:r>
          </a:p>
          <a:p>
            <a:pPr marL="777240" indent="-388620" lvl="1">
              <a:lnSpc>
                <a:spcPts val="5760"/>
              </a:lnSpc>
              <a:buFont typeface="Arial"/>
              <a:buChar char="•"/>
            </a:pPr>
            <a:r>
              <a:rPr lang="en-US" sz="3600" spc="215">
                <a:solidFill>
                  <a:srgbClr val="04A82D"/>
                </a:solidFill>
                <a:latin typeface="Aileron Regular"/>
              </a:rPr>
              <a:t>Is culture static? Why or why not? </a:t>
            </a:r>
          </a:p>
          <a:p>
            <a:pPr marL="777240" indent="-388620" lvl="1">
              <a:lnSpc>
                <a:spcPts val="5760"/>
              </a:lnSpc>
              <a:buFont typeface="Arial"/>
              <a:buChar char="•"/>
            </a:pPr>
            <a:r>
              <a:rPr lang="en-US" sz="3600" spc="215">
                <a:solidFill>
                  <a:srgbClr val="04A82D"/>
                </a:solidFill>
                <a:latin typeface="Aileron Regular"/>
              </a:rPr>
              <a:t>Can cultural practices be </a:t>
            </a:r>
            <a:r>
              <a:rPr lang="en-US" sz="3600" spc="215">
                <a:solidFill>
                  <a:srgbClr val="04A82D"/>
                </a:solidFill>
                <a:latin typeface="Aileron Regular"/>
              </a:rPr>
              <a:t>deemed</a:t>
            </a:r>
            <a:r>
              <a:rPr lang="en-US" sz="3600" spc="215">
                <a:solidFill>
                  <a:srgbClr val="04A82D"/>
                </a:solidFill>
                <a:latin typeface="Aileron Regular"/>
              </a:rPr>
              <a:t> o</a:t>
            </a:r>
            <a:r>
              <a:rPr lang="en-US" sz="3600" spc="215">
                <a:solidFill>
                  <a:srgbClr val="04A82D"/>
                </a:solidFill>
                <a:latin typeface="Aileron Regular"/>
              </a:rPr>
              <a:t>bj</a:t>
            </a:r>
            <a:r>
              <a:rPr lang="en-US" sz="3600" spc="215">
                <a:solidFill>
                  <a:srgbClr val="04A82D"/>
                </a:solidFill>
                <a:latin typeface="Aileron Regular"/>
              </a:rPr>
              <a:t>e</a:t>
            </a:r>
            <a:r>
              <a:rPr lang="en-US" sz="3600" spc="215">
                <a:solidFill>
                  <a:srgbClr val="04A82D"/>
                </a:solidFill>
                <a:latin typeface="Aileron Regular"/>
              </a:rPr>
              <a:t>cti</a:t>
            </a:r>
            <a:r>
              <a:rPr lang="en-US" sz="3600" spc="215">
                <a:solidFill>
                  <a:srgbClr val="04A82D"/>
                </a:solidFill>
                <a:latin typeface="Aileron Regular"/>
              </a:rPr>
              <a:t>v</a:t>
            </a:r>
            <a:r>
              <a:rPr lang="en-US" sz="3600" spc="215">
                <a:solidFill>
                  <a:srgbClr val="04A82D"/>
                </a:solidFill>
                <a:latin typeface="Aileron Regular"/>
              </a:rPr>
              <a:t>e</a:t>
            </a:r>
            <a:r>
              <a:rPr lang="en-US" sz="3600" spc="215">
                <a:solidFill>
                  <a:srgbClr val="04A82D"/>
                </a:solidFill>
                <a:latin typeface="Aileron Regular"/>
              </a:rPr>
              <a:t>l</a:t>
            </a:r>
            <a:r>
              <a:rPr lang="en-US" sz="3600" spc="215">
                <a:solidFill>
                  <a:srgbClr val="04A82D"/>
                </a:solidFill>
                <a:latin typeface="Aileron Regular"/>
              </a:rPr>
              <a:t>y “good” or “bad”? </a:t>
            </a:r>
          </a:p>
          <a:p>
            <a:pPr marL="777240" indent="-388620" lvl="1">
              <a:lnSpc>
                <a:spcPts val="5760"/>
              </a:lnSpc>
              <a:buFont typeface="Arial"/>
              <a:buChar char="•"/>
            </a:pPr>
            <a:r>
              <a:rPr lang="en-US" sz="3600" spc="215">
                <a:solidFill>
                  <a:srgbClr val="04A82D"/>
                </a:solidFill>
                <a:latin typeface="Aileron Regular"/>
              </a:rPr>
              <a:t>Wh</a:t>
            </a:r>
            <a:r>
              <a:rPr lang="en-US" sz="3600" spc="215">
                <a:solidFill>
                  <a:srgbClr val="04A82D"/>
                </a:solidFill>
                <a:latin typeface="Aileron Regular"/>
              </a:rPr>
              <a:t>at are some cases </a:t>
            </a:r>
            <a:r>
              <a:rPr lang="en-US" sz="3600" spc="215">
                <a:solidFill>
                  <a:srgbClr val="04A82D"/>
                </a:solidFill>
                <a:latin typeface="Aileron Regular"/>
              </a:rPr>
              <a:t>of extre</a:t>
            </a:r>
            <a:r>
              <a:rPr lang="en-US" sz="3600" spc="215">
                <a:solidFill>
                  <a:srgbClr val="04A82D"/>
                </a:solidFill>
                <a:latin typeface="Aileron Regular"/>
              </a:rPr>
              <a:t>me ethnocentrism and extreme relativism? </a:t>
            </a:r>
          </a:p>
          <a:p>
            <a:pPr marL="777240" indent="-388620" lvl="1">
              <a:lnSpc>
                <a:spcPts val="5760"/>
              </a:lnSpc>
              <a:buFont typeface="Arial"/>
              <a:buChar char="•"/>
            </a:pPr>
            <a:r>
              <a:rPr lang="en-US" sz="3600" spc="215">
                <a:solidFill>
                  <a:srgbClr val="04A82D"/>
                </a:solidFill>
                <a:latin typeface="Aileron Regular"/>
              </a:rPr>
              <a:t>Can you think of any examples of cultural diffusion?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4229" t="26280" r="3866" b="0"/>
          <a:stretch>
            <a:fillRect/>
          </a:stretch>
        </p:blipFill>
        <p:spPr>
          <a:xfrm flipH="false" flipV="false">
            <a:off x="0" y="0"/>
            <a:ext cx="18288000" cy="10287000"/>
          </a:xfrm>
          <a:prstGeom prst="rect">
            <a:avLst/>
          </a:prstGeom>
        </p:spPr>
      </p:pic>
      <p:grpSp>
        <p:nvGrpSpPr>
          <p:cNvPr name="Group 3" id="3"/>
          <p:cNvGrpSpPr/>
          <p:nvPr/>
        </p:nvGrpSpPr>
        <p:grpSpPr>
          <a:xfrm rot="0">
            <a:off x="3189403" y="3720577"/>
            <a:ext cx="12118707" cy="2845845"/>
            <a:chOff x="0" y="0"/>
            <a:chExt cx="16158275" cy="3794461"/>
          </a:xfrm>
        </p:grpSpPr>
        <p:sp>
          <p:nvSpPr>
            <p:cNvPr name="AutoShape 4" id="4"/>
            <p:cNvSpPr/>
            <p:nvPr/>
          </p:nvSpPr>
          <p:spPr>
            <a:xfrm rot="0">
              <a:off x="0" y="0"/>
              <a:ext cx="16158275" cy="3794461"/>
            </a:xfrm>
            <a:prstGeom prst="rect">
              <a:avLst/>
            </a:prstGeom>
            <a:solidFill>
              <a:srgbClr val="04A82D"/>
            </a:solidFill>
          </p:spPr>
        </p:sp>
        <p:sp>
          <p:nvSpPr>
            <p:cNvPr name="TextBox 5" id="5"/>
            <p:cNvSpPr txBox="true"/>
            <p:nvPr/>
          </p:nvSpPr>
          <p:spPr>
            <a:xfrm rot="0">
              <a:off x="773114" y="951791"/>
              <a:ext cx="14612047" cy="1919453"/>
            </a:xfrm>
            <a:prstGeom prst="rect">
              <a:avLst/>
            </a:prstGeom>
          </p:spPr>
          <p:txBody>
            <a:bodyPr anchor="t" rtlCol="false" tIns="0" lIns="0" bIns="0" rIns="0">
              <a:spAutoFit/>
            </a:bodyPr>
            <a:lstStyle/>
            <a:p>
              <a:pPr algn="ctr">
                <a:lnSpc>
                  <a:spcPts val="6378"/>
                </a:lnSpc>
              </a:pPr>
              <a:r>
                <a:rPr lang="en-US" sz="5600" spc="100">
                  <a:solidFill>
                    <a:srgbClr val="FFFFFF"/>
                  </a:solidFill>
                  <a:latin typeface="Aileron Regular Bold"/>
                </a:rPr>
                <a:t>ACTIVITY 1</a:t>
              </a:r>
            </a:p>
            <a:p>
              <a:pPr algn="ctr">
                <a:lnSpc>
                  <a:spcPts val="4787"/>
                </a:lnSpc>
              </a:pPr>
              <a:r>
                <a:rPr lang="en-US" sz="4200" spc="75">
                  <a:solidFill>
                    <a:srgbClr val="FFFFFF"/>
                  </a:solidFill>
                  <a:latin typeface="Aileron Regular"/>
                </a:rPr>
                <a:t>Cultural Comparison</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8931" t="0" r="7893" b="0"/>
          <a:stretch>
            <a:fillRect/>
          </a:stretch>
        </p:blipFill>
        <p:spPr>
          <a:xfrm flipH="false" flipV="false" rot="0">
            <a:off x="0" y="0"/>
            <a:ext cx="7305601" cy="10287000"/>
          </a:xfrm>
          <a:prstGeom prst="rect">
            <a:avLst/>
          </a:prstGeom>
        </p:spPr>
      </p:pic>
      <p:sp>
        <p:nvSpPr>
          <p:cNvPr name="AutoShape 3" id="3"/>
          <p:cNvSpPr/>
          <p:nvPr/>
        </p:nvSpPr>
        <p:spPr>
          <a:xfrm rot="-10800000">
            <a:off x="7275492" y="0"/>
            <a:ext cx="11012508" cy="3121269"/>
          </a:xfrm>
          <a:prstGeom prst="rect">
            <a:avLst/>
          </a:prstGeom>
          <a:solidFill>
            <a:srgbClr val="04A82D"/>
          </a:solidFill>
        </p:spPr>
      </p:sp>
      <p:sp>
        <p:nvSpPr>
          <p:cNvPr name="TextBox 4" id="4"/>
          <p:cNvSpPr txBox="true"/>
          <p:nvPr/>
        </p:nvSpPr>
        <p:spPr>
          <a:xfrm rot="0">
            <a:off x="7804897" y="453830"/>
            <a:ext cx="9953699" cy="2204085"/>
          </a:xfrm>
          <a:prstGeom prst="rect">
            <a:avLst/>
          </a:prstGeom>
        </p:spPr>
        <p:txBody>
          <a:bodyPr anchor="t" rtlCol="false" tIns="0" lIns="0" bIns="0" rIns="0">
            <a:spAutoFit/>
          </a:bodyPr>
          <a:lstStyle/>
          <a:p>
            <a:pPr>
              <a:lnSpc>
                <a:spcPts val="4320"/>
              </a:lnSpc>
            </a:pPr>
            <a:r>
              <a:rPr lang="en-US" sz="3600" spc="144">
                <a:solidFill>
                  <a:srgbClr val="FFFFFF"/>
                </a:solidFill>
                <a:latin typeface="Aileron Regular"/>
              </a:rPr>
              <a:t>Using </a:t>
            </a:r>
            <a:r>
              <a:rPr lang="en-US" sz="3600" spc="144">
                <a:solidFill>
                  <a:srgbClr val="FFFFFF"/>
                </a:solidFill>
                <a:latin typeface="Aileron Regular Bold"/>
              </a:rPr>
              <a:t>Culture Summaries</a:t>
            </a:r>
            <a:r>
              <a:rPr lang="en-US" sz="3600" spc="144">
                <a:solidFill>
                  <a:srgbClr val="FFFFFF"/>
                </a:solidFill>
                <a:latin typeface="Aileron Regular"/>
              </a:rPr>
              <a:t> in eHRAF World Cultures</a:t>
            </a:r>
            <a:r>
              <a:rPr lang="en-US" sz="3600" spc="144">
                <a:solidFill>
                  <a:srgbClr val="FFFFFF"/>
                </a:solidFill>
                <a:latin typeface="Aileron Regular"/>
              </a:rPr>
              <a:t>,</a:t>
            </a:r>
            <a:r>
              <a:rPr lang="en-US" sz="3600" spc="144">
                <a:solidFill>
                  <a:srgbClr val="FFFFFF"/>
                </a:solidFill>
                <a:latin typeface="Aileron Regular"/>
              </a:rPr>
              <a:t> </a:t>
            </a:r>
            <a:r>
              <a:rPr lang="en-US" sz="3600" spc="144">
                <a:solidFill>
                  <a:srgbClr val="FFFFFF"/>
                </a:solidFill>
                <a:latin typeface="Aileron Regular"/>
              </a:rPr>
              <a:t>c</a:t>
            </a:r>
            <a:r>
              <a:rPr lang="en-US" sz="3600" spc="144">
                <a:solidFill>
                  <a:srgbClr val="FFFFFF"/>
                </a:solidFill>
                <a:latin typeface="Aileron Regular"/>
              </a:rPr>
              <a:t>om</a:t>
            </a:r>
            <a:r>
              <a:rPr lang="en-US" sz="3600" spc="144">
                <a:solidFill>
                  <a:srgbClr val="FFFFFF"/>
                </a:solidFill>
                <a:latin typeface="Aileron Regular"/>
              </a:rPr>
              <a:t>p</a:t>
            </a:r>
            <a:r>
              <a:rPr lang="en-US" sz="3600" spc="144">
                <a:solidFill>
                  <a:srgbClr val="FFFFFF"/>
                </a:solidFill>
                <a:latin typeface="Aileron Regular"/>
              </a:rPr>
              <a:t>a</a:t>
            </a:r>
            <a:r>
              <a:rPr lang="en-US" sz="3600" spc="144">
                <a:solidFill>
                  <a:srgbClr val="FFFFFF"/>
                </a:solidFill>
                <a:latin typeface="Aileron Regular"/>
              </a:rPr>
              <a:t>r</a:t>
            </a:r>
            <a:r>
              <a:rPr lang="en-US" sz="3600" spc="144">
                <a:solidFill>
                  <a:srgbClr val="FFFFFF"/>
                </a:solidFill>
                <a:latin typeface="Aileron Regular"/>
              </a:rPr>
              <a:t>e and contrast </a:t>
            </a:r>
            <a:r>
              <a:rPr lang="en-US" sz="3600" spc="144">
                <a:solidFill>
                  <a:srgbClr val="FFFFFF"/>
                </a:solidFill>
                <a:latin typeface="Aileron Regular Bold"/>
              </a:rPr>
              <a:t>2-3 a</a:t>
            </a:r>
            <a:r>
              <a:rPr lang="en-US" sz="3600" spc="144">
                <a:solidFill>
                  <a:srgbClr val="FFFFFF"/>
                </a:solidFill>
                <a:latin typeface="Aileron Regular Bold"/>
              </a:rPr>
              <a:t>spec</a:t>
            </a:r>
            <a:r>
              <a:rPr lang="en-US" sz="3600" spc="144">
                <a:solidFill>
                  <a:srgbClr val="FFFFFF"/>
                </a:solidFill>
                <a:latin typeface="Aileron Regular Bold"/>
              </a:rPr>
              <a:t>t</a:t>
            </a:r>
            <a:r>
              <a:rPr lang="en-US" sz="3600" spc="144">
                <a:solidFill>
                  <a:srgbClr val="FFFFFF"/>
                </a:solidFill>
                <a:latin typeface="Aileron Regular Bold"/>
              </a:rPr>
              <a:t>s</a:t>
            </a:r>
            <a:r>
              <a:rPr lang="en-US" sz="3600" spc="144">
                <a:solidFill>
                  <a:srgbClr val="FFFFFF"/>
                </a:solidFill>
                <a:latin typeface="Aileron Regular Bold"/>
              </a:rPr>
              <a:t> o</a:t>
            </a:r>
            <a:r>
              <a:rPr lang="en-US" sz="3600" spc="144">
                <a:solidFill>
                  <a:srgbClr val="FFFFFF"/>
                </a:solidFill>
                <a:latin typeface="Aileron Regular Bold"/>
              </a:rPr>
              <a:t>f</a:t>
            </a:r>
            <a:r>
              <a:rPr lang="en-US" sz="3600" spc="144">
                <a:solidFill>
                  <a:srgbClr val="FFFFFF"/>
                </a:solidFill>
                <a:latin typeface="Aileron Regular Bold"/>
              </a:rPr>
              <a:t> culture across 3 societies</a:t>
            </a:r>
            <a:r>
              <a:rPr lang="en-US" sz="3600" spc="144">
                <a:solidFill>
                  <a:srgbClr val="FFFFFF"/>
                </a:solidFill>
                <a:latin typeface="Aileron Regular"/>
              </a:rPr>
              <a:t> from different world regions in eHRAF.</a:t>
            </a:r>
          </a:p>
        </p:txBody>
      </p:sp>
      <p:sp>
        <p:nvSpPr>
          <p:cNvPr name="TextBox 5" id="5"/>
          <p:cNvSpPr txBox="true"/>
          <p:nvPr/>
        </p:nvSpPr>
        <p:spPr>
          <a:xfrm rot="0">
            <a:off x="7804897" y="3761496"/>
            <a:ext cx="9953699" cy="1655445"/>
          </a:xfrm>
          <a:prstGeom prst="rect">
            <a:avLst/>
          </a:prstGeom>
        </p:spPr>
        <p:txBody>
          <a:bodyPr anchor="t" rtlCol="false" tIns="0" lIns="0" bIns="0" rIns="0">
            <a:spAutoFit/>
          </a:bodyPr>
          <a:lstStyle/>
          <a:p>
            <a:pPr>
              <a:lnSpc>
                <a:spcPts val="4320"/>
              </a:lnSpc>
            </a:pPr>
            <a:r>
              <a:rPr lang="en-US" sz="3600" spc="144">
                <a:solidFill>
                  <a:srgbClr val="04A82D"/>
                </a:solidFill>
                <a:latin typeface="Aileron Regular"/>
              </a:rPr>
              <a:t>Go to</a:t>
            </a:r>
            <a:r>
              <a:rPr lang="en-US" sz="3600" spc="144">
                <a:solidFill>
                  <a:srgbClr val="04A82D"/>
                </a:solidFill>
                <a:latin typeface="Aileron Regular Bold"/>
              </a:rPr>
              <a:t> Browse Cultures</a:t>
            </a:r>
            <a:r>
              <a:rPr lang="en-US" sz="3600" spc="144">
                <a:solidFill>
                  <a:srgbClr val="04A82D"/>
                </a:solidFill>
                <a:latin typeface="Aileron Regular"/>
              </a:rPr>
              <a:t> to select 3 cultures from different regions of the world as shown in the instructions below. </a:t>
            </a:r>
          </a:p>
        </p:txBody>
      </p:sp>
      <p:sp>
        <p:nvSpPr>
          <p:cNvPr name="TextBox 6" id="6"/>
          <p:cNvSpPr txBox="true"/>
          <p:nvPr/>
        </p:nvSpPr>
        <p:spPr>
          <a:xfrm rot="0">
            <a:off x="7804897" y="7467014"/>
            <a:ext cx="9953699" cy="2204085"/>
          </a:xfrm>
          <a:prstGeom prst="rect">
            <a:avLst/>
          </a:prstGeom>
        </p:spPr>
        <p:txBody>
          <a:bodyPr anchor="t" rtlCol="false" tIns="0" lIns="0" bIns="0" rIns="0">
            <a:spAutoFit/>
          </a:bodyPr>
          <a:lstStyle/>
          <a:p>
            <a:pPr>
              <a:lnSpc>
                <a:spcPts val="4320"/>
              </a:lnSpc>
            </a:pPr>
            <a:r>
              <a:rPr lang="en-US" sz="3600" spc="144">
                <a:solidFill>
                  <a:srgbClr val="04A82D"/>
                </a:solidFill>
                <a:latin typeface="Aileron Regular"/>
              </a:rPr>
              <a:t>Focus on </a:t>
            </a:r>
            <a:r>
              <a:rPr lang="en-US" sz="3600" spc="144">
                <a:solidFill>
                  <a:srgbClr val="04A82D"/>
                </a:solidFill>
                <a:latin typeface="Aileron Regular Bold"/>
              </a:rPr>
              <a:t>2-3 aspects of the culture summary</a:t>
            </a:r>
            <a:r>
              <a:rPr lang="en-US" sz="3600" spc="144">
                <a:solidFill>
                  <a:srgbClr val="04A82D"/>
                </a:solidFill>
                <a:latin typeface="Aileron Regular"/>
              </a:rPr>
              <a:t>, such as kinship, marriage, economics, politics, social stratification or religious beliefs.</a:t>
            </a:r>
          </a:p>
        </p:txBody>
      </p:sp>
      <p:sp>
        <p:nvSpPr>
          <p:cNvPr name="TextBox 7" id="7"/>
          <p:cNvSpPr txBox="true"/>
          <p:nvPr/>
        </p:nvSpPr>
        <p:spPr>
          <a:xfrm rot="0">
            <a:off x="7804897" y="5888575"/>
            <a:ext cx="9953699" cy="1106805"/>
          </a:xfrm>
          <a:prstGeom prst="rect">
            <a:avLst/>
          </a:prstGeom>
        </p:spPr>
        <p:txBody>
          <a:bodyPr anchor="t" rtlCol="false" tIns="0" lIns="0" bIns="0" rIns="0">
            <a:spAutoFit/>
          </a:bodyPr>
          <a:lstStyle/>
          <a:p>
            <a:pPr>
              <a:lnSpc>
                <a:spcPts val="4320"/>
              </a:lnSpc>
            </a:pPr>
            <a:r>
              <a:rPr lang="en-US" sz="3600" spc="144">
                <a:solidFill>
                  <a:srgbClr val="04A82D"/>
                </a:solidFill>
                <a:latin typeface="Aileron Regular"/>
              </a:rPr>
              <a:t>Th</a:t>
            </a:r>
            <a:r>
              <a:rPr lang="en-US" sz="3600" spc="144">
                <a:solidFill>
                  <a:srgbClr val="04A82D"/>
                </a:solidFill>
                <a:latin typeface="Aileron Regular"/>
              </a:rPr>
              <a:t>e</a:t>
            </a:r>
            <a:r>
              <a:rPr lang="en-US" sz="3600" spc="144">
                <a:solidFill>
                  <a:srgbClr val="04A82D"/>
                </a:solidFill>
                <a:latin typeface="Aileron Regular"/>
              </a:rPr>
              <a:t>n,</a:t>
            </a:r>
            <a:r>
              <a:rPr lang="en-US" sz="3600" spc="144">
                <a:solidFill>
                  <a:srgbClr val="04A82D"/>
                </a:solidFill>
                <a:latin typeface="Aileron Regular"/>
              </a:rPr>
              <a:t> re</a:t>
            </a:r>
            <a:r>
              <a:rPr lang="en-US" sz="3600" spc="144">
                <a:solidFill>
                  <a:srgbClr val="04A82D"/>
                </a:solidFill>
                <a:latin typeface="Aileron Regular"/>
              </a:rPr>
              <a:t>ad the culture summaries for your selected cultures.</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4461" t="0" r="34461" b="0"/>
          <a:stretch>
            <a:fillRect/>
          </a:stretch>
        </p:blipFill>
        <p:spPr>
          <a:xfrm flipH="false" flipV="false" rot="0">
            <a:off x="0" y="0"/>
            <a:ext cx="4797344" cy="10287000"/>
          </a:xfrm>
          <a:prstGeom prst="rect">
            <a:avLst/>
          </a:prstGeom>
        </p:spPr>
      </p:pic>
      <p:grpSp>
        <p:nvGrpSpPr>
          <p:cNvPr name="Group 3" id="3"/>
          <p:cNvGrpSpPr/>
          <p:nvPr/>
        </p:nvGrpSpPr>
        <p:grpSpPr>
          <a:xfrm rot="0">
            <a:off x="2067655" y="3619279"/>
            <a:ext cx="4248273" cy="3048441"/>
            <a:chOff x="0" y="0"/>
            <a:chExt cx="5664364" cy="4064588"/>
          </a:xfrm>
        </p:grpSpPr>
        <p:sp>
          <p:nvSpPr>
            <p:cNvPr name="AutoShape 4" id="4"/>
            <p:cNvSpPr/>
            <p:nvPr/>
          </p:nvSpPr>
          <p:spPr>
            <a:xfrm rot="0">
              <a:off x="0" y="0"/>
              <a:ext cx="5664364" cy="4064588"/>
            </a:xfrm>
            <a:prstGeom prst="rect">
              <a:avLst/>
            </a:prstGeom>
            <a:solidFill>
              <a:srgbClr val="04A82D"/>
            </a:solidFill>
          </p:spPr>
        </p:sp>
        <p:sp>
          <p:nvSpPr>
            <p:cNvPr name="TextBox 5" id="5"/>
            <p:cNvSpPr txBox="true"/>
            <p:nvPr/>
          </p:nvSpPr>
          <p:spPr>
            <a:xfrm rot="0">
              <a:off x="454550" y="566128"/>
              <a:ext cx="4755265" cy="2922807"/>
            </a:xfrm>
            <a:prstGeom prst="rect">
              <a:avLst/>
            </a:prstGeom>
          </p:spPr>
          <p:txBody>
            <a:bodyPr anchor="t" rtlCol="false" tIns="0" lIns="0" bIns="0" rIns="0">
              <a:spAutoFit/>
            </a:bodyPr>
            <a:lstStyle/>
            <a:p>
              <a:pPr algn="ctr">
                <a:lnSpc>
                  <a:spcPts val="5734"/>
                </a:lnSpc>
              </a:pPr>
              <a:r>
                <a:rPr lang="en-US" sz="4779" spc="95">
                  <a:solidFill>
                    <a:srgbClr val="FFFFFF"/>
                  </a:solidFill>
                  <a:latin typeface="Aileron Heavy Bold"/>
                </a:rPr>
                <a:t>eHRAF</a:t>
              </a:r>
            </a:p>
            <a:p>
              <a:pPr algn="ctr">
                <a:lnSpc>
                  <a:spcPts val="5734"/>
                </a:lnSpc>
              </a:pPr>
              <a:r>
                <a:rPr lang="en-US" sz="4779" spc="95">
                  <a:solidFill>
                    <a:srgbClr val="FFFFFF"/>
                  </a:solidFill>
                  <a:latin typeface="Aileron Heavy Bold"/>
                </a:rPr>
                <a:t>World</a:t>
              </a:r>
            </a:p>
            <a:p>
              <a:pPr algn="ctr">
                <a:lnSpc>
                  <a:spcPts val="5734"/>
                </a:lnSpc>
              </a:pPr>
              <a:r>
                <a:rPr lang="en-US" sz="4779" spc="95">
                  <a:solidFill>
                    <a:srgbClr val="FFFFFF"/>
                  </a:solidFill>
                  <a:latin typeface="Aileron Heavy Bold"/>
                </a:rPr>
                <a:t>Cultures</a:t>
              </a:r>
            </a:p>
          </p:txBody>
        </p:sp>
      </p:grpSp>
      <p:sp>
        <p:nvSpPr>
          <p:cNvPr name="TextBox 6" id="6"/>
          <p:cNvSpPr txBox="true"/>
          <p:nvPr/>
        </p:nvSpPr>
        <p:spPr>
          <a:xfrm rot="0">
            <a:off x="6315928" y="470535"/>
            <a:ext cx="11424756" cy="1106805"/>
          </a:xfrm>
          <a:prstGeom prst="rect">
            <a:avLst/>
          </a:prstGeom>
        </p:spPr>
        <p:txBody>
          <a:bodyPr anchor="t" rtlCol="false" tIns="0" lIns="0" bIns="0" rIns="0">
            <a:spAutoFit/>
          </a:bodyPr>
          <a:lstStyle/>
          <a:p>
            <a:pPr algn="r">
              <a:lnSpc>
                <a:spcPts val="8640"/>
              </a:lnSpc>
            </a:pPr>
            <a:r>
              <a:rPr lang="en-US" sz="7200" spc="144">
                <a:solidFill>
                  <a:srgbClr val="04A82D"/>
                </a:solidFill>
                <a:latin typeface="Aileron Heavy Bold"/>
              </a:rPr>
              <a:t>Culture Summaries </a:t>
            </a:r>
          </a:p>
        </p:txBody>
      </p:sp>
      <p:sp>
        <p:nvSpPr>
          <p:cNvPr name="TextBox 7" id="7"/>
          <p:cNvSpPr txBox="true"/>
          <p:nvPr/>
        </p:nvSpPr>
        <p:spPr>
          <a:xfrm rot="0">
            <a:off x="6569926" y="2089977"/>
            <a:ext cx="11403805" cy="4702810"/>
          </a:xfrm>
          <a:prstGeom prst="rect">
            <a:avLst/>
          </a:prstGeom>
        </p:spPr>
        <p:txBody>
          <a:bodyPr anchor="t" rtlCol="false" tIns="0" lIns="0" bIns="0" rIns="0">
            <a:spAutoFit/>
          </a:bodyPr>
          <a:lstStyle/>
          <a:p>
            <a:pPr>
              <a:lnSpc>
                <a:spcPts val="4160"/>
              </a:lnSpc>
            </a:pPr>
            <a:r>
              <a:rPr lang="en-US" sz="3200" spc="320">
                <a:solidFill>
                  <a:srgbClr val="04A82D"/>
                </a:solidFill>
                <a:latin typeface="Aileron Regular"/>
              </a:rPr>
              <a:t>A brief overview for societies in</a:t>
            </a:r>
            <a:r>
              <a:rPr lang="en-US" sz="3200" spc="320">
                <a:solidFill>
                  <a:srgbClr val="04A82D"/>
                </a:solidFill>
                <a:latin typeface="Aileron Regular"/>
              </a:rPr>
              <a:t> eHRAF</a:t>
            </a:r>
            <a:r>
              <a:rPr lang="en-US" sz="3200" spc="320">
                <a:solidFill>
                  <a:srgbClr val="04A82D"/>
                </a:solidFill>
                <a:latin typeface="Aileron Regular"/>
              </a:rPr>
              <a:t> </a:t>
            </a:r>
            <a:r>
              <a:rPr lang="en-US" sz="3200" spc="320">
                <a:solidFill>
                  <a:srgbClr val="04A82D"/>
                </a:solidFill>
                <a:latin typeface="Aileron Regular"/>
              </a:rPr>
              <a:t>W</a:t>
            </a:r>
            <a:r>
              <a:rPr lang="en-US" sz="3200" spc="320">
                <a:solidFill>
                  <a:srgbClr val="04A82D"/>
                </a:solidFill>
                <a:latin typeface="Aileron Regular"/>
              </a:rPr>
              <a:t>or</a:t>
            </a:r>
            <a:r>
              <a:rPr lang="en-US" sz="3200" spc="320">
                <a:solidFill>
                  <a:srgbClr val="04A82D"/>
                </a:solidFill>
                <a:latin typeface="Aileron Regular"/>
              </a:rPr>
              <a:t>ld</a:t>
            </a:r>
            <a:r>
              <a:rPr lang="en-US" sz="3200" spc="320">
                <a:solidFill>
                  <a:srgbClr val="04A82D"/>
                </a:solidFill>
                <a:latin typeface="Aileron Regular"/>
              </a:rPr>
              <a:t> </a:t>
            </a:r>
            <a:r>
              <a:rPr lang="en-US" sz="3200" spc="320">
                <a:solidFill>
                  <a:srgbClr val="04A82D"/>
                </a:solidFill>
                <a:latin typeface="Aileron Regular"/>
              </a:rPr>
              <a:t>Cultures is provided in the form of </a:t>
            </a:r>
            <a:r>
              <a:rPr lang="en-US" sz="3200" spc="320">
                <a:solidFill>
                  <a:srgbClr val="04A82D"/>
                </a:solidFill>
                <a:latin typeface="Aileron Regular Bold"/>
              </a:rPr>
              <a:t>Culture Summaries</a:t>
            </a:r>
            <a:r>
              <a:rPr lang="en-US" sz="3200" spc="320">
                <a:solidFill>
                  <a:srgbClr val="04A82D"/>
                </a:solidFill>
                <a:latin typeface="Aileron Regular"/>
              </a:rPr>
              <a:t>. </a:t>
            </a:r>
          </a:p>
          <a:p>
            <a:pPr>
              <a:lnSpc>
                <a:spcPts val="4160"/>
              </a:lnSpc>
            </a:pPr>
          </a:p>
          <a:p>
            <a:pPr>
              <a:lnSpc>
                <a:spcPts val="4160"/>
              </a:lnSpc>
            </a:pPr>
            <a:r>
              <a:rPr lang="en-US" sz="3200" spc="320">
                <a:solidFill>
                  <a:srgbClr val="04A82D"/>
                </a:solidFill>
                <a:latin typeface="Aileron Regular"/>
              </a:rPr>
              <a:t>The</a:t>
            </a:r>
            <a:r>
              <a:rPr lang="en-US" sz="3200" spc="320">
                <a:solidFill>
                  <a:srgbClr val="04A82D"/>
                </a:solidFill>
                <a:latin typeface="Aileron Regular"/>
              </a:rPr>
              <a:t> </a:t>
            </a:r>
            <a:r>
              <a:rPr lang="en-US" sz="3200" spc="320">
                <a:solidFill>
                  <a:srgbClr val="04A82D"/>
                </a:solidFill>
                <a:latin typeface="Aileron Regular"/>
              </a:rPr>
              <a:t>form</a:t>
            </a:r>
            <a:r>
              <a:rPr lang="en-US" sz="3200" spc="320">
                <a:solidFill>
                  <a:srgbClr val="04A82D"/>
                </a:solidFill>
                <a:latin typeface="Aileron Regular"/>
              </a:rPr>
              <a:t>a</a:t>
            </a:r>
            <a:r>
              <a:rPr lang="en-US" sz="3200" spc="320">
                <a:solidFill>
                  <a:srgbClr val="04A82D"/>
                </a:solidFill>
                <a:latin typeface="Aileron Regular"/>
              </a:rPr>
              <a:t>t, general o</a:t>
            </a:r>
            <a:r>
              <a:rPr lang="en-US" sz="3200" spc="320">
                <a:solidFill>
                  <a:srgbClr val="04A82D"/>
                </a:solidFill>
                <a:latin typeface="Aileron Regular"/>
              </a:rPr>
              <a:t>ut</a:t>
            </a:r>
            <a:r>
              <a:rPr lang="en-US" sz="3200" spc="320">
                <a:solidFill>
                  <a:srgbClr val="04A82D"/>
                </a:solidFill>
                <a:latin typeface="Aileron Regular"/>
              </a:rPr>
              <a:t>l</a:t>
            </a:r>
            <a:r>
              <a:rPr lang="en-US" sz="3200" spc="320">
                <a:solidFill>
                  <a:srgbClr val="04A82D"/>
                </a:solidFill>
                <a:latin typeface="Aileron Regular"/>
              </a:rPr>
              <a:t>in</a:t>
            </a:r>
            <a:r>
              <a:rPr lang="en-US" sz="3200" spc="320">
                <a:solidFill>
                  <a:srgbClr val="04A82D"/>
                </a:solidFill>
                <a:latin typeface="Aileron Regular"/>
              </a:rPr>
              <a:t>e,</a:t>
            </a:r>
            <a:r>
              <a:rPr lang="en-US" sz="3200" spc="320">
                <a:solidFill>
                  <a:srgbClr val="04A82D"/>
                </a:solidFill>
                <a:latin typeface="Aileron Regular"/>
              </a:rPr>
              <a:t> and </a:t>
            </a:r>
            <a:r>
              <a:rPr lang="en-US" sz="3200" spc="320">
                <a:solidFill>
                  <a:srgbClr val="04A82D"/>
                </a:solidFill>
                <a:latin typeface="Aileron Regular"/>
              </a:rPr>
              <a:t>h</a:t>
            </a:r>
            <a:r>
              <a:rPr lang="en-US" sz="3200" spc="320">
                <a:solidFill>
                  <a:srgbClr val="04A82D"/>
                </a:solidFill>
                <a:latin typeface="Aileron Regular"/>
              </a:rPr>
              <a:t>e</a:t>
            </a:r>
            <a:r>
              <a:rPr lang="en-US" sz="3200" spc="320">
                <a:solidFill>
                  <a:srgbClr val="04A82D"/>
                </a:solidFill>
                <a:latin typeface="Aileron Regular"/>
              </a:rPr>
              <a:t>a</a:t>
            </a:r>
            <a:r>
              <a:rPr lang="en-US" sz="3200" spc="320">
                <a:solidFill>
                  <a:srgbClr val="04A82D"/>
                </a:solidFill>
                <a:latin typeface="Aileron Regular"/>
              </a:rPr>
              <a:t>din</a:t>
            </a:r>
            <a:r>
              <a:rPr lang="en-US" sz="3200" spc="320">
                <a:solidFill>
                  <a:srgbClr val="04A82D"/>
                </a:solidFill>
                <a:latin typeface="Aileron Regular"/>
              </a:rPr>
              <a:t>gs </a:t>
            </a:r>
            <a:r>
              <a:rPr lang="en-US" sz="3200" spc="320">
                <a:solidFill>
                  <a:srgbClr val="04A82D"/>
                </a:solidFill>
                <a:latin typeface="Aileron Regular"/>
              </a:rPr>
              <a:t>a</a:t>
            </a:r>
            <a:r>
              <a:rPr lang="en-US" sz="3200" spc="320">
                <a:solidFill>
                  <a:srgbClr val="04A82D"/>
                </a:solidFill>
                <a:latin typeface="Aileron Regular"/>
              </a:rPr>
              <a:t>re</a:t>
            </a:r>
            <a:r>
              <a:rPr lang="en-US" sz="3200" spc="320">
                <a:solidFill>
                  <a:srgbClr val="04A82D"/>
                </a:solidFill>
                <a:latin typeface="Aileron Regular"/>
              </a:rPr>
              <a:t> t</a:t>
            </a:r>
            <a:r>
              <a:rPr lang="en-US" sz="3200" spc="320">
                <a:solidFill>
                  <a:srgbClr val="04A82D"/>
                </a:solidFill>
                <a:latin typeface="Aileron Regular"/>
              </a:rPr>
              <a:t>he same fo</a:t>
            </a:r>
            <a:r>
              <a:rPr lang="en-US" sz="3200" spc="320">
                <a:solidFill>
                  <a:srgbClr val="04A82D"/>
                </a:solidFill>
                <a:latin typeface="Aileron Regular"/>
              </a:rPr>
              <a:t>r</a:t>
            </a:r>
            <a:r>
              <a:rPr lang="en-US" sz="3200" spc="320">
                <a:solidFill>
                  <a:srgbClr val="04A82D"/>
                </a:solidFill>
                <a:latin typeface="Aileron Regular"/>
              </a:rPr>
              <a:t> </a:t>
            </a:r>
            <a:r>
              <a:rPr lang="en-US" sz="3200" spc="320">
                <a:solidFill>
                  <a:srgbClr val="04A82D"/>
                </a:solidFill>
                <a:latin typeface="Aileron Regular"/>
              </a:rPr>
              <a:t>ea</a:t>
            </a:r>
            <a:r>
              <a:rPr lang="en-US" sz="3200" spc="320">
                <a:solidFill>
                  <a:srgbClr val="04A82D"/>
                </a:solidFill>
                <a:latin typeface="Aileron Regular"/>
              </a:rPr>
              <a:t>ch sum</a:t>
            </a:r>
            <a:r>
              <a:rPr lang="en-US" sz="3200" spc="320">
                <a:solidFill>
                  <a:srgbClr val="04A82D"/>
                </a:solidFill>
                <a:latin typeface="Aileron Regular"/>
              </a:rPr>
              <a:t>m</a:t>
            </a:r>
            <a:r>
              <a:rPr lang="en-US" sz="3200" spc="320">
                <a:solidFill>
                  <a:srgbClr val="04A82D"/>
                </a:solidFill>
                <a:latin typeface="Aileron Regular"/>
              </a:rPr>
              <a:t>ary. You will fi</a:t>
            </a:r>
            <a:r>
              <a:rPr lang="en-US" sz="3200" spc="320">
                <a:solidFill>
                  <a:srgbClr val="04A82D"/>
                </a:solidFill>
                <a:latin typeface="Aileron Regular"/>
              </a:rPr>
              <a:t>nd a basic overview about the culture</a:t>
            </a:r>
            <a:r>
              <a:rPr lang="en-US" sz="3200" spc="320">
                <a:solidFill>
                  <a:srgbClr val="04A82D"/>
                </a:solidFill>
                <a:latin typeface="Aileron Regular"/>
              </a:rPr>
              <a:t>, such a</a:t>
            </a:r>
            <a:r>
              <a:rPr lang="en-US" sz="3200" spc="320">
                <a:solidFill>
                  <a:srgbClr val="04A82D"/>
                </a:solidFill>
                <a:latin typeface="Aileron Regular"/>
              </a:rPr>
              <a:t>s</a:t>
            </a:r>
            <a:r>
              <a:rPr lang="en-US" sz="3200" spc="320">
                <a:solidFill>
                  <a:srgbClr val="04A82D"/>
                </a:solidFill>
                <a:latin typeface="Aileron Regular"/>
              </a:rPr>
              <a:t> its economy, history, environment, and sociopolitical organization</a:t>
            </a:r>
            <a:r>
              <a:rPr lang="en-US" sz="3200" spc="320">
                <a:solidFill>
                  <a:srgbClr val="04A82D"/>
                </a:solidFill>
                <a:latin typeface="Aileron Regular"/>
              </a:rPr>
              <a:t>.</a:t>
            </a:r>
            <a:r>
              <a:rPr lang="en-US" sz="3200" spc="320">
                <a:solidFill>
                  <a:srgbClr val="04A82D"/>
                </a:solidFill>
                <a:latin typeface="Aileron Regular"/>
              </a:rPr>
              <a:t> </a:t>
            </a:r>
          </a:p>
        </p:txBody>
      </p:sp>
      <p:sp>
        <p:nvSpPr>
          <p:cNvPr name="TextBox 8" id="8"/>
          <p:cNvSpPr txBox="true"/>
          <p:nvPr/>
        </p:nvSpPr>
        <p:spPr>
          <a:xfrm rot="0">
            <a:off x="6169269" y="7117528"/>
            <a:ext cx="11718074" cy="2603246"/>
          </a:xfrm>
          <a:prstGeom prst="rect">
            <a:avLst/>
          </a:prstGeom>
        </p:spPr>
        <p:txBody>
          <a:bodyPr anchor="t" rtlCol="false" tIns="0" lIns="0" bIns="0" rIns="0">
            <a:spAutoFit/>
          </a:bodyPr>
          <a:lstStyle/>
          <a:p>
            <a:pPr>
              <a:lnSpc>
                <a:spcPts val="4192"/>
              </a:lnSpc>
            </a:pPr>
            <a:r>
              <a:rPr lang="en-US" sz="3200" spc="320">
                <a:solidFill>
                  <a:srgbClr val="04A82D"/>
                </a:solidFill>
                <a:latin typeface="Aileron Regular Bold"/>
              </a:rPr>
              <a:t>To find a</a:t>
            </a:r>
            <a:r>
              <a:rPr lang="en-US" sz="3200" spc="320">
                <a:solidFill>
                  <a:srgbClr val="04A82D"/>
                </a:solidFill>
                <a:latin typeface="Aileron Regular Bold"/>
              </a:rPr>
              <a:t> culture summary, go to the</a:t>
            </a:r>
            <a:r>
              <a:rPr lang="en-US" sz="3200" spc="320">
                <a:solidFill>
                  <a:srgbClr val="04A82D"/>
                </a:solidFill>
                <a:latin typeface="Aileron Regular"/>
              </a:rPr>
              <a:t> Browse Cultures</a:t>
            </a:r>
            <a:r>
              <a:rPr lang="en-US" sz="3200" spc="320">
                <a:solidFill>
                  <a:srgbClr val="04A82D"/>
                </a:solidFill>
                <a:latin typeface="Aileron Regular Bold"/>
              </a:rPr>
              <a:t> tab. Enter the culture name into the box, then click to expand the result. Click on </a:t>
            </a:r>
            <a:r>
              <a:rPr lang="en-US" sz="3200" spc="320">
                <a:solidFill>
                  <a:srgbClr val="04A82D"/>
                </a:solidFill>
                <a:latin typeface="Aileron Regular"/>
              </a:rPr>
              <a:t>Full Profile </a:t>
            </a:r>
            <a:r>
              <a:rPr lang="en-US" sz="3200" spc="320">
                <a:solidFill>
                  <a:srgbClr val="04A82D"/>
                </a:solidFill>
                <a:latin typeface="Aileron Regular Bold"/>
              </a:rPr>
              <a:t>to reach the Culture Profile, then access the</a:t>
            </a:r>
            <a:r>
              <a:rPr lang="en-US" sz="3200" spc="320">
                <a:solidFill>
                  <a:srgbClr val="04A82D"/>
                </a:solidFill>
                <a:latin typeface="Aileron Regular"/>
              </a:rPr>
              <a:t> </a:t>
            </a:r>
            <a:r>
              <a:rPr lang="en-US" sz="3200" spc="320">
                <a:solidFill>
                  <a:srgbClr val="04A82D"/>
                </a:solidFill>
                <a:latin typeface="Aileron Regular Bold"/>
              </a:rPr>
              <a:t>Culture Summary via the </a:t>
            </a:r>
            <a:r>
              <a:rPr lang="en-US" sz="3200" spc="320">
                <a:solidFill>
                  <a:srgbClr val="04A82D"/>
                </a:solidFill>
                <a:latin typeface="Aileron Regular"/>
              </a:rPr>
              <a:t>Summary </a:t>
            </a:r>
            <a:r>
              <a:rPr lang="en-US" sz="3200" spc="320">
                <a:solidFill>
                  <a:srgbClr val="04A82D"/>
                </a:solidFill>
                <a:latin typeface="Aileron Regular Bold"/>
              </a:rPr>
              <a:t>tab</a:t>
            </a:r>
            <a:r>
              <a:rPr lang="en-US" sz="3200" spc="320">
                <a:solidFill>
                  <a:srgbClr val="04A82D"/>
                </a:solidFill>
                <a:latin typeface="Aileron Regular"/>
              </a:rPr>
              <a:t>.</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4055"/>
          <a:stretch>
            <a:fillRect/>
          </a:stretch>
        </p:blipFill>
        <p:spPr>
          <a:xfrm flipH="false" flipV="false">
            <a:off x="0" y="0"/>
            <a:ext cx="18288000" cy="10287000"/>
          </a:xfrm>
          <a:prstGeom prst="rect">
            <a:avLst/>
          </a:prstGeom>
        </p:spPr>
      </p:pic>
      <p:grpSp>
        <p:nvGrpSpPr>
          <p:cNvPr name="Group 3" id="3"/>
          <p:cNvGrpSpPr/>
          <p:nvPr/>
        </p:nvGrpSpPr>
        <p:grpSpPr>
          <a:xfrm rot="9281692">
            <a:off x="4709007" y="2604895"/>
            <a:ext cx="2247388" cy="442714"/>
            <a:chOff x="0" y="0"/>
            <a:chExt cx="6627535" cy="1305560"/>
          </a:xfrm>
        </p:grpSpPr>
        <p:sp>
          <p:nvSpPr>
            <p:cNvPr name="Freeform 4" id="4"/>
            <p:cNvSpPr/>
            <p:nvPr/>
          </p:nvSpPr>
          <p:spPr>
            <a:xfrm flipH="false" flipV="false">
              <a:off x="0" y="-27940"/>
              <a:ext cx="6646585" cy="1360170"/>
            </a:xfrm>
            <a:custGeom>
              <a:avLst/>
              <a:gdLst/>
              <a:ahLst/>
              <a:cxnLst/>
              <a:rect r="r" b="b" t="t" l="l"/>
              <a:pathLst>
                <a:path h="1360170" w="6646585">
                  <a:moveTo>
                    <a:pt x="6571655" y="579120"/>
                  </a:moveTo>
                  <a:lnTo>
                    <a:pt x="5871885" y="55880"/>
                  </a:lnTo>
                  <a:cubicBezTo>
                    <a:pt x="5798225" y="0"/>
                    <a:pt x="5737265" y="30480"/>
                    <a:pt x="5737265" y="123190"/>
                  </a:cubicBezTo>
                  <a:lnTo>
                    <a:pt x="5737265"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5735963" y="805180"/>
                  </a:lnTo>
                  <a:lnTo>
                    <a:pt x="5735963" y="1236980"/>
                  </a:lnTo>
                  <a:cubicBezTo>
                    <a:pt x="5735963" y="1329690"/>
                    <a:pt x="5796955" y="1360170"/>
                    <a:pt x="5870615" y="1304290"/>
                  </a:cubicBezTo>
                  <a:lnTo>
                    <a:pt x="6571655" y="779780"/>
                  </a:lnTo>
                  <a:cubicBezTo>
                    <a:pt x="6646585" y="726440"/>
                    <a:pt x="6646585" y="635000"/>
                    <a:pt x="6571655" y="579120"/>
                  </a:cubicBezTo>
                  <a:close/>
                </a:path>
              </a:pathLst>
            </a:custGeom>
            <a:solidFill>
              <a:srgbClr val="04A82D"/>
            </a:solidFill>
          </p:spPr>
        </p:sp>
      </p:grpSp>
      <p:pic>
        <p:nvPicPr>
          <p:cNvPr name="Picture 5" id="5"/>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5400000">
            <a:off x="13826537" y="-231590"/>
            <a:ext cx="1038228" cy="3068021"/>
          </a:xfrm>
          <a:prstGeom prst="rect">
            <a:avLst/>
          </a:prstGeom>
        </p:spPr>
      </p:pic>
      <p:grpSp>
        <p:nvGrpSpPr>
          <p:cNvPr name="Group 6" id="6"/>
          <p:cNvGrpSpPr/>
          <p:nvPr/>
        </p:nvGrpSpPr>
        <p:grpSpPr>
          <a:xfrm rot="0">
            <a:off x="11151298" y="2468782"/>
            <a:ext cx="7136702" cy="1037896"/>
            <a:chOff x="0" y="0"/>
            <a:chExt cx="9515602" cy="1383862"/>
          </a:xfrm>
        </p:grpSpPr>
        <p:sp>
          <p:nvSpPr>
            <p:cNvPr name="AutoShape 7" id="7"/>
            <p:cNvSpPr/>
            <p:nvPr/>
          </p:nvSpPr>
          <p:spPr>
            <a:xfrm rot="0">
              <a:off x="0" y="0"/>
              <a:ext cx="9515602" cy="1383862"/>
            </a:xfrm>
            <a:prstGeom prst="rect">
              <a:avLst/>
            </a:prstGeom>
            <a:solidFill>
              <a:srgbClr val="04A82D"/>
            </a:solidFill>
          </p:spPr>
        </p:sp>
        <p:sp>
          <p:nvSpPr>
            <p:cNvPr name="TextBox 8" id="8"/>
            <p:cNvSpPr txBox="true"/>
            <p:nvPr/>
          </p:nvSpPr>
          <p:spPr>
            <a:xfrm rot="0">
              <a:off x="947307" y="370621"/>
              <a:ext cx="7620987" cy="585470"/>
            </a:xfrm>
            <a:prstGeom prst="rect">
              <a:avLst/>
            </a:prstGeom>
          </p:spPr>
          <p:txBody>
            <a:bodyPr anchor="t" rtlCol="false" tIns="0" lIns="0" bIns="0" rIns="0">
              <a:spAutoFit/>
            </a:bodyPr>
            <a:lstStyle/>
            <a:p>
              <a:pPr algn="ctr">
                <a:lnSpc>
                  <a:spcPts val="3640"/>
                </a:lnSpc>
              </a:pPr>
              <a:r>
                <a:rPr lang="en-US" sz="2600" spc="208">
                  <a:solidFill>
                    <a:srgbClr val="FFFFFF"/>
                  </a:solidFill>
                  <a:latin typeface="Aileron Heavy Bold"/>
                </a:rPr>
                <a:t>FIND CULTURE SUMMARIES</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138" t="0" r="44621" b="0"/>
          <a:stretch>
            <a:fillRect/>
          </a:stretch>
        </p:blipFill>
        <p:spPr>
          <a:xfrm flipH="false" flipV="false" rot="0">
            <a:off x="9913327" y="0"/>
            <a:ext cx="8374673" cy="10287000"/>
          </a:xfrm>
          <a:prstGeom prst="rect">
            <a:avLst/>
          </a:prstGeom>
        </p:spPr>
      </p:pic>
      <p:sp>
        <p:nvSpPr>
          <p:cNvPr name="TextBox 3" id="3"/>
          <p:cNvSpPr txBox="true"/>
          <p:nvPr/>
        </p:nvSpPr>
        <p:spPr>
          <a:xfrm rot="0">
            <a:off x="479820" y="484603"/>
            <a:ext cx="8884294" cy="2074545"/>
          </a:xfrm>
          <a:prstGeom prst="rect">
            <a:avLst/>
          </a:prstGeom>
        </p:spPr>
        <p:txBody>
          <a:bodyPr anchor="t" rtlCol="false" tIns="0" lIns="0" bIns="0" rIns="0">
            <a:spAutoFit/>
          </a:bodyPr>
          <a:lstStyle/>
          <a:p>
            <a:pPr>
              <a:lnSpc>
                <a:spcPts val="5460"/>
              </a:lnSpc>
            </a:pPr>
            <a:r>
              <a:rPr lang="en-US" sz="4200" spc="336">
                <a:solidFill>
                  <a:srgbClr val="04A82D"/>
                </a:solidFill>
                <a:latin typeface="Aileron Regular Bold"/>
              </a:rPr>
              <a:t>Create a tabl</a:t>
            </a:r>
            <a:r>
              <a:rPr lang="en-US" sz="4200" spc="336">
                <a:solidFill>
                  <a:srgbClr val="04A82D"/>
                </a:solidFill>
                <a:latin typeface="Aileron Regular Bold"/>
              </a:rPr>
              <a:t>e like the one below to record a summary of your findings for each culture.</a:t>
            </a:r>
          </a:p>
        </p:txBody>
      </p:sp>
      <p:sp>
        <p:nvSpPr>
          <p:cNvPr name="TextBox 4" id="4"/>
          <p:cNvSpPr txBox="true"/>
          <p:nvPr/>
        </p:nvSpPr>
        <p:spPr>
          <a:xfrm rot="0">
            <a:off x="479820" y="2889152"/>
            <a:ext cx="9038159" cy="7025640"/>
          </a:xfrm>
          <a:prstGeom prst="rect">
            <a:avLst/>
          </a:prstGeom>
        </p:spPr>
        <p:txBody>
          <a:bodyPr anchor="t" rtlCol="false" tIns="0" lIns="0" bIns="0" rIns="0">
            <a:spAutoFit/>
          </a:bodyPr>
          <a:lstStyle/>
          <a:p>
            <a:pPr>
              <a:lnSpc>
                <a:spcPts val="5040"/>
              </a:lnSpc>
            </a:pPr>
            <a:r>
              <a:rPr lang="en-US" sz="3600" spc="144">
                <a:solidFill>
                  <a:srgbClr val="04A82D"/>
                </a:solidFill>
                <a:latin typeface="Aileron Regular"/>
              </a:rPr>
              <a:t>List the culture name, OWC, and geographic location at the top of each </a:t>
            </a:r>
            <a:r>
              <a:rPr lang="en-US" sz="3600" spc="144">
                <a:solidFill>
                  <a:srgbClr val="04A82D"/>
                </a:solidFill>
                <a:latin typeface="Aileron Regular"/>
              </a:rPr>
              <a:t>column, and the topics you have chosen to the left of each row. </a:t>
            </a:r>
          </a:p>
          <a:p>
            <a:pPr>
              <a:lnSpc>
                <a:spcPts val="5040"/>
              </a:lnSpc>
            </a:pPr>
          </a:p>
          <a:p>
            <a:pPr>
              <a:lnSpc>
                <a:spcPts val="5040"/>
              </a:lnSpc>
            </a:pPr>
            <a:r>
              <a:rPr lang="en-US" sz="3600" spc="144">
                <a:solidFill>
                  <a:srgbClr val="04A82D"/>
                </a:solidFill>
                <a:latin typeface="Aileron Regular"/>
              </a:rPr>
              <a:t>Fill in the table using the information you have read in the eHRAF culture summaries. </a:t>
            </a:r>
          </a:p>
          <a:p>
            <a:pPr>
              <a:lnSpc>
                <a:spcPts val="5040"/>
              </a:lnSpc>
            </a:pPr>
          </a:p>
          <a:p>
            <a:pPr>
              <a:lnSpc>
                <a:spcPts val="5040"/>
              </a:lnSpc>
            </a:pPr>
            <a:r>
              <a:rPr lang="en-US" sz="3600" spc="144">
                <a:solidFill>
                  <a:srgbClr val="04A82D"/>
                </a:solidFill>
                <a:latin typeface="Aileron Regular"/>
              </a:rPr>
              <a:t>The sample table below has been filled in with one example. </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0" y="0"/>
            <a:ext cx="18288000" cy="10287000"/>
          </a:xfrm>
          <a:prstGeom prst="rect">
            <a:avLst/>
          </a:prstGeom>
          <a:solidFill>
            <a:srgbClr val="04A82D"/>
          </a:solidFill>
        </p:spPr>
      </p:sp>
      <p:pic>
        <p:nvPicPr>
          <p:cNvPr name="Picture 3" id="3"/>
          <p:cNvPicPr>
            <a:picLocks noChangeAspect="true"/>
          </p:cNvPicPr>
          <p:nvPr/>
        </p:nvPicPr>
        <p:blipFill>
          <a:blip r:embed="rId2"/>
          <a:srcRect l="0" t="0" r="0" b="0"/>
          <a:stretch>
            <a:fillRect/>
          </a:stretch>
        </p:blipFill>
        <p:spPr>
          <a:xfrm flipH="false" flipV="false" rot="0">
            <a:off x="643042" y="1954568"/>
            <a:ext cx="17001916" cy="7171847"/>
          </a:xfrm>
          <a:prstGeom prst="rect">
            <a:avLst/>
          </a:prstGeom>
        </p:spPr>
      </p:pic>
      <p:grpSp>
        <p:nvGrpSpPr>
          <p:cNvPr name="Group 4" id="4"/>
          <p:cNvGrpSpPr/>
          <p:nvPr/>
        </p:nvGrpSpPr>
        <p:grpSpPr>
          <a:xfrm rot="0">
            <a:off x="11151298" y="509752"/>
            <a:ext cx="7136702" cy="1037896"/>
            <a:chOff x="0" y="0"/>
            <a:chExt cx="9515602" cy="1383862"/>
          </a:xfrm>
        </p:grpSpPr>
        <p:sp>
          <p:nvSpPr>
            <p:cNvPr name="AutoShape 5" id="5"/>
            <p:cNvSpPr/>
            <p:nvPr/>
          </p:nvSpPr>
          <p:spPr>
            <a:xfrm rot="0">
              <a:off x="0" y="0"/>
              <a:ext cx="9515602" cy="1383862"/>
            </a:xfrm>
            <a:prstGeom prst="rect">
              <a:avLst/>
            </a:prstGeom>
            <a:solidFill>
              <a:srgbClr val="FFFFFF"/>
            </a:solidFill>
          </p:spPr>
        </p:sp>
        <p:sp>
          <p:nvSpPr>
            <p:cNvPr name="TextBox 6" id="6"/>
            <p:cNvSpPr txBox="true"/>
            <p:nvPr/>
          </p:nvSpPr>
          <p:spPr>
            <a:xfrm rot="0">
              <a:off x="947307" y="370621"/>
              <a:ext cx="7620987" cy="585470"/>
            </a:xfrm>
            <a:prstGeom prst="rect">
              <a:avLst/>
            </a:prstGeom>
          </p:spPr>
          <p:txBody>
            <a:bodyPr anchor="t" rtlCol="false" tIns="0" lIns="0" bIns="0" rIns="0">
              <a:spAutoFit/>
            </a:bodyPr>
            <a:lstStyle/>
            <a:p>
              <a:pPr algn="ctr">
                <a:lnSpc>
                  <a:spcPts val="3640"/>
                </a:lnSpc>
              </a:pPr>
              <a:r>
                <a:rPr lang="en-US" sz="2600" spc="208">
                  <a:solidFill>
                    <a:srgbClr val="04A82D"/>
                  </a:solidFill>
                  <a:latin typeface="Aileron Heavy Bold"/>
                </a:rPr>
                <a:t>SAMPLE TABLE</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4A82D"/>
        </a:solidFill>
      </p:bgPr>
    </p:bg>
    <p:spTree>
      <p:nvGrpSpPr>
        <p:cNvPr id="1" name=""/>
        <p:cNvGrpSpPr/>
        <p:nvPr/>
      </p:nvGrpSpPr>
      <p:grpSpPr>
        <a:xfrm>
          <a:off x="0" y="0"/>
          <a:ext cx="0" cy="0"/>
          <a:chOff x="0" y="0"/>
          <a:chExt cx="0" cy="0"/>
        </a:xfrm>
      </p:grpSpPr>
      <p:sp>
        <p:nvSpPr>
          <p:cNvPr name="AutoShape 2" id="2"/>
          <p:cNvSpPr/>
          <p:nvPr/>
        </p:nvSpPr>
        <p:spPr>
          <a:xfrm rot="0">
            <a:off x="5481699" y="0"/>
            <a:ext cx="12806301" cy="10287000"/>
          </a:xfrm>
          <a:prstGeom prst="rect">
            <a:avLst/>
          </a:prstGeom>
          <a:solidFill>
            <a:srgbClr val="FFFFFF"/>
          </a:solidFill>
        </p:spPr>
      </p:sp>
      <p:pic>
        <p:nvPicPr>
          <p:cNvPr name="Picture 3" id="3"/>
          <p:cNvPicPr>
            <a:picLocks noChangeAspect="true"/>
          </p:cNvPicPr>
          <p:nvPr/>
        </p:nvPicPr>
        <p:blipFill>
          <a:blip r:embed="rId2"/>
          <a:srcRect l="0" t="24000" r="0" b="15243"/>
          <a:stretch>
            <a:fillRect/>
          </a:stretch>
        </p:blipFill>
        <p:spPr>
          <a:xfrm flipH="false" flipV="false" rot="0">
            <a:off x="5481699" y="-41520"/>
            <a:ext cx="12806301" cy="5185020"/>
          </a:xfrm>
          <a:prstGeom prst="rect">
            <a:avLst/>
          </a:prstGeom>
        </p:spPr>
      </p:pic>
      <p:sp>
        <p:nvSpPr>
          <p:cNvPr name="TextBox 4" id="4"/>
          <p:cNvSpPr txBox="true"/>
          <p:nvPr/>
        </p:nvSpPr>
        <p:spPr>
          <a:xfrm rot="0">
            <a:off x="5765338" y="5764601"/>
            <a:ext cx="12239023" cy="3850005"/>
          </a:xfrm>
          <a:prstGeom prst="rect">
            <a:avLst/>
          </a:prstGeom>
        </p:spPr>
        <p:txBody>
          <a:bodyPr anchor="t" rtlCol="false" tIns="0" lIns="0" bIns="0" rIns="0">
            <a:spAutoFit/>
          </a:bodyPr>
          <a:lstStyle/>
          <a:p>
            <a:pPr>
              <a:lnSpc>
                <a:spcPts val="4320"/>
              </a:lnSpc>
            </a:pPr>
            <a:r>
              <a:rPr lang="en-US" sz="3600" spc="288">
                <a:solidFill>
                  <a:srgbClr val="04A82D"/>
                </a:solidFill>
                <a:latin typeface="Aileron Regular"/>
              </a:rPr>
              <a:t>Once your</a:t>
            </a:r>
            <a:r>
              <a:rPr lang="en-US" sz="3600" spc="288">
                <a:solidFill>
                  <a:srgbClr val="04A82D"/>
                </a:solidFill>
                <a:latin typeface="Aileron Regular"/>
              </a:rPr>
              <a:t> table is </a:t>
            </a:r>
            <a:r>
              <a:rPr lang="en-US" sz="3600" spc="288">
                <a:solidFill>
                  <a:srgbClr val="04A82D"/>
                </a:solidFill>
                <a:latin typeface="Aileron Regular"/>
              </a:rPr>
              <a:t>c</a:t>
            </a:r>
            <a:r>
              <a:rPr lang="en-US" sz="3600" spc="288">
                <a:solidFill>
                  <a:srgbClr val="04A82D"/>
                </a:solidFill>
                <a:latin typeface="Aileron Regular"/>
              </a:rPr>
              <a:t>o</a:t>
            </a:r>
            <a:r>
              <a:rPr lang="en-US" sz="3600" spc="288">
                <a:solidFill>
                  <a:srgbClr val="04A82D"/>
                </a:solidFill>
                <a:latin typeface="Aileron Regular"/>
              </a:rPr>
              <a:t>mp</a:t>
            </a:r>
            <a:r>
              <a:rPr lang="en-US" sz="3600" spc="288">
                <a:solidFill>
                  <a:srgbClr val="04A82D"/>
                </a:solidFill>
                <a:latin typeface="Aileron Regular"/>
              </a:rPr>
              <a:t>lete, comp</a:t>
            </a:r>
            <a:r>
              <a:rPr lang="en-US" sz="3600" spc="288">
                <a:solidFill>
                  <a:srgbClr val="04A82D"/>
                </a:solidFill>
                <a:latin typeface="Aileron Regular"/>
              </a:rPr>
              <a:t>are</a:t>
            </a:r>
            <a:r>
              <a:rPr lang="en-US" sz="3600" spc="288">
                <a:solidFill>
                  <a:srgbClr val="04A82D"/>
                </a:solidFill>
                <a:latin typeface="Aileron Regular"/>
              </a:rPr>
              <a:t> your chosen aspects of culture across your selected regions</a:t>
            </a:r>
            <a:r>
              <a:rPr lang="en-US" sz="3600" spc="288">
                <a:solidFill>
                  <a:srgbClr val="04A82D"/>
                </a:solidFill>
                <a:latin typeface="Aileron Regular"/>
              </a:rPr>
              <a:t>.</a:t>
            </a:r>
            <a:r>
              <a:rPr lang="en-US" sz="3600" spc="288">
                <a:solidFill>
                  <a:srgbClr val="04A82D"/>
                </a:solidFill>
                <a:latin typeface="Aileron Regular"/>
              </a:rPr>
              <a:t> What </a:t>
            </a:r>
            <a:r>
              <a:rPr lang="en-US" sz="3600" spc="288">
                <a:solidFill>
                  <a:srgbClr val="04A82D"/>
                </a:solidFill>
                <a:latin typeface="Aileron Regular"/>
              </a:rPr>
              <a:t>s</a:t>
            </a:r>
            <a:r>
              <a:rPr lang="en-US" sz="3600" spc="288">
                <a:solidFill>
                  <a:srgbClr val="04A82D"/>
                </a:solidFill>
                <a:latin typeface="Aileron Regular"/>
              </a:rPr>
              <a:t>imilarities and differ</a:t>
            </a:r>
            <a:r>
              <a:rPr lang="en-US" sz="3600" spc="288">
                <a:solidFill>
                  <a:srgbClr val="04A82D"/>
                </a:solidFill>
                <a:latin typeface="Aileron Regular"/>
              </a:rPr>
              <a:t>ences</a:t>
            </a:r>
            <a:r>
              <a:rPr lang="en-US" sz="3600" spc="288">
                <a:solidFill>
                  <a:srgbClr val="04A82D"/>
                </a:solidFill>
                <a:latin typeface="Aileron Regular"/>
              </a:rPr>
              <a:t> ha</a:t>
            </a:r>
            <a:r>
              <a:rPr lang="en-US" sz="3600" spc="288">
                <a:solidFill>
                  <a:srgbClr val="04A82D"/>
                </a:solidFill>
                <a:latin typeface="Aileron Regular"/>
              </a:rPr>
              <a:t>ve y</a:t>
            </a:r>
            <a:r>
              <a:rPr lang="en-US" sz="3600" spc="288">
                <a:solidFill>
                  <a:srgbClr val="04A82D"/>
                </a:solidFill>
                <a:latin typeface="Aileron Regular"/>
              </a:rPr>
              <a:t>ou found?</a:t>
            </a:r>
          </a:p>
          <a:p>
            <a:pPr>
              <a:lnSpc>
                <a:spcPts val="4320"/>
              </a:lnSpc>
            </a:pPr>
          </a:p>
          <a:p>
            <a:pPr>
              <a:lnSpc>
                <a:spcPts val="4320"/>
              </a:lnSpc>
            </a:pPr>
            <a:r>
              <a:rPr lang="en-US" sz="3600" spc="288">
                <a:solidFill>
                  <a:srgbClr val="04A82D"/>
                </a:solidFill>
                <a:latin typeface="Aileron Regular"/>
              </a:rPr>
              <a:t>Then, compare what you found to what l</a:t>
            </a:r>
            <a:r>
              <a:rPr lang="en-US" sz="3600" spc="288">
                <a:solidFill>
                  <a:srgbClr val="04A82D"/>
                </a:solidFill>
                <a:latin typeface="Aileron Regular"/>
              </a:rPr>
              <a:t>if</a:t>
            </a:r>
            <a:r>
              <a:rPr lang="en-US" sz="3600" spc="288">
                <a:solidFill>
                  <a:srgbClr val="04A82D"/>
                </a:solidFill>
                <a:latin typeface="Aileron Regular"/>
              </a:rPr>
              <a:t>e is like in </a:t>
            </a:r>
            <a:r>
              <a:rPr lang="en-US" sz="3600" spc="288">
                <a:solidFill>
                  <a:srgbClr val="04A82D"/>
                </a:solidFill>
                <a:latin typeface="Aileron Regular Bold"/>
              </a:rPr>
              <a:t>your own culture</a:t>
            </a:r>
            <a:r>
              <a:rPr lang="en-US" sz="3600" spc="288">
                <a:solidFill>
                  <a:srgbClr val="04A82D"/>
                </a:solidFill>
                <a:latin typeface="Aileron Regular"/>
              </a:rPr>
              <a:t>. </a:t>
            </a:r>
            <a:r>
              <a:rPr lang="en-US" sz="3600" spc="288">
                <a:solidFill>
                  <a:srgbClr val="04A82D"/>
                </a:solidFill>
                <a:latin typeface="Aileron Regular"/>
              </a:rPr>
              <a:t>H</a:t>
            </a:r>
            <a:r>
              <a:rPr lang="en-US" sz="3600" spc="288">
                <a:solidFill>
                  <a:srgbClr val="04A82D"/>
                </a:solidFill>
                <a:latin typeface="Aileron Regular"/>
              </a:rPr>
              <a:t>ave you found any more similarities or differences?</a:t>
            </a:r>
          </a:p>
        </p:txBody>
      </p:sp>
      <p:sp>
        <p:nvSpPr>
          <p:cNvPr name="TextBox 5" id="5"/>
          <p:cNvSpPr txBox="true"/>
          <p:nvPr/>
        </p:nvSpPr>
        <p:spPr>
          <a:xfrm rot="0">
            <a:off x="270337" y="3634599"/>
            <a:ext cx="4869658" cy="2143125"/>
          </a:xfrm>
          <a:prstGeom prst="rect">
            <a:avLst/>
          </a:prstGeom>
        </p:spPr>
        <p:txBody>
          <a:bodyPr anchor="t" rtlCol="false" tIns="0" lIns="0" bIns="0" rIns="0">
            <a:spAutoFit/>
          </a:bodyPr>
          <a:lstStyle/>
          <a:p>
            <a:pPr>
              <a:lnSpc>
                <a:spcPts val="8400"/>
              </a:lnSpc>
            </a:pPr>
            <a:r>
              <a:rPr lang="en-US" sz="7000" spc="140">
                <a:solidFill>
                  <a:srgbClr val="FFFFFF"/>
                </a:solidFill>
                <a:latin typeface="Aileron Heavy Bold"/>
              </a:rPr>
              <a:t>Compare &amp; Contrast</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3715" r="0" b="1378"/>
          <a:stretch>
            <a:fillRect/>
          </a:stretch>
        </p:blipFill>
        <p:spPr>
          <a:xfrm flipH="false" flipV="false">
            <a:off x="0" y="0"/>
            <a:ext cx="18288000" cy="10287000"/>
          </a:xfrm>
          <a:prstGeom prst="rect">
            <a:avLst/>
          </a:prstGeom>
        </p:spPr>
      </p:pic>
      <p:grpSp>
        <p:nvGrpSpPr>
          <p:cNvPr name="Group 3" id="3"/>
          <p:cNvGrpSpPr/>
          <p:nvPr/>
        </p:nvGrpSpPr>
        <p:grpSpPr>
          <a:xfrm rot="0">
            <a:off x="3189403" y="3720577"/>
            <a:ext cx="12118707" cy="2845845"/>
            <a:chOff x="0" y="0"/>
            <a:chExt cx="16158275" cy="3794461"/>
          </a:xfrm>
        </p:grpSpPr>
        <p:sp>
          <p:nvSpPr>
            <p:cNvPr name="AutoShape 4" id="4"/>
            <p:cNvSpPr/>
            <p:nvPr/>
          </p:nvSpPr>
          <p:spPr>
            <a:xfrm rot="0">
              <a:off x="0" y="0"/>
              <a:ext cx="16158275" cy="3794461"/>
            </a:xfrm>
            <a:prstGeom prst="rect">
              <a:avLst/>
            </a:prstGeom>
            <a:solidFill>
              <a:srgbClr val="04A82D"/>
            </a:solidFill>
          </p:spPr>
        </p:sp>
        <p:sp>
          <p:nvSpPr>
            <p:cNvPr name="TextBox 5" id="5"/>
            <p:cNvSpPr txBox="true"/>
            <p:nvPr/>
          </p:nvSpPr>
          <p:spPr>
            <a:xfrm rot="0">
              <a:off x="773114" y="951791"/>
              <a:ext cx="14612047" cy="1919453"/>
            </a:xfrm>
            <a:prstGeom prst="rect">
              <a:avLst/>
            </a:prstGeom>
          </p:spPr>
          <p:txBody>
            <a:bodyPr anchor="t" rtlCol="false" tIns="0" lIns="0" bIns="0" rIns="0">
              <a:spAutoFit/>
            </a:bodyPr>
            <a:lstStyle/>
            <a:p>
              <a:pPr algn="ctr">
                <a:lnSpc>
                  <a:spcPts val="6378"/>
                </a:lnSpc>
              </a:pPr>
              <a:r>
                <a:rPr lang="en-US" sz="5600" spc="100">
                  <a:solidFill>
                    <a:srgbClr val="FFFFFF"/>
                  </a:solidFill>
                  <a:latin typeface="Aileron Regular Bold"/>
                </a:rPr>
                <a:t>ACTIVITY 2</a:t>
              </a:r>
            </a:p>
            <a:p>
              <a:pPr algn="ctr">
                <a:lnSpc>
                  <a:spcPts val="4787"/>
                </a:lnSpc>
              </a:pPr>
              <a:r>
                <a:rPr lang="en-US" sz="4200" spc="75">
                  <a:solidFill>
                    <a:srgbClr val="FFFFFF"/>
                  </a:solidFill>
                  <a:latin typeface="Aileron Regular"/>
                </a:rPr>
                <a:t>Group Discussion</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4527" t="0" r="24527" b="0"/>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04A82D"/>
          </a:solidFill>
        </p:spPr>
      </p:sp>
      <p:sp>
        <p:nvSpPr>
          <p:cNvPr name="TextBox 4" id="4"/>
          <p:cNvSpPr txBox="true"/>
          <p:nvPr/>
        </p:nvSpPr>
        <p:spPr>
          <a:xfrm rot="0">
            <a:off x="8270920" y="488559"/>
            <a:ext cx="9787980" cy="2369820"/>
          </a:xfrm>
          <a:prstGeom prst="rect">
            <a:avLst/>
          </a:prstGeom>
        </p:spPr>
        <p:txBody>
          <a:bodyPr anchor="t" rtlCol="false" tIns="0" lIns="0" bIns="0" rIns="0">
            <a:spAutoFit/>
          </a:bodyPr>
          <a:lstStyle/>
          <a:p>
            <a:pPr>
              <a:lnSpc>
                <a:spcPts val="4680"/>
              </a:lnSpc>
            </a:pPr>
            <a:r>
              <a:rPr lang="en-US" sz="3600" spc="144">
                <a:solidFill>
                  <a:srgbClr val="FFFFFF"/>
                </a:solidFill>
                <a:latin typeface="Aileron Regular"/>
              </a:rPr>
              <a:t>Share your answers with one or more classmates. Compare your cultural findings from eHRAF as well as and the key aspects of the culture(s) that you belong to.</a:t>
            </a:r>
          </a:p>
        </p:txBody>
      </p:sp>
      <p:grpSp>
        <p:nvGrpSpPr>
          <p:cNvPr name="Group 5" id="5"/>
          <p:cNvGrpSpPr/>
          <p:nvPr/>
        </p:nvGrpSpPr>
        <p:grpSpPr>
          <a:xfrm rot="0">
            <a:off x="0" y="0"/>
            <a:ext cx="6916894" cy="1830376"/>
            <a:chOff x="0" y="0"/>
            <a:chExt cx="9222525" cy="2440501"/>
          </a:xfrm>
        </p:grpSpPr>
        <p:sp>
          <p:nvSpPr>
            <p:cNvPr name="AutoShape 6" id="6"/>
            <p:cNvSpPr/>
            <p:nvPr/>
          </p:nvSpPr>
          <p:spPr>
            <a:xfrm rot="0">
              <a:off x="0" y="0"/>
              <a:ext cx="9222525" cy="2440501"/>
            </a:xfrm>
            <a:prstGeom prst="rect">
              <a:avLst/>
            </a:prstGeom>
            <a:solidFill>
              <a:srgbClr val="04A82D"/>
            </a:solidFill>
          </p:spPr>
        </p:sp>
        <p:sp>
          <p:nvSpPr>
            <p:cNvPr name="TextBox 7" id="7"/>
            <p:cNvSpPr txBox="true"/>
            <p:nvPr/>
          </p:nvSpPr>
          <p:spPr>
            <a:xfrm rot="0">
              <a:off x="918131" y="351571"/>
              <a:ext cx="7386264" cy="1661160"/>
            </a:xfrm>
            <a:prstGeom prst="rect">
              <a:avLst/>
            </a:prstGeom>
          </p:spPr>
          <p:txBody>
            <a:bodyPr anchor="t" rtlCol="false" tIns="0" lIns="0" bIns="0" rIns="0">
              <a:spAutoFit/>
            </a:bodyPr>
            <a:lstStyle/>
            <a:p>
              <a:pPr algn="ctr">
                <a:lnSpc>
                  <a:spcPts val="5040"/>
                </a:lnSpc>
              </a:pPr>
              <a:r>
                <a:rPr lang="en-US" sz="3600" spc="288">
                  <a:solidFill>
                    <a:srgbClr val="FFFFFF"/>
                  </a:solidFill>
                  <a:latin typeface="Aileron Heavy Bold"/>
                </a:rPr>
                <a:t>GROUP DISCUSSION QUESTIONS</a:t>
              </a:r>
            </a:p>
          </p:txBody>
        </p:sp>
      </p:grpSp>
      <p:sp>
        <p:nvSpPr>
          <p:cNvPr name="TextBox 8" id="8"/>
          <p:cNvSpPr txBox="true"/>
          <p:nvPr/>
        </p:nvSpPr>
        <p:spPr>
          <a:xfrm rot="0">
            <a:off x="8270920" y="3506079"/>
            <a:ext cx="9612134" cy="5935980"/>
          </a:xfrm>
          <a:prstGeom prst="rect">
            <a:avLst/>
          </a:prstGeom>
        </p:spPr>
        <p:txBody>
          <a:bodyPr anchor="t" rtlCol="false" tIns="0" lIns="0" bIns="0" rIns="0">
            <a:spAutoFit/>
          </a:bodyPr>
          <a:lstStyle/>
          <a:p>
            <a:pPr marL="777240" indent="-388620" lvl="1">
              <a:lnSpc>
                <a:spcPts val="4680"/>
              </a:lnSpc>
              <a:buFont typeface="Arial"/>
              <a:buChar char="•"/>
            </a:pPr>
            <a:r>
              <a:rPr lang="en-US" sz="3600" spc="144">
                <a:solidFill>
                  <a:srgbClr val="FFFFFF"/>
                </a:solidFill>
                <a:latin typeface="Aileron Regular"/>
              </a:rPr>
              <a:t>What culture or cultures do you identify with? </a:t>
            </a:r>
          </a:p>
          <a:p>
            <a:pPr marL="777240" indent="-388620" lvl="1">
              <a:lnSpc>
                <a:spcPts val="4680"/>
              </a:lnSpc>
              <a:buFont typeface="Arial"/>
              <a:buChar char="•"/>
            </a:pPr>
            <a:r>
              <a:rPr lang="en-US" sz="3600" spc="144">
                <a:solidFill>
                  <a:srgbClr val="FFFFFF"/>
                </a:solidFill>
                <a:latin typeface="Aileron Regular"/>
              </a:rPr>
              <a:t>What are the features of your culture that differentiate it from others? </a:t>
            </a:r>
          </a:p>
          <a:p>
            <a:pPr marL="777240" indent="-388620" lvl="1">
              <a:lnSpc>
                <a:spcPts val="4680"/>
              </a:lnSpc>
              <a:buFont typeface="Arial"/>
              <a:buChar char="•"/>
            </a:pPr>
            <a:r>
              <a:rPr lang="en-US" sz="3600" spc="144">
                <a:solidFill>
                  <a:srgbClr val="FFFFFF"/>
                </a:solidFill>
                <a:latin typeface="Aileron Regular"/>
              </a:rPr>
              <a:t>Do you and your classmate(s) share common cultural traits? List as many as you can think of. </a:t>
            </a:r>
          </a:p>
          <a:p>
            <a:pPr marL="777240" indent="-388620" lvl="1">
              <a:lnSpc>
                <a:spcPts val="4680"/>
              </a:lnSpc>
              <a:buFont typeface="Arial"/>
              <a:buChar char="•"/>
            </a:pPr>
            <a:r>
              <a:rPr lang="en-US" sz="3600" spc="144">
                <a:solidFill>
                  <a:srgbClr val="FFFFFF"/>
                </a:solidFill>
                <a:latin typeface="Aileron Regular"/>
              </a:rPr>
              <a:t>Have you discovered any cultural traits that may be </a:t>
            </a:r>
            <a:r>
              <a:rPr lang="en-US" sz="3600" spc="144">
                <a:solidFill>
                  <a:srgbClr val="FFFFFF"/>
                </a:solidFill>
                <a:latin typeface="Aileron Regular Bold"/>
              </a:rPr>
              <a:t>human universals</a:t>
            </a:r>
            <a:r>
              <a:rPr lang="en-US" sz="3600" spc="144">
                <a:solidFill>
                  <a:srgbClr val="FFFFFF"/>
                </a:solidFill>
                <a:latin typeface="Aileron Regular"/>
              </a:rPr>
              <a:t> (in other words, common across all cultures)?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4A82D"/>
        </a:solidFill>
      </p:bgPr>
    </p:bg>
    <p:spTree>
      <p:nvGrpSpPr>
        <p:cNvPr id="1" name=""/>
        <p:cNvGrpSpPr/>
        <p:nvPr/>
      </p:nvGrpSpPr>
      <p:grpSpPr>
        <a:xfrm>
          <a:off x="0" y="0"/>
          <a:ext cx="0" cy="0"/>
          <a:chOff x="0" y="0"/>
          <a:chExt cx="0" cy="0"/>
        </a:xfrm>
      </p:grpSpPr>
      <p:sp>
        <p:nvSpPr>
          <p:cNvPr name="AutoShape 2" id="2"/>
          <p:cNvSpPr/>
          <p:nvPr/>
        </p:nvSpPr>
        <p:spPr>
          <a:xfrm rot="0">
            <a:off x="0" y="0"/>
            <a:ext cx="11130697" cy="10287000"/>
          </a:xfrm>
          <a:prstGeom prst="rect">
            <a:avLst/>
          </a:prstGeom>
          <a:solidFill>
            <a:srgbClr val="FFFFFF"/>
          </a:solidFill>
        </p:spPr>
      </p:sp>
      <p:pic>
        <p:nvPicPr>
          <p:cNvPr name="Picture 3" id="3"/>
          <p:cNvPicPr>
            <a:picLocks noChangeAspect="true"/>
          </p:cNvPicPr>
          <p:nvPr/>
        </p:nvPicPr>
        <p:blipFill>
          <a:blip r:embed="rId2"/>
          <a:srcRect l="17169" t="0" r="17169" b="0"/>
          <a:stretch>
            <a:fillRect/>
          </a:stretch>
        </p:blipFill>
        <p:spPr>
          <a:xfrm flipH="false" flipV="false" rot="0">
            <a:off x="1905414" y="767654"/>
            <a:ext cx="8082996" cy="8751692"/>
          </a:xfrm>
          <a:prstGeom prst="rect">
            <a:avLst/>
          </a:prstGeom>
        </p:spPr>
      </p:pic>
      <p:sp>
        <p:nvSpPr>
          <p:cNvPr name="AutoShape 4" id="4"/>
          <p:cNvSpPr/>
          <p:nvPr/>
        </p:nvSpPr>
        <p:spPr>
          <a:xfrm rot="0">
            <a:off x="1028700" y="4454433"/>
            <a:ext cx="1753429" cy="1938326"/>
          </a:xfrm>
          <a:prstGeom prst="rect">
            <a:avLst/>
          </a:prstGeom>
          <a:solidFill>
            <a:srgbClr val="04A82D"/>
          </a:solidFill>
        </p:spPr>
      </p:sp>
      <p:sp>
        <p:nvSpPr>
          <p:cNvPr name="TextBox 5" id="5"/>
          <p:cNvSpPr txBox="true"/>
          <p:nvPr/>
        </p:nvSpPr>
        <p:spPr>
          <a:xfrm rot="0">
            <a:off x="12235246" y="1019175"/>
            <a:ext cx="5024054" cy="2447925"/>
          </a:xfrm>
          <a:prstGeom prst="rect">
            <a:avLst/>
          </a:prstGeom>
        </p:spPr>
        <p:txBody>
          <a:bodyPr anchor="t" rtlCol="false" tIns="0" lIns="0" bIns="0" rIns="0">
            <a:spAutoFit/>
          </a:bodyPr>
          <a:lstStyle/>
          <a:p>
            <a:pPr algn="r">
              <a:lnSpc>
                <a:spcPts val="9600"/>
              </a:lnSpc>
            </a:pPr>
            <a:r>
              <a:rPr lang="en-US" sz="8000" spc="160">
                <a:solidFill>
                  <a:srgbClr val="FFFFFF"/>
                </a:solidFill>
                <a:latin typeface="Aileron Heavy Bold"/>
              </a:rPr>
              <a:t>In this activity</a:t>
            </a:r>
          </a:p>
        </p:txBody>
      </p:sp>
      <p:sp>
        <p:nvSpPr>
          <p:cNvPr name="TextBox 6" id="6"/>
          <p:cNvSpPr txBox="true"/>
          <p:nvPr/>
        </p:nvSpPr>
        <p:spPr>
          <a:xfrm rot="0">
            <a:off x="11413834" y="4356161"/>
            <a:ext cx="6666878" cy="5163185"/>
          </a:xfrm>
          <a:prstGeom prst="rect">
            <a:avLst/>
          </a:prstGeom>
        </p:spPr>
        <p:txBody>
          <a:bodyPr anchor="t" rtlCol="false" tIns="0" lIns="0" bIns="0" rIns="0">
            <a:spAutoFit/>
          </a:bodyPr>
          <a:lstStyle/>
          <a:p>
            <a:pPr marL="528320" indent="-264160" lvl="1">
              <a:lnSpc>
                <a:spcPts val="5120"/>
              </a:lnSpc>
              <a:buFont typeface="Arial"/>
              <a:buChar char="•"/>
            </a:pPr>
            <a:r>
              <a:rPr lang="en-US" sz="3200" spc="32">
                <a:solidFill>
                  <a:srgbClr val="FFFFFF"/>
                </a:solidFill>
                <a:latin typeface="Aileron Regular"/>
              </a:rPr>
              <a:t>Understand the concept of culture</a:t>
            </a:r>
          </a:p>
          <a:p>
            <a:pPr marL="528320" indent="-264160" lvl="1">
              <a:lnSpc>
                <a:spcPts val="5120"/>
              </a:lnSpc>
              <a:buFont typeface="Arial"/>
              <a:buChar char="•"/>
            </a:pPr>
            <a:r>
              <a:rPr lang="en-US" sz="3200" spc="32">
                <a:solidFill>
                  <a:srgbClr val="FFFFFF"/>
                </a:solidFill>
                <a:latin typeface="Aileron Regular"/>
              </a:rPr>
              <a:t>Define ethnocentrism and cultural relativism</a:t>
            </a:r>
          </a:p>
          <a:p>
            <a:pPr marL="528320" indent="-264160" lvl="1">
              <a:lnSpc>
                <a:spcPts val="5120"/>
              </a:lnSpc>
              <a:buFont typeface="Arial"/>
              <a:buChar char="•"/>
            </a:pPr>
            <a:r>
              <a:rPr lang="en-US" sz="3200" spc="32">
                <a:solidFill>
                  <a:srgbClr val="FFFFFF"/>
                </a:solidFill>
                <a:latin typeface="Aileron Regular"/>
              </a:rPr>
              <a:t>Learn how culture is shared and can change over time</a:t>
            </a:r>
          </a:p>
          <a:p>
            <a:pPr marL="528320" indent="-264160" lvl="1">
              <a:lnSpc>
                <a:spcPts val="5120"/>
              </a:lnSpc>
              <a:buFont typeface="Arial"/>
              <a:buChar char="•"/>
            </a:pPr>
            <a:r>
              <a:rPr lang="en-US" sz="3200" spc="32">
                <a:solidFill>
                  <a:srgbClr val="FFFFFF"/>
                </a:solidFill>
                <a:latin typeface="Aileron Regular"/>
              </a:rPr>
              <a:t>Compare and contrast different cultures, including your own</a:t>
            </a:r>
          </a:p>
        </p:txBody>
      </p:sp>
      <p:sp>
        <p:nvSpPr>
          <p:cNvPr name="TextBox 7" id="7"/>
          <p:cNvSpPr txBox="true"/>
          <p:nvPr/>
        </p:nvSpPr>
        <p:spPr>
          <a:xfrm rot="0">
            <a:off x="1905414" y="5114033"/>
            <a:ext cx="5084955" cy="571500"/>
          </a:xfrm>
          <a:prstGeom prst="rect">
            <a:avLst/>
          </a:prstGeom>
        </p:spPr>
        <p:txBody>
          <a:bodyPr anchor="t" rtlCol="false" tIns="0" lIns="0" bIns="0" rIns="0">
            <a:spAutoFit/>
          </a:bodyPr>
          <a:lstStyle/>
          <a:p>
            <a:pPr>
              <a:lnSpc>
                <a:spcPts val="4440"/>
              </a:lnSpc>
            </a:pPr>
            <a:r>
              <a:rPr lang="en-US" sz="3700" spc="136">
                <a:solidFill>
                  <a:srgbClr val="FFFFFF"/>
                </a:solidFill>
                <a:latin typeface="Aileron Regular Bold"/>
              </a:rPr>
              <a:t>Topics We'll Cover</a:t>
            </a:r>
          </a:p>
        </p:txBody>
      </p:sp>
    </p:spTree>
  </p:cSld>
  <p:clrMapOvr>
    <a:masterClrMapping/>
  </p:clrMapOvr>
</p:sld>
</file>

<file path=ppt/slides/slide20.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5400000">
            <a:off x="-2711726" y="4529138"/>
            <a:ext cx="8229600" cy="1228725"/>
          </a:xfrm>
          <a:prstGeom prst="rect">
            <a:avLst/>
          </a:prstGeom>
        </p:spPr>
        <p:txBody>
          <a:bodyPr anchor="t" rtlCol="false" tIns="0" lIns="0" bIns="0" rIns="0">
            <a:spAutoFit/>
          </a:bodyPr>
          <a:lstStyle/>
          <a:p>
            <a:pPr algn="ctr">
              <a:lnSpc>
                <a:spcPts val="9600"/>
              </a:lnSpc>
            </a:pPr>
            <a:r>
              <a:rPr lang="en-US" sz="8000" spc="160">
                <a:solidFill>
                  <a:srgbClr val="04A82D"/>
                </a:solidFill>
                <a:latin typeface="Aileron Heavy"/>
              </a:rPr>
              <a:t>References</a:t>
            </a:r>
          </a:p>
        </p:txBody>
      </p:sp>
      <p:sp>
        <p:nvSpPr>
          <p:cNvPr name="AutoShape 3" id="3"/>
          <p:cNvSpPr/>
          <p:nvPr/>
        </p:nvSpPr>
        <p:spPr>
          <a:xfrm rot="-10800000">
            <a:off x="3044204" y="0"/>
            <a:ext cx="15243796" cy="10287000"/>
          </a:xfrm>
          <a:prstGeom prst="rect">
            <a:avLst/>
          </a:prstGeom>
          <a:solidFill>
            <a:srgbClr val="04A82D"/>
          </a:solidFill>
        </p:spPr>
      </p:sp>
      <p:sp>
        <p:nvSpPr>
          <p:cNvPr name="TextBox 4" id="4"/>
          <p:cNvSpPr txBox="true"/>
          <p:nvPr/>
        </p:nvSpPr>
        <p:spPr>
          <a:xfrm rot="0">
            <a:off x="3654487" y="775433"/>
            <a:ext cx="13105252" cy="91757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1. This activity is based on </a:t>
            </a:r>
            <a:r>
              <a:rPr lang="en-US" sz="2800" spc="28" u="sng">
                <a:solidFill>
                  <a:srgbClr val="FFFFFF"/>
                </a:solidFill>
                <a:latin typeface="Aileron Regular"/>
              </a:rPr>
              <a:t>Introducing Culture</a:t>
            </a:r>
            <a:r>
              <a:rPr lang="en-US" sz="2800" spc="28">
                <a:solidFill>
                  <a:srgbClr val="FFFFFF"/>
                </a:solidFill>
                <a:latin typeface="Aileron Regular"/>
              </a:rPr>
              <a:t>, by Francine Barone, in Teaching eHRAF. https://hraf.yale.edu/teach-ehraf/introducing-culture/</a:t>
            </a:r>
          </a:p>
        </p:txBody>
      </p:sp>
      <p:sp>
        <p:nvSpPr>
          <p:cNvPr name="TextBox 5" id="5"/>
          <p:cNvSpPr txBox="true"/>
          <p:nvPr/>
        </p:nvSpPr>
        <p:spPr>
          <a:xfrm rot="0">
            <a:off x="3654487" y="2460625"/>
            <a:ext cx="13105252" cy="91757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2. Bohannan, Paul. 1998. “Culture Summary: Tiv.” New Haven, Conn.: HRAF. https://ehrafworldcultures.yale.edu/document?id=ff57-000.</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000"/>
          </a:blip>
          <a:srcRect l="0" t="0" r="0" b="0"/>
          <a:stretch>
            <a:fillRect/>
          </a:stretch>
        </p:blipFill>
        <p:spPr>
          <a:xfrm flipH="false" flipV="false" rot="0">
            <a:off x="5535090" y="504914"/>
            <a:ext cx="7217821" cy="7508786"/>
          </a:xfrm>
          <a:prstGeom prst="rect">
            <a:avLst/>
          </a:prstGeom>
        </p:spPr>
      </p:pic>
      <p:sp>
        <p:nvSpPr>
          <p:cNvPr name="TextBox 3" id="3"/>
          <p:cNvSpPr txBox="true"/>
          <p:nvPr/>
        </p:nvSpPr>
        <p:spPr>
          <a:xfrm rot="0">
            <a:off x="4511199" y="2796267"/>
            <a:ext cx="9265601" cy="2926080"/>
          </a:xfrm>
          <a:prstGeom prst="rect">
            <a:avLst/>
          </a:prstGeom>
        </p:spPr>
        <p:txBody>
          <a:bodyPr anchor="t" rtlCol="false" tIns="0" lIns="0" bIns="0" rIns="0">
            <a:spAutoFit/>
          </a:bodyPr>
          <a:lstStyle/>
          <a:p>
            <a:pPr algn="ctr">
              <a:lnSpc>
                <a:spcPts val="11519"/>
              </a:lnSpc>
            </a:pPr>
            <a:r>
              <a:rPr lang="en-US" sz="9600">
                <a:solidFill>
                  <a:srgbClr val="04A82D"/>
                </a:solidFill>
                <a:latin typeface="Aileron Heavy Bold"/>
              </a:rPr>
              <a:t>Understanding Culture</a:t>
            </a:r>
          </a:p>
        </p:txBody>
      </p:sp>
      <p:sp>
        <p:nvSpPr>
          <p:cNvPr name="TextBox 4" id="4"/>
          <p:cNvSpPr txBox="true"/>
          <p:nvPr/>
        </p:nvSpPr>
        <p:spPr>
          <a:xfrm rot="0">
            <a:off x="4511199" y="6585246"/>
            <a:ext cx="9265601" cy="624840"/>
          </a:xfrm>
          <a:prstGeom prst="rect">
            <a:avLst/>
          </a:prstGeom>
        </p:spPr>
        <p:txBody>
          <a:bodyPr anchor="t" rtlCol="false" tIns="0" lIns="0" bIns="0" rIns="0">
            <a:spAutoFit/>
          </a:bodyPr>
          <a:lstStyle/>
          <a:p>
            <a:pPr algn="ctr">
              <a:lnSpc>
                <a:spcPts val="5040"/>
              </a:lnSpc>
            </a:pPr>
            <a:r>
              <a:rPr lang="en-US" sz="3600" spc="215">
                <a:solidFill>
                  <a:srgbClr val="04A82D"/>
                </a:solidFill>
                <a:latin typeface="Aileron Regular"/>
              </a:rPr>
              <a:t>in eHRAF World Cultures</a:t>
            </a:r>
          </a:p>
        </p:txBody>
      </p:sp>
      <p:grpSp>
        <p:nvGrpSpPr>
          <p:cNvPr name="Group 5" id="5"/>
          <p:cNvGrpSpPr/>
          <p:nvPr/>
        </p:nvGrpSpPr>
        <p:grpSpPr>
          <a:xfrm rot="0">
            <a:off x="398074" y="8623131"/>
            <a:ext cx="6878657" cy="843619"/>
            <a:chOff x="0" y="0"/>
            <a:chExt cx="9171543" cy="1124825"/>
          </a:xfrm>
        </p:grpSpPr>
        <p:sp>
          <p:nvSpPr>
            <p:cNvPr name="AutoShape 6" id="6"/>
            <p:cNvSpPr/>
            <p:nvPr/>
          </p:nvSpPr>
          <p:spPr>
            <a:xfrm rot="0">
              <a:off x="0" y="0"/>
              <a:ext cx="9171543" cy="1124825"/>
            </a:xfrm>
            <a:prstGeom prst="rect">
              <a:avLst/>
            </a:prstGeom>
            <a:solidFill>
              <a:srgbClr val="04A82D"/>
            </a:solidFill>
          </p:spPr>
        </p:sp>
        <p:sp>
          <p:nvSpPr>
            <p:cNvPr name="TextBox 7" id="7"/>
            <p:cNvSpPr txBox="true"/>
            <p:nvPr/>
          </p:nvSpPr>
          <p:spPr>
            <a:xfrm rot="0">
              <a:off x="352378" y="180143"/>
              <a:ext cx="8819165" cy="707390"/>
            </a:xfrm>
            <a:prstGeom prst="rect">
              <a:avLst/>
            </a:prstGeom>
          </p:spPr>
          <p:txBody>
            <a:bodyPr anchor="t" rtlCol="false" tIns="0" lIns="0" bIns="0" rIns="0">
              <a:spAutoFit/>
            </a:bodyPr>
            <a:lstStyle/>
            <a:p>
              <a:pPr>
                <a:lnSpc>
                  <a:spcPts val="4480"/>
                </a:lnSpc>
              </a:pPr>
              <a:r>
                <a:rPr lang="en-US" sz="3200" spc="224">
                  <a:solidFill>
                    <a:srgbClr val="FFFFFF"/>
                  </a:solidFill>
                  <a:latin typeface="Aileron Regular Bold"/>
                </a:rPr>
                <a:t>An eHRAF Workbook Activity</a:t>
              </a:r>
            </a:p>
          </p:txBody>
        </p:sp>
      </p:grpSp>
      <p:sp>
        <p:nvSpPr>
          <p:cNvPr name="TextBox 8" id="8"/>
          <p:cNvSpPr txBox="true"/>
          <p:nvPr/>
        </p:nvSpPr>
        <p:spPr>
          <a:xfrm rot="0">
            <a:off x="8147136" y="8468995"/>
            <a:ext cx="9715159" cy="789305"/>
          </a:xfrm>
          <a:prstGeom prst="rect">
            <a:avLst/>
          </a:prstGeom>
        </p:spPr>
        <p:txBody>
          <a:bodyPr anchor="t" rtlCol="false" tIns="0" lIns="0" bIns="0" rIns="0">
            <a:spAutoFit/>
          </a:bodyPr>
          <a:lstStyle/>
          <a:p>
            <a:pPr algn="r">
              <a:lnSpc>
                <a:spcPts val="3080"/>
              </a:lnSpc>
            </a:pPr>
            <a:r>
              <a:rPr lang="en-US" sz="2800" spc="196">
                <a:solidFill>
                  <a:srgbClr val="04A82D"/>
                </a:solidFill>
                <a:latin typeface="Aileron Regular Bold"/>
              </a:rPr>
              <a:t>Human Relations Area Files</a:t>
            </a:r>
          </a:p>
          <a:p>
            <a:pPr algn="r">
              <a:lnSpc>
                <a:spcPts val="3080"/>
              </a:lnSpc>
            </a:pPr>
            <a:r>
              <a:rPr lang="en-US" sz="2800" spc="196">
                <a:solidFill>
                  <a:srgbClr val="04A82D"/>
                </a:solidFill>
                <a:latin typeface="Aileron Regular"/>
              </a:rPr>
              <a:t>at Yale University</a:t>
            </a:r>
          </a:p>
        </p:txBody>
      </p:sp>
      <p:sp>
        <p:nvSpPr>
          <p:cNvPr name="TextBox 9" id="9"/>
          <p:cNvSpPr txBox="true"/>
          <p:nvPr/>
        </p:nvSpPr>
        <p:spPr>
          <a:xfrm rot="0">
            <a:off x="15375318" y="8042275"/>
            <a:ext cx="2486977" cy="398145"/>
          </a:xfrm>
          <a:prstGeom prst="rect">
            <a:avLst/>
          </a:prstGeom>
        </p:spPr>
        <p:txBody>
          <a:bodyPr anchor="t" rtlCol="false" tIns="0" lIns="0" bIns="0" rIns="0">
            <a:spAutoFit/>
          </a:bodyPr>
          <a:lstStyle/>
          <a:p>
            <a:pPr algn="r">
              <a:lnSpc>
                <a:spcPts val="3080"/>
              </a:lnSpc>
            </a:pPr>
            <a:r>
              <a:rPr lang="en-US" sz="2800" spc="196">
                <a:solidFill>
                  <a:srgbClr val="04A82D"/>
                </a:solidFill>
                <a:latin typeface="Aileron Regular"/>
              </a:rPr>
              <a:t>Produced by</a:t>
            </a:r>
          </a:p>
        </p:txBody>
      </p:sp>
      <p:sp>
        <p:nvSpPr>
          <p:cNvPr name="TextBox 10" id="10"/>
          <p:cNvSpPr txBox="true"/>
          <p:nvPr/>
        </p:nvSpPr>
        <p:spPr>
          <a:xfrm rot="0">
            <a:off x="15375318" y="9281964"/>
            <a:ext cx="2486977" cy="398145"/>
          </a:xfrm>
          <a:prstGeom prst="rect">
            <a:avLst/>
          </a:prstGeom>
        </p:spPr>
        <p:txBody>
          <a:bodyPr anchor="t" rtlCol="false" tIns="0" lIns="0" bIns="0" rIns="0">
            <a:spAutoFit/>
          </a:bodyPr>
          <a:lstStyle/>
          <a:p>
            <a:pPr algn="r">
              <a:lnSpc>
                <a:spcPts val="3080"/>
              </a:lnSpc>
            </a:pPr>
            <a:r>
              <a:rPr lang="en-US" sz="2800" spc="196" u="sng">
                <a:solidFill>
                  <a:srgbClr val="04A82D"/>
                </a:solidFill>
                <a:latin typeface="Aileron Regular"/>
                <a:hlinkClick r:id="rId3" tooltip="http://hraf.yale.edu"/>
              </a:rPr>
              <a:t>hraf.yale.edu</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627" r="0" b="7627"/>
          <a:stretch>
            <a:fillRect/>
          </a:stretch>
        </p:blipFill>
        <p:spPr>
          <a:xfrm flipH="false" flipV="false">
            <a:off x="0" y="0"/>
            <a:ext cx="18288000" cy="10287000"/>
          </a:xfrm>
          <a:prstGeom prst="rect">
            <a:avLst/>
          </a:prstGeom>
        </p:spPr>
      </p:pic>
      <p:grpSp>
        <p:nvGrpSpPr>
          <p:cNvPr name="Group 3" id="3"/>
          <p:cNvGrpSpPr/>
          <p:nvPr/>
        </p:nvGrpSpPr>
        <p:grpSpPr>
          <a:xfrm rot="0">
            <a:off x="3189403" y="4024701"/>
            <a:ext cx="12118707" cy="2237598"/>
            <a:chOff x="0" y="0"/>
            <a:chExt cx="16158275" cy="2983464"/>
          </a:xfrm>
        </p:grpSpPr>
        <p:sp>
          <p:nvSpPr>
            <p:cNvPr name="AutoShape 4" id="4"/>
            <p:cNvSpPr/>
            <p:nvPr/>
          </p:nvSpPr>
          <p:spPr>
            <a:xfrm rot="0">
              <a:off x="0" y="0"/>
              <a:ext cx="16158275" cy="2983464"/>
            </a:xfrm>
            <a:prstGeom prst="rect">
              <a:avLst/>
            </a:prstGeom>
            <a:solidFill>
              <a:srgbClr val="04A82D"/>
            </a:solidFill>
          </p:spPr>
        </p:sp>
        <p:sp>
          <p:nvSpPr>
            <p:cNvPr name="TextBox 5" id="5"/>
            <p:cNvSpPr txBox="true"/>
            <p:nvPr/>
          </p:nvSpPr>
          <p:spPr>
            <a:xfrm rot="0">
              <a:off x="773114" y="951791"/>
              <a:ext cx="14612047" cy="1108456"/>
            </a:xfrm>
            <a:prstGeom prst="rect">
              <a:avLst/>
            </a:prstGeom>
          </p:spPr>
          <p:txBody>
            <a:bodyPr anchor="t" rtlCol="false" tIns="0" lIns="0" bIns="0" rIns="0">
              <a:spAutoFit/>
            </a:bodyPr>
            <a:lstStyle/>
            <a:p>
              <a:pPr algn="ctr">
                <a:lnSpc>
                  <a:spcPts val="6383"/>
                </a:lnSpc>
              </a:pPr>
              <a:r>
                <a:rPr lang="en-US" sz="5600" spc="100">
                  <a:solidFill>
                    <a:srgbClr val="FFFFFF"/>
                  </a:solidFill>
                  <a:latin typeface="Aileron Regular Bold"/>
                </a:rPr>
                <a:t>WHAT IS CULTURE?</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534128" y="3690467"/>
            <a:ext cx="10118559" cy="5495925"/>
          </a:xfrm>
          <a:prstGeom prst="rect">
            <a:avLst/>
          </a:prstGeom>
        </p:spPr>
        <p:txBody>
          <a:bodyPr anchor="t" rtlCol="false" tIns="0" lIns="0" bIns="0" rIns="0">
            <a:spAutoFit/>
          </a:bodyPr>
          <a:lstStyle/>
          <a:p>
            <a:pPr>
              <a:lnSpc>
                <a:spcPts val="4320"/>
              </a:lnSpc>
            </a:pPr>
            <a:r>
              <a:rPr lang="en-US" sz="3600" spc="359">
                <a:solidFill>
                  <a:srgbClr val="04A82D"/>
                </a:solidFill>
                <a:latin typeface="Aileron Regular"/>
              </a:rPr>
              <a:t>Because culture is learned, it is always ch</a:t>
            </a:r>
            <a:r>
              <a:rPr lang="en-US" sz="3600" spc="359">
                <a:solidFill>
                  <a:srgbClr val="04A82D"/>
                </a:solidFill>
                <a:latin typeface="Aileron Regular"/>
              </a:rPr>
              <a:t>anging.</a:t>
            </a:r>
            <a:r>
              <a:rPr lang="en-US" sz="3600" spc="359">
                <a:solidFill>
                  <a:srgbClr val="04A82D"/>
                </a:solidFill>
                <a:latin typeface="Aileron Regular"/>
              </a:rPr>
              <a:t> When p</a:t>
            </a:r>
            <a:r>
              <a:rPr lang="en-US" sz="3600" spc="359">
                <a:solidFill>
                  <a:srgbClr val="04A82D"/>
                </a:solidFill>
                <a:latin typeface="Aileron Regular"/>
              </a:rPr>
              <a:t>e</a:t>
            </a:r>
            <a:r>
              <a:rPr lang="en-US" sz="3600" spc="359">
                <a:solidFill>
                  <a:srgbClr val="04A82D"/>
                </a:solidFill>
                <a:latin typeface="Aileron Regular"/>
              </a:rPr>
              <a:t>o</a:t>
            </a:r>
            <a:r>
              <a:rPr lang="en-US" sz="3600" spc="359">
                <a:solidFill>
                  <a:srgbClr val="04A82D"/>
                </a:solidFill>
                <a:latin typeface="Aileron Regular"/>
              </a:rPr>
              <a:t>p</a:t>
            </a:r>
            <a:r>
              <a:rPr lang="en-US" sz="3600" spc="359">
                <a:solidFill>
                  <a:srgbClr val="04A82D"/>
                </a:solidFill>
                <a:latin typeface="Aileron Regular"/>
              </a:rPr>
              <a:t>l</a:t>
            </a:r>
            <a:r>
              <a:rPr lang="en-US" sz="3600" spc="359">
                <a:solidFill>
                  <a:srgbClr val="04A82D"/>
                </a:solidFill>
                <a:latin typeface="Aileron Regular"/>
              </a:rPr>
              <a:t>e</a:t>
            </a:r>
            <a:r>
              <a:rPr lang="en-US" sz="3600" spc="359">
                <a:solidFill>
                  <a:srgbClr val="04A82D"/>
                </a:solidFill>
                <a:latin typeface="Aileron Regular"/>
              </a:rPr>
              <a:t> </a:t>
            </a:r>
            <a:r>
              <a:rPr lang="en-US" sz="3600" spc="359">
                <a:solidFill>
                  <a:srgbClr val="04A82D"/>
                </a:solidFill>
                <a:latin typeface="Aileron Regular"/>
              </a:rPr>
              <a:t>respo</a:t>
            </a:r>
            <a:r>
              <a:rPr lang="en-US" sz="3600" spc="359">
                <a:solidFill>
                  <a:srgbClr val="04A82D"/>
                </a:solidFill>
                <a:latin typeface="Aileron Regular"/>
              </a:rPr>
              <a:t>nd</a:t>
            </a:r>
            <a:r>
              <a:rPr lang="en-US" sz="3600" spc="359">
                <a:solidFill>
                  <a:srgbClr val="04A82D"/>
                </a:solidFill>
                <a:latin typeface="Aileron Regular"/>
              </a:rPr>
              <a:t> to</a:t>
            </a:r>
            <a:r>
              <a:rPr lang="en-US" sz="3600" spc="359">
                <a:solidFill>
                  <a:srgbClr val="04A82D"/>
                </a:solidFill>
                <a:latin typeface="Aileron Regular"/>
              </a:rPr>
              <a:t> e</a:t>
            </a:r>
            <a:r>
              <a:rPr lang="en-US" sz="3600" spc="359">
                <a:solidFill>
                  <a:srgbClr val="04A82D"/>
                </a:solidFill>
                <a:latin typeface="Aileron Regular"/>
              </a:rPr>
              <a:t>n</a:t>
            </a:r>
            <a:r>
              <a:rPr lang="en-US" sz="3600" spc="359">
                <a:solidFill>
                  <a:srgbClr val="04A82D"/>
                </a:solidFill>
                <a:latin typeface="Aileron Regular"/>
              </a:rPr>
              <a:t>v</a:t>
            </a:r>
            <a:r>
              <a:rPr lang="en-US" sz="3600" spc="359">
                <a:solidFill>
                  <a:srgbClr val="04A82D"/>
                </a:solidFill>
                <a:latin typeface="Aileron Regular"/>
              </a:rPr>
              <a:t>ironm</a:t>
            </a:r>
            <a:r>
              <a:rPr lang="en-US" sz="3600" spc="359">
                <a:solidFill>
                  <a:srgbClr val="04A82D"/>
                </a:solidFill>
                <a:latin typeface="Aileron Regular"/>
              </a:rPr>
              <a:t>e</a:t>
            </a:r>
            <a:r>
              <a:rPr lang="en-US" sz="3600" spc="359">
                <a:solidFill>
                  <a:srgbClr val="04A82D"/>
                </a:solidFill>
                <a:latin typeface="Aileron Regular"/>
              </a:rPr>
              <a:t>ntal </a:t>
            </a:r>
            <a:r>
              <a:rPr lang="en-US" sz="3600" spc="359">
                <a:solidFill>
                  <a:srgbClr val="04A82D"/>
                </a:solidFill>
                <a:latin typeface="Aileron Regular"/>
              </a:rPr>
              <a:t>chang</a:t>
            </a:r>
            <a:r>
              <a:rPr lang="en-US" sz="3600" spc="359">
                <a:solidFill>
                  <a:srgbClr val="04A82D"/>
                </a:solidFill>
                <a:latin typeface="Aileron Regular"/>
              </a:rPr>
              <a:t>es as well as soc</a:t>
            </a:r>
            <a:r>
              <a:rPr lang="en-US" sz="3600" spc="359">
                <a:solidFill>
                  <a:srgbClr val="04A82D"/>
                </a:solidFill>
                <a:latin typeface="Aileron Regular"/>
              </a:rPr>
              <a:t>i</a:t>
            </a:r>
            <a:r>
              <a:rPr lang="en-US" sz="3600" spc="359">
                <a:solidFill>
                  <a:srgbClr val="04A82D"/>
                </a:solidFill>
                <a:latin typeface="Aileron Regular"/>
              </a:rPr>
              <a:t>al o</a:t>
            </a:r>
            <a:r>
              <a:rPr lang="en-US" sz="3600" spc="359">
                <a:solidFill>
                  <a:srgbClr val="04A82D"/>
                </a:solidFill>
                <a:latin typeface="Aileron Regular"/>
              </a:rPr>
              <a:t>n</a:t>
            </a:r>
            <a:r>
              <a:rPr lang="en-US" sz="3600" spc="359">
                <a:solidFill>
                  <a:srgbClr val="04A82D"/>
                </a:solidFill>
                <a:latin typeface="Aileron Regular"/>
              </a:rPr>
              <a:t>es, culture changes as people try to </a:t>
            </a:r>
            <a:r>
              <a:rPr lang="en-US" sz="3600" spc="359">
                <a:solidFill>
                  <a:srgbClr val="04A82D"/>
                </a:solidFill>
                <a:latin typeface="Aileron Regular"/>
              </a:rPr>
              <a:t>adapt</a:t>
            </a:r>
            <a:r>
              <a:rPr lang="en-US" sz="3600" spc="359">
                <a:solidFill>
                  <a:srgbClr val="04A82D"/>
                </a:solidFill>
                <a:latin typeface="Aileron Regular"/>
              </a:rPr>
              <a:t> to new circumstance</a:t>
            </a:r>
            <a:r>
              <a:rPr lang="en-US" sz="3600" spc="359">
                <a:solidFill>
                  <a:srgbClr val="04A82D"/>
                </a:solidFill>
                <a:latin typeface="Aileron Regular"/>
              </a:rPr>
              <a:t>s</a:t>
            </a:r>
            <a:r>
              <a:rPr lang="en-US" sz="3600" spc="359">
                <a:solidFill>
                  <a:srgbClr val="04A82D"/>
                </a:solidFill>
                <a:latin typeface="Aileron Regular"/>
              </a:rPr>
              <a:t>. It is also imbued with symbolic meaning, such as through language. </a:t>
            </a:r>
          </a:p>
          <a:p>
            <a:pPr>
              <a:lnSpc>
                <a:spcPts val="4320"/>
              </a:lnSpc>
            </a:pPr>
          </a:p>
          <a:p>
            <a:pPr>
              <a:lnSpc>
                <a:spcPts val="4320"/>
              </a:lnSpc>
            </a:pPr>
            <a:r>
              <a:rPr lang="en-US" sz="3600" spc="359">
                <a:solidFill>
                  <a:srgbClr val="04A82D"/>
                </a:solidFill>
                <a:latin typeface="Aileron Regular"/>
              </a:rPr>
              <a:t>An</a:t>
            </a:r>
            <a:r>
              <a:rPr lang="en-US" sz="3600" spc="359">
                <a:solidFill>
                  <a:srgbClr val="04A82D"/>
                </a:solidFill>
                <a:latin typeface="Aileron Regular"/>
              </a:rPr>
              <a:t> individual may belong to overlapping cultural spheres at any one time. </a:t>
            </a:r>
          </a:p>
        </p:txBody>
      </p:sp>
      <p:pic>
        <p:nvPicPr>
          <p:cNvPr name="Picture 3" id="3"/>
          <p:cNvPicPr>
            <a:picLocks noChangeAspect="true"/>
          </p:cNvPicPr>
          <p:nvPr/>
        </p:nvPicPr>
        <p:blipFill>
          <a:blip r:embed="rId2"/>
          <a:srcRect l="30770" t="0" r="28776" b="0"/>
          <a:stretch>
            <a:fillRect/>
          </a:stretch>
        </p:blipFill>
        <p:spPr>
          <a:xfrm flipH="false" flipV="false" rot="0">
            <a:off x="12043476" y="0"/>
            <a:ext cx="6244524" cy="10287000"/>
          </a:xfrm>
          <a:prstGeom prst="rect">
            <a:avLst/>
          </a:prstGeom>
        </p:spPr>
      </p:pic>
      <p:sp>
        <p:nvSpPr>
          <p:cNvPr name="AutoShape 4" id="4"/>
          <p:cNvSpPr/>
          <p:nvPr/>
        </p:nvSpPr>
        <p:spPr>
          <a:xfrm rot="0">
            <a:off x="10652687" y="3974312"/>
            <a:ext cx="2781579" cy="2338376"/>
          </a:xfrm>
          <a:prstGeom prst="rect">
            <a:avLst/>
          </a:prstGeom>
          <a:solidFill>
            <a:srgbClr val="04A82D"/>
          </a:solidFill>
        </p:spPr>
      </p:sp>
      <p:sp>
        <p:nvSpPr>
          <p:cNvPr name="TextBox 5" id="5"/>
          <p:cNvSpPr txBox="true"/>
          <p:nvPr/>
        </p:nvSpPr>
        <p:spPr>
          <a:xfrm rot="0">
            <a:off x="292339" y="369235"/>
            <a:ext cx="11245579" cy="2752725"/>
          </a:xfrm>
          <a:prstGeom prst="rect">
            <a:avLst/>
          </a:prstGeom>
        </p:spPr>
        <p:txBody>
          <a:bodyPr anchor="t" rtlCol="false" tIns="0" lIns="0" bIns="0" rIns="0">
            <a:spAutoFit/>
          </a:bodyPr>
          <a:lstStyle/>
          <a:p>
            <a:pPr>
              <a:lnSpc>
                <a:spcPts val="7200"/>
              </a:lnSpc>
            </a:pPr>
            <a:r>
              <a:rPr lang="en-US" sz="6000" spc="120">
                <a:solidFill>
                  <a:srgbClr val="04A82D"/>
                </a:solidFill>
                <a:latin typeface="Aileron Heavy"/>
              </a:rPr>
              <a:t>Culture represents shared norms, values, ideas and patterns of learned behavior.</a:t>
            </a:r>
          </a:p>
        </p:txBody>
      </p:sp>
      <p:sp>
        <p:nvSpPr>
          <p:cNvPr name="TextBox 6" id="6"/>
          <p:cNvSpPr txBox="true"/>
          <p:nvPr/>
        </p:nvSpPr>
        <p:spPr>
          <a:xfrm rot="0">
            <a:off x="11076260" y="4562475"/>
            <a:ext cx="1934433" cy="1133475"/>
          </a:xfrm>
          <a:prstGeom prst="rect">
            <a:avLst/>
          </a:prstGeom>
        </p:spPr>
        <p:txBody>
          <a:bodyPr anchor="t" rtlCol="false" tIns="0" lIns="0" bIns="0" rIns="0">
            <a:spAutoFit/>
          </a:bodyPr>
          <a:lstStyle/>
          <a:p>
            <a:pPr algn="ctr">
              <a:lnSpc>
                <a:spcPts val="4440"/>
              </a:lnSpc>
            </a:pPr>
            <a:r>
              <a:rPr lang="en-US" sz="3700" spc="136">
                <a:solidFill>
                  <a:srgbClr val="FFFFFF"/>
                </a:solidFill>
                <a:latin typeface="Aileron Regular Bold"/>
              </a:rPr>
              <a:t>Did you know?</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8493" t="0" r="41491" b="0"/>
          <a:stretch>
            <a:fillRect/>
          </a:stretch>
        </p:blipFill>
        <p:spPr>
          <a:xfrm flipH="false" flipV="false" rot="0">
            <a:off x="-1985" y="0"/>
            <a:ext cx="6859985" cy="10287000"/>
          </a:xfrm>
          <a:prstGeom prst="rect">
            <a:avLst/>
          </a:prstGeom>
        </p:spPr>
      </p:pic>
      <p:sp>
        <p:nvSpPr>
          <p:cNvPr name="TextBox 3" id="3"/>
          <p:cNvSpPr txBox="true"/>
          <p:nvPr/>
        </p:nvSpPr>
        <p:spPr>
          <a:xfrm rot="0">
            <a:off x="7479462" y="1019175"/>
            <a:ext cx="10118559" cy="8239125"/>
          </a:xfrm>
          <a:prstGeom prst="rect">
            <a:avLst/>
          </a:prstGeom>
        </p:spPr>
        <p:txBody>
          <a:bodyPr anchor="t" rtlCol="false" tIns="0" lIns="0" bIns="0" rIns="0">
            <a:spAutoFit/>
          </a:bodyPr>
          <a:lstStyle/>
          <a:p>
            <a:pPr>
              <a:lnSpc>
                <a:spcPts val="4320"/>
              </a:lnSpc>
            </a:pPr>
            <a:r>
              <a:rPr lang="en-US" sz="3600" spc="359">
                <a:solidFill>
                  <a:srgbClr val="04A82D"/>
                </a:solidFill>
                <a:latin typeface="Aileron Regular"/>
              </a:rPr>
              <a:t>Many people trace their cultural foundations through kinship and the family. Additional cultural identiti</a:t>
            </a:r>
            <a:r>
              <a:rPr lang="en-US" sz="3600" spc="359">
                <a:solidFill>
                  <a:srgbClr val="04A82D"/>
                </a:solidFill>
                <a:latin typeface="Aileron Regular"/>
              </a:rPr>
              <a:t>es can be based on ethnicity, national</a:t>
            </a:r>
            <a:r>
              <a:rPr lang="en-US" sz="3600" spc="359">
                <a:solidFill>
                  <a:srgbClr val="04A82D"/>
                </a:solidFill>
                <a:latin typeface="Aileron Regular"/>
              </a:rPr>
              <a:t>i</a:t>
            </a:r>
            <a:r>
              <a:rPr lang="en-US" sz="3600" spc="359">
                <a:solidFill>
                  <a:srgbClr val="04A82D"/>
                </a:solidFill>
                <a:latin typeface="Aileron Regular"/>
              </a:rPr>
              <a:t>ty, language, religion, occupation, gen</a:t>
            </a:r>
            <a:r>
              <a:rPr lang="en-US" sz="3600" spc="359">
                <a:solidFill>
                  <a:srgbClr val="04A82D"/>
                </a:solidFill>
                <a:latin typeface="Aileron Regular"/>
              </a:rPr>
              <a:t>der, o</a:t>
            </a:r>
            <a:r>
              <a:rPr lang="en-US" sz="3600" spc="359">
                <a:solidFill>
                  <a:srgbClr val="04A82D"/>
                </a:solidFill>
                <a:latin typeface="Aileron Regular"/>
              </a:rPr>
              <a:t>r age, or a combination of the</a:t>
            </a:r>
            <a:r>
              <a:rPr lang="en-US" sz="3600" spc="359">
                <a:solidFill>
                  <a:srgbClr val="04A82D"/>
                </a:solidFill>
                <a:latin typeface="Aileron Regular"/>
              </a:rPr>
              <a:t>se.</a:t>
            </a:r>
          </a:p>
          <a:p>
            <a:pPr>
              <a:lnSpc>
                <a:spcPts val="4320"/>
              </a:lnSpc>
            </a:pPr>
          </a:p>
          <a:p>
            <a:pPr>
              <a:lnSpc>
                <a:spcPts val="4320"/>
              </a:lnSpc>
            </a:pPr>
            <a:r>
              <a:rPr lang="en-US" sz="3600" spc="359">
                <a:solidFill>
                  <a:srgbClr val="04A82D"/>
                </a:solidFill>
                <a:latin typeface="Aileron Regular"/>
              </a:rPr>
              <a:t>Traditionally, anthropologists focused on the culture of bounded societies, often defined by common language and geography. More recently, other types of cultures have been recognized, such as an immigrant community in a city, a business corporation, or a transnational diaspora.</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3601" t="0" r="25225" b="0"/>
          <a:stretch>
            <a:fillRect/>
          </a:stretch>
        </p:blipFill>
        <p:spPr>
          <a:xfrm flipH="false" flipV="false" rot="0">
            <a:off x="10422026" y="0"/>
            <a:ext cx="7865974" cy="10287000"/>
          </a:xfrm>
          <a:prstGeom prst="rect">
            <a:avLst/>
          </a:prstGeom>
        </p:spPr>
      </p:pic>
      <p:sp>
        <p:nvSpPr>
          <p:cNvPr name="AutoShape 3" id="3"/>
          <p:cNvSpPr/>
          <p:nvPr/>
        </p:nvSpPr>
        <p:spPr>
          <a:xfrm rot="-10800000">
            <a:off x="0" y="0"/>
            <a:ext cx="10422026" cy="10287000"/>
          </a:xfrm>
          <a:prstGeom prst="rect">
            <a:avLst/>
          </a:prstGeom>
          <a:solidFill>
            <a:srgbClr val="04A82D"/>
          </a:solidFill>
        </p:spPr>
      </p:sp>
      <p:sp>
        <p:nvSpPr>
          <p:cNvPr name="TextBox 4" id="4"/>
          <p:cNvSpPr txBox="true"/>
          <p:nvPr/>
        </p:nvSpPr>
        <p:spPr>
          <a:xfrm rot="0">
            <a:off x="328013" y="2133600"/>
            <a:ext cx="9766000" cy="712470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a:rPr>
              <a:t>Ethnocentrism is when a person believes that his or her own cultural values and ideals are the best and most valid way to behave. Because we each grow up surrounded by familiar practices, or people who mostly act like we do, it is not unusual to find some ethnocentrism in all cultures around the world. However, extreme ethnocentrism and intolerance of others is the basis for racism, xenophobia, and ethnic conflict, among other forms of hatred or violence.</a:t>
            </a:r>
          </a:p>
        </p:txBody>
      </p:sp>
      <p:sp>
        <p:nvSpPr>
          <p:cNvPr name="TextBox 5" id="5"/>
          <p:cNvSpPr txBox="true"/>
          <p:nvPr/>
        </p:nvSpPr>
        <p:spPr>
          <a:xfrm rot="0">
            <a:off x="328013" y="662940"/>
            <a:ext cx="6183134" cy="731520"/>
          </a:xfrm>
          <a:prstGeom prst="rect">
            <a:avLst/>
          </a:prstGeom>
        </p:spPr>
        <p:txBody>
          <a:bodyPr anchor="t" rtlCol="false" tIns="0" lIns="0" bIns="0" rIns="0">
            <a:spAutoFit/>
          </a:bodyPr>
          <a:lstStyle/>
          <a:p>
            <a:pPr>
              <a:lnSpc>
                <a:spcPts val="5759"/>
              </a:lnSpc>
            </a:pPr>
            <a:r>
              <a:rPr lang="en-US" sz="4800" spc="192">
                <a:solidFill>
                  <a:srgbClr val="FFFFFF"/>
                </a:solidFill>
                <a:latin typeface="Aileron Regular Bold"/>
              </a:rPr>
              <a:t>ETHNOCENTRISM</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5840" t="10478" r="18467" b="0"/>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04A82D"/>
          </a:solidFill>
        </p:spPr>
      </p:sp>
      <p:sp>
        <p:nvSpPr>
          <p:cNvPr name="TextBox 4" id="4"/>
          <p:cNvSpPr txBox="true"/>
          <p:nvPr/>
        </p:nvSpPr>
        <p:spPr>
          <a:xfrm rot="0">
            <a:off x="8171284" y="1561221"/>
            <a:ext cx="9811405" cy="831342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a:rPr>
              <a:t>Cultural relativism is the idea that other people’s lives, values, and beliefs should be respected and understood on their own terms rather than based on how closely they might match up to an outside observer’s own cultural standards.</a:t>
            </a:r>
          </a:p>
          <a:p>
            <a:pPr>
              <a:lnSpc>
                <a:spcPts val="4680"/>
              </a:lnSpc>
            </a:pPr>
          </a:p>
          <a:p>
            <a:pPr>
              <a:lnSpc>
                <a:spcPts val="4680"/>
              </a:lnSpc>
            </a:pPr>
            <a:r>
              <a:rPr lang="en-US" sz="3600" spc="179">
                <a:solidFill>
                  <a:srgbClr val="FFFFFF"/>
                </a:solidFill>
                <a:latin typeface="Aileron Regular"/>
              </a:rPr>
              <a:t>This approach requires one to suspend judgement about practices that may seem unusual or even “wrong” at first glance, and to attempt to look at the world through the eyes of another. Anthropologists try to understand the conditions that might explain the cultural behavior.</a:t>
            </a:r>
          </a:p>
        </p:txBody>
      </p:sp>
      <p:sp>
        <p:nvSpPr>
          <p:cNvPr name="TextBox 5" id="5"/>
          <p:cNvSpPr txBox="true"/>
          <p:nvPr/>
        </p:nvSpPr>
        <p:spPr>
          <a:xfrm rot="0">
            <a:off x="10107036" y="531055"/>
            <a:ext cx="7611884" cy="731520"/>
          </a:xfrm>
          <a:prstGeom prst="rect">
            <a:avLst/>
          </a:prstGeom>
        </p:spPr>
        <p:txBody>
          <a:bodyPr anchor="t" rtlCol="false" tIns="0" lIns="0" bIns="0" rIns="0">
            <a:spAutoFit/>
          </a:bodyPr>
          <a:lstStyle/>
          <a:p>
            <a:pPr algn="ctr">
              <a:lnSpc>
                <a:spcPts val="5759"/>
              </a:lnSpc>
            </a:pPr>
            <a:r>
              <a:rPr lang="en-US" sz="4800" spc="192">
                <a:solidFill>
                  <a:srgbClr val="FFFFFF"/>
                </a:solidFill>
                <a:latin typeface="Aileron Regular Bold"/>
              </a:rPr>
              <a:t>CULTURAL RELATIVISM</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0364" t="0" r="22287" b="0"/>
          <a:stretch>
            <a:fillRect/>
          </a:stretch>
        </p:blipFill>
        <p:spPr>
          <a:xfrm flipH="false" flipV="false" rot="0">
            <a:off x="10422026" y="0"/>
            <a:ext cx="7865974" cy="10287000"/>
          </a:xfrm>
          <a:prstGeom prst="rect">
            <a:avLst/>
          </a:prstGeom>
        </p:spPr>
      </p:pic>
      <p:sp>
        <p:nvSpPr>
          <p:cNvPr name="AutoShape 3" id="3"/>
          <p:cNvSpPr/>
          <p:nvPr/>
        </p:nvSpPr>
        <p:spPr>
          <a:xfrm rot="-10800000">
            <a:off x="0" y="0"/>
            <a:ext cx="10422026" cy="10287000"/>
          </a:xfrm>
          <a:prstGeom prst="rect">
            <a:avLst/>
          </a:prstGeom>
          <a:solidFill>
            <a:srgbClr val="04A82D"/>
          </a:solidFill>
        </p:spPr>
      </p:sp>
      <p:sp>
        <p:nvSpPr>
          <p:cNvPr name="TextBox 4" id="4"/>
          <p:cNvSpPr txBox="true"/>
          <p:nvPr/>
        </p:nvSpPr>
        <p:spPr>
          <a:xfrm rot="0">
            <a:off x="478737" y="1473298"/>
            <a:ext cx="9766000" cy="831342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a:rPr>
              <a:t>For cultural relativists, no single culture is superior or inferior to another. While cultural relativism represents the opposite of ethnocentrism, in its most extreme form, absolute relativism suggests that there is no way to judge any human behavior outside of its cultural context. This can similarly be used to justify atrocities or human rights violations.</a:t>
            </a:r>
          </a:p>
          <a:p>
            <a:pPr>
              <a:lnSpc>
                <a:spcPts val="4680"/>
              </a:lnSpc>
            </a:pPr>
          </a:p>
          <a:p>
            <a:pPr>
              <a:lnSpc>
                <a:spcPts val="4680"/>
              </a:lnSpc>
            </a:pPr>
            <a:r>
              <a:rPr lang="en-US" sz="3600" spc="179">
                <a:solidFill>
                  <a:srgbClr val="FFFFFF"/>
                </a:solidFill>
                <a:latin typeface="Aileron Regular"/>
              </a:rPr>
              <a:t>It is by exposure to other ways of life that people can begin to challenge the assumption that their culture is the “best” or only way to live.</a:t>
            </a:r>
          </a:p>
        </p:txBody>
      </p:sp>
      <p:sp>
        <p:nvSpPr>
          <p:cNvPr name="TextBox 5" id="5"/>
          <p:cNvSpPr txBox="true"/>
          <p:nvPr/>
        </p:nvSpPr>
        <p:spPr>
          <a:xfrm rot="0">
            <a:off x="478737" y="507225"/>
            <a:ext cx="7611884" cy="731520"/>
          </a:xfrm>
          <a:prstGeom prst="rect">
            <a:avLst/>
          </a:prstGeom>
        </p:spPr>
        <p:txBody>
          <a:bodyPr anchor="t" rtlCol="false" tIns="0" lIns="0" bIns="0" rIns="0">
            <a:spAutoFit/>
          </a:bodyPr>
          <a:lstStyle/>
          <a:p>
            <a:pPr>
              <a:lnSpc>
                <a:spcPts val="5759"/>
              </a:lnSpc>
            </a:pPr>
            <a:r>
              <a:rPr lang="en-US" sz="4800" spc="192">
                <a:solidFill>
                  <a:srgbClr val="FFFFFF"/>
                </a:solidFill>
                <a:latin typeface="Aileron Regular Bold"/>
              </a:rPr>
              <a:t>CULTURAL RELATIVISM</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0933" t="0" r="18121" b="0"/>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04A82D"/>
          </a:solidFill>
        </p:spPr>
      </p:sp>
      <p:sp>
        <p:nvSpPr>
          <p:cNvPr name="TextBox 4" id="4"/>
          <p:cNvSpPr txBox="true"/>
          <p:nvPr/>
        </p:nvSpPr>
        <p:spPr>
          <a:xfrm rot="0">
            <a:off x="8193987" y="1517259"/>
            <a:ext cx="9766000" cy="8313420"/>
          </a:xfrm>
          <a:prstGeom prst="rect">
            <a:avLst/>
          </a:prstGeom>
        </p:spPr>
        <p:txBody>
          <a:bodyPr anchor="t" rtlCol="false" tIns="0" lIns="0" bIns="0" rIns="0">
            <a:spAutoFit/>
          </a:bodyPr>
          <a:lstStyle/>
          <a:p>
            <a:pPr>
              <a:lnSpc>
                <a:spcPts val="4680"/>
              </a:lnSpc>
            </a:pPr>
            <a:r>
              <a:rPr lang="en-US" sz="3600" spc="72">
                <a:solidFill>
                  <a:srgbClr val="FFFFFF"/>
                </a:solidFill>
                <a:latin typeface="Aileron Regular"/>
              </a:rPr>
              <a:t>Anthropologists combat ethnocentric ideas by living among other communities. Through ethnography, they show that it is possible to learn and adapt to different cultures and their distinct ways of living, and that all cultures share important similarities as well as differences. Anthropology teaches us that all cultural groups are constantly learning and adopting ideas from one another. </a:t>
            </a:r>
          </a:p>
          <a:p>
            <a:pPr>
              <a:lnSpc>
                <a:spcPts val="4680"/>
              </a:lnSpc>
            </a:pPr>
          </a:p>
          <a:p>
            <a:pPr>
              <a:lnSpc>
                <a:spcPts val="4680"/>
              </a:lnSpc>
            </a:pPr>
            <a:r>
              <a:rPr lang="en-US" sz="3600" spc="72">
                <a:solidFill>
                  <a:srgbClr val="FFFFFF"/>
                </a:solidFill>
                <a:latin typeface="Aileron Regular Bold"/>
              </a:rPr>
              <a:t>Cultural diffusion</a:t>
            </a:r>
            <a:r>
              <a:rPr lang="en-US" sz="3600" spc="72">
                <a:solidFill>
                  <a:srgbClr val="FFFFFF"/>
                </a:solidFill>
                <a:latin typeface="Aileron Regular"/>
              </a:rPr>
              <a:t> – or the spread of cultural beliefs, practices, and material artifacts across populations – leads to the sharing of thoughts and behaviors between groups.</a:t>
            </a:r>
          </a:p>
        </p:txBody>
      </p:sp>
      <p:sp>
        <p:nvSpPr>
          <p:cNvPr name="TextBox 5" id="5"/>
          <p:cNvSpPr txBox="true"/>
          <p:nvPr/>
        </p:nvSpPr>
        <p:spPr>
          <a:xfrm rot="0">
            <a:off x="10283858" y="297180"/>
            <a:ext cx="7370096" cy="731520"/>
          </a:xfrm>
          <a:prstGeom prst="rect">
            <a:avLst/>
          </a:prstGeom>
        </p:spPr>
        <p:txBody>
          <a:bodyPr anchor="t" rtlCol="false" tIns="0" lIns="0" bIns="0" rIns="0">
            <a:spAutoFit/>
          </a:bodyPr>
          <a:lstStyle/>
          <a:p>
            <a:pPr algn="r">
              <a:lnSpc>
                <a:spcPts val="5759"/>
              </a:lnSpc>
            </a:pPr>
            <a:r>
              <a:rPr lang="en-US" sz="4800" spc="192">
                <a:solidFill>
                  <a:srgbClr val="FFFFFF"/>
                </a:solidFill>
                <a:latin typeface="Aileron Regular Bold"/>
              </a:rPr>
              <a:t>CULTURAL DIFFUSION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DAFhyzTpB0k</dc:identifier>
  <dcterms:modified xsi:type="dcterms:W3CDTF">2011-08-01T06:04:30Z</dcterms:modified>
  <cp:revision>1</cp:revision>
  <dc:title>eHRAF Workbook - Understanding Culture v2</dc:title>
</cp:coreProperties>
</file>