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Aileron Bold" charset="1" panose="00000800000000000000"/>
      <p:regular r:id="rId26"/>
    </p:embeddedFont>
    <p:embeddedFont>
      <p:font typeface="Aileron Heavy Bold" charset="1" panose="00000A00000000000000"/>
      <p:regular r:id="rId27"/>
    </p:embeddedFont>
    <p:embeddedFont>
      <p:font typeface="Aileron" charset="1" panose="00000500000000000000"/>
      <p:regular r:id="rId28"/>
    </p:embeddedFont>
    <p:embeddedFont>
      <p:font typeface="Aileron Italics" charset="1" panose="00000500000000000000"/>
      <p:regular r:id="rId29"/>
    </p:embeddedFont>
    <p:embeddedFont>
      <p:font typeface="Aileron Heavy" charset="1" panose="00000A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https://ehrafworldcultures.yale.edu/cultures/fo07/documents/071/pages/269"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https://ehrafworldcultures.yale.edu/help/Notebooks/create_notebook.html"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https://ehrafworldcultures.yale.edu/notebooks/c605c220-1986-402e-8261-f18d8fbcc45a"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https://hraf.yale.edu/coping-with-uncertainty-oracles-divination-and-decision-making" TargetMode="External" Type="http://schemas.openxmlformats.org/officeDocument/2006/relationships/hyperlink"/><Relationship Id="rId11" Target="https://hraf.yale.edu/coping-with-uncertainty-oracles-divination-and-decision-making" TargetMode="External" Type="http://schemas.openxmlformats.org/officeDocument/2006/relationships/hyperlink"/><Relationship Id="rId12" Target="https://hraf.yale.edu/coping-with-uncertainty-oracles-divination-and-decision-making" TargetMode="External" Type="http://schemas.openxmlformats.org/officeDocument/2006/relationships/hyperlink"/><Relationship Id="rId13" Target="https://hraf.yale.edu/coping-with-uncertainty-oracles-divination-and-decision-making" TargetMode="External" Type="http://schemas.openxmlformats.org/officeDocument/2006/relationships/hyperlink"/><Relationship Id="rId2" Target="https://hraf.yale.edu/teach-ehraf/divination-and-oracles/" TargetMode="External" Type="http://schemas.openxmlformats.org/officeDocument/2006/relationships/hyperlink"/><Relationship Id="rId3" Target="https://aeon.co/essays/in-cameroon-truth-telling-spiders-untangle-the-future" TargetMode="External" Type="http://schemas.openxmlformats.org/officeDocument/2006/relationships/hyperlink"/><Relationship Id="rId4" Target="https://aeon.co/essays/in-cameroon-truth-telling-spiders-untangle-the-future" TargetMode="External" Type="http://schemas.openxmlformats.org/officeDocument/2006/relationships/hyperlink"/><Relationship Id="rId5" Target="https://aeon.co/essays/in-cameroon-truth-telling-spiders-untangle-the-future" TargetMode="External" Type="http://schemas.openxmlformats.org/officeDocument/2006/relationships/hyperlink"/><Relationship Id="rId6" Target="https://aeon.co/essays/in-cameroon-truth-telling-spiders-untangle-the-future" TargetMode="External" Type="http://schemas.openxmlformats.org/officeDocument/2006/relationships/hyperlink"/><Relationship Id="rId7" Target="https://aeon.co/essays/in-cameroon-truth-telling-spiders-untangle-the-future" TargetMode="External" Type="http://schemas.openxmlformats.org/officeDocument/2006/relationships/hyperlink"/><Relationship Id="rId8" Target="https://aeon.co/essays/in-cameroon-truth-telling-spiders-untangle-the-future" TargetMode="External" Type="http://schemas.openxmlformats.org/officeDocument/2006/relationships/hyperlink"/><Relationship Id="rId9" Target="https://aeon.co/essays/in-cameroon-truth-telling-spiders-untangle-the-futur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youtube.com/shorts/T7IvEv7aF-4" TargetMode="External" Type="http://schemas.openxmlformats.org/officeDocument/2006/relationships/hyperlink"/><Relationship Id="rId3" Target="https://aeon.co/essays/in-cameroon-truth-telling-spiders-untangle-the-future" TargetMode="External" Type="http://schemas.openxmlformats.org/officeDocument/2006/relationships/hyperlink"/><Relationship Id="rId4" Target="https://aeon.co/essays/in-cameroon-truth-telling-spiders-untangle-the-future" TargetMode="External" Type="http://schemas.openxmlformats.org/officeDocument/2006/relationships/hyperlink"/><Relationship Id="rId5" Target="https://aeon.co/essays/in-cameroon-truth-telling-spiders-untangle-the-future" TargetMode="External" Type="http://schemas.openxmlformats.org/officeDocument/2006/relationships/hyperlink"/><Relationship Id="rId6" Target="../media/image8.jpeg" Type="http://schemas.openxmlformats.org/officeDocument/2006/relationships/image"/><Relationship Id="rId7" Target="https://www.youtube.com/shorts/T7IvEv7aF-4" TargetMode="External" Type="http://schemas.openxmlformats.org/officeDocument/2006/relationships/video"/><Relationship Id="rId8" Target="https://nggamdu.org"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8636070" cy="10287000"/>
          </a:xfrm>
          <a:custGeom>
            <a:avLst/>
            <a:gdLst/>
            <a:ahLst/>
            <a:cxnLst/>
            <a:rect r="r" b="b" t="t" l="l"/>
            <a:pathLst>
              <a:path h="10287000" w="8636070">
                <a:moveTo>
                  <a:pt x="0" y="0"/>
                </a:moveTo>
                <a:lnTo>
                  <a:pt x="8636070" y="0"/>
                </a:lnTo>
                <a:lnTo>
                  <a:pt x="8636070" y="10287000"/>
                </a:lnTo>
                <a:lnTo>
                  <a:pt x="0" y="10287000"/>
                </a:lnTo>
                <a:lnTo>
                  <a:pt x="0" y="0"/>
                </a:lnTo>
                <a:close/>
              </a:path>
            </a:pathLst>
          </a:custGeom>
          <a:blipFill>
            <a:blip r:embed="rId2"/>
            <a:stretch>
              <a:fillRect l="0" t="-23799" r="0" b="-2127"/>
            </a:stretch>
          </a:blipFill>
        </p:spPr>
      </p:sp>
      <p:sp>
        <p:nvSpPr>
          <p:cNvPr name="Freeform 3" id="3"/>
          <p:cNvSpPr/>
          <p:nvPr/>
        </p:nvSpPr>
        <p:spPr>
          <a:xfrm flipH="false" flipV="false" rot="0">
            <a:off x="9815825" y="1389107"/>
            <a:ext cx="7217821" cy="7508786"/>
          </a:xfrm>
          <a:custGeom>
            <a:avLst/>
            <a:gdLst/>
            <a:ahLst/>
            <a:cxnLst/>
            <a:rect r="r" b="b" t="t" l="l"/>
            <a:pathLst>
              <a:path h="7508786" w="7217821">
                <a:moveTo>
                  <a:pt x="0" y="0"/>
                </a:moveTo>
                <a:lnTo>
                  <a:pt x="7217821" y="0"/>
                </a:lnTo>
                <a:lnTo>
                  <a:pt x="7217821" y="7508786"/>
                </a:lnTo>
                <a:lnTo>
                  <a:pt x="0" y="7508786"/>
                </a:lnTo>
                <a:lnTo>
                  <a:pt x="0" y="0"/>
                </a:lnTo>
                <a:close/>
              </a:path>
            </a:pathLst>
          </a:custGeom>
          <a:blipFill>
            <a:blip r:embed="rId3">
              <a:alphaModFix amt="4000"/>
            </a:blip>
            <a:stretch>
              <a:fillRect l="0" t="0" r="0" b="0"/>
            </a:stretch>
          </a:blipFill>
        </p:spPr>
      </p:sp>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048985"/>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gn="l">
                <a:lnSpc>
                  <a:spcPts val="4480"/>
                </a:lnSpc>
              </a:pPr>
              <a:r>
                <a:rPr lang="en-US" sz="3200" spc="224" b="true">
                  <a:solidFill>
                    <a:srgbClr val="FFFFFF"/>
                  </a:solidFill>
                  <a:latin typeface="Aileron Bold"/>
                  <a:ea typeface="Aileron Bold"/>
                  <a:cs typeface="Aileron Bold"/>
                  <a:sym typeface="Aileron Bold"/>
                </a:rPr>
                <a:t>An eHRAF Workbook Activity</a:t>
              </a:r>
            </a:p>
          </p:txBody>
        </p:sp>
      </p:grpSp>
      <p:sp>
        <p:nvSpPr>
          <p:cNvPr name="TextBox 7" id="7"/>
          <p:cNvSpPr txBox="true"/>
          <p:nvPr/>
        </p:nvSpPr>
        <p:spPr>
          <a:xfrm rot="0">
            <a:off x="8791935" y="2957513"/>
            <a:ext cx="9265601" cy="4371975"/>
          </a:xfrm>
          <a:prstGeom prst="rect">
            <a:avLst/>
          </a:prstGeom>
        </p:spPr>
        <p:txBody>
          <a:bodyPr anchor="t" rtlCol="false" tIns="0" lIns="0" bIns="0" rIns="0">
            <a:spAutoFit/>
          </a:bodyPr>
          <a:lstStyle/>
          <a:p>
            <a:pPr algn="ctr">
              <a:lnSpc>
                <a:spcPts val="11519"/>
              </a:lnSpc>
            </a:pPr>
            <a:r>
              <a:rPr lang="en-US" sz="9600" b="true">
                <a:solidFill>
                  <a:srgbClr val="048985"/>
                </a:solidFill>
                <a:latin typeface="Aileron Heavy Bold"/>
                <a:ea typeface="Aileron Heavy Bold"/>
                <a:cs typeface="Aileron Heavy Bold"/>
                <a:sym typeface="Aileron Heavy Bold"/>
              </a:rPr>
              <a:t>Divination </a:t>
            </a:r>
          </a:p>
          <a:p>
            <a:pPr algn="ctr">
              <a:lnSpc>
                <a:spcPts val="11519"/>
              </a:lnSpc>
            </a:pPr>
            <a:r>
              <a:rPr lang="en-US" sz="9600" b="true">
                <a:solidFill>
                  <a:srgbClr val="048985"/>
                </a:solidFill>
                <a:latin typeface="Aileron Heavy Bold"/>
                <a:ea typeface="Aileron Heavy Bold"/>
                <a:cs typeface="Aileron Heavy Bold"/>
                <a:sym typeface="Aileron Heavy Bold"/>
              </a:rPr>
              <a:t>&amp; </a:t>
            </a:r>
          </a:p>
          <a:p>
            <a:pPr algn="ctr">
              <a:lnSpc>
                <a:spcPts val="11519"/>
              </a:lnSpc>
            </a:pPr>
            <a:r>
              <a:rPr lang="en-US" b="true" sz="9600">
                <a:solidFill>
                  <a:srgbClr val="048985"/>
                </a:solidFill>
                <a:latin typeface="Aileron Heavy Bold"/>
                <a:ea typeface="Aileron Heavy Bold"/>
                <a:cs typeface="Aileron Heavy Bold"/>
                <a:sym typeface="Aileron Heavy Bold"/>
              </a:rPr>
              <a:t>Oracles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048985"/>
                </a:solidFill>
                <a:latin typeface="Aileron"/>
                <a:ea typeface="Aileron"/>
                <a:cs typeface="Aileron"/>
                <a:sym typeface="Aileron"/>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a:ea typeface="Aileron"/>
                <a:cs typeface="Aileron"/>
                <a:sym typeface="Aileron"/>
              </a:rPr>
              <a:t>Human Relations Area Files</a:t>
            </a:r>
          </a:p>
          <a:p>
            <a:pPr algn="r">
              <a:lnSpc>
                <a:spcPts val="2420"/>
              </a:lnSpc>
            </a:pPr>
            <a:r>
              <a:rPr lang="en-US" sz="2200" spc="153">
                <a:solidFill>
                  <a:srgbClr val="000000"/>
                </a:solidFill>
                <a:latin typeface="Aileron"/>
                <a:ea typeface="Aileron"/>
                <a:cs typeface="Aileron"/>
                <a:sym typeface="Aileron"/>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48985"/>
        </a:solidFill>
      </p:bgPr>
    </p:bg>
    <p:spTree>
      <p:nvGrpSpPr>
        <p:cNvPr id="1" name=""/>
        <p:cNvGrpSpPr/>
        <p:nvPr/>
      </p:nvGrpSpPr>
      <p:grpSpPr>
        <a:xfrm>
          <a:off x="0" y="0"/>
          <a:ext cx="0" cy="0"/>
          <a:chOff x="0" y="0"/>
          <a:chExt cx="0" cy="0"/>
        </a:xfrm>
      </p:grpSpPr>
      <p:sp>
        <p:nvSpPr>
          <p:cNvPr name="AutoShape 2" id="2"/>
          <p:cNvSpPr/>
          <p:nvPr/>
        </p:nvSpPr>
        <p:spPr>
          <a:xfrm rot="0">
            <a:off x="5481699" y="5185020"/>
            <a:ext cx="12806301" cy="5101980"/>
          </a:xfrm>
          <a:prstGeom prst="rect">
            <a:avLst/>
          </a:prstGeom>
          <a:solidFill>
            <a:srgbClr val="FFFFFF"/>
          </a:solidFill>
        </p:spPr>
      </p:sp>
      <p:sp>
        <p:nvSpPr>
          <p:cNvPr name="Freeform 3" id="3"/>
          <p:cNvSpPr/>
          <p:nvPr/>
        </p:nvSpPr>
        <p:spPr>
          <a:xfrm flipH="false" flipV="false" rot="0">
            <a:off x="0" y="0"/>
            <a:ext cx="18288000" cy="5185020"/>
          </a:xfrm>
          <a:custGeom>
            <a:avLst/>
            <a:gdLst/>
            <a:ahLst/>
            <a:cxnLst/>
            <a:rect r="r" b="b" t="t" l="l"/>
            <a:pathLst>
              <a:path h="5185020" w="18288000">
                <a:moveTo>
                  <a:pt x="0" y="0"/>
                </a:moveTo>
                <a:lnTo>
                  <a:pt x="18288000" y="0"/>
                </a:lnTo>
                <a:lnTo>
                  <a:pt x="18288000" y="5185020"/>
                </a:lnTo>
                <a:lnTo>
                  <a:pt x="0" y="5185020"/>
                </a:lnTo>
                <a:lnTo>
                  <a:pt x="0" y="0"/>
                </a:lnTo>
                <a:close/>
              </a:path>
            </a:pathLst>
          </a:custGeom>
          <a:blipFill>
            <a:blip r:embed="rId2"/>
            <a:stretch>
              <a:fillRect l="0" t="-74326" r="0" b="-60812"/>
            </a:stretch>
          </a:blipFill>
        </p:spPr>
      </p:sp>
      <p:sp>
        <p:nvSpPr>
          <p:cNvPr name="TextBox 4" id="4"/>
          <p:cNvSpPr txBox="true"/>
          <p:nvPr/>
        </p:nvSpPr>
        <p:spPr>
          <a:xfrm rot="0">
            <a:off x="5955694" y="5791905"/>
            <a:ext cx="12155218" cy="1503045"/>
          </a:xfrm>
          <a:prstGeom prst="rect">
            <a:avLst/>
          </a:prstGeom>
        </p:spPr>
        <p:txBody>
          <a:bodyPr anchor="t" rtlCol="false" tIns="0" lIns="0" bIns="0" rIns="0">
            <a:spAutoFit/>
          </a:bodyPr>
          <a:lstStyle/>
          <a:p>
            <a:pPr algn="l">
              <a:lnSpc>
                <a:spcPts val="3960"/>
              </a:lnSpc>
            </a:pPr>
            <a:r>
              <a:rPr lang="en-US" sz="3600" spc="288">
                <a:solidFill>
                  <a:srgbClr val="048985"/>
                </a:solidFill>
                <a:latin typeface="Aileron"/>
                <a:ea typeface="Aileron"/>
                <a:cs typeface="Aileron"/>
                <a:sym typeface="Aileron"/>
              </a:rPr>
              <a:t>Read pages </a:t>
            </a:r>
            <a:r>
              <a:rPr lang="en-US" sz="3600" spc="288" b="true">
                <a:solidFill>
                  <a:srgbClr val="048985"/>
                </a:solidFill>
                <a:latin typeface="Aileron Bold"/>
                <a:ea typeface="Aileron Bold"/>
                <a:cs typeface="Aileron Bold"/>
                <a:sym typeface="Aileron Bold"/>
              </a:rPr>
              <a:t>258-264</a:t>
            </a:r>
            <a:r>
              <a:rPr lang="en-US" sz="3600" spc="288">
                <a:solidFill>
                  <a:srgbClr val="048985"/>
                </a:solidFill>
                <a:latin typeface="Aileron"/>
                <a:ea typeface="Aileron"/>
                <a:cs typeface="Aileron"/>
                <a:sym typeface="Aileron"/>
              </a:rPr>
              <a:t> &amp; </a:t>
            </a:r>
            <a:r>
              <a:rPr lang="en-US" sz="3600" spc="288" b="true">
                <a:solidFill>
                  <a:srgbClr val="048985"/>
                </a:solidFill>
                <a:latin typeface="Aileron Bold"/>
                <a:ea typeface="Aileron Bold"/>
                <a:cs typeface="Aileron Bold"/>
                <a:sym typeface="Aileron Bold"/>
              </a:rPr>
              <a:t>293-301</a:t>
            </a:r>
            <a:r>
              <a:rPr lang="en-US" sz="3600" spc="288">
                <a:solidFill>
                  <a:srgbClr val="048985"/>
                </a:solidFill>
                <a:latin typeface="Aileron"/>
                <a:ea typeface="Aileron"/>
                <a:cs typeface="Aileron"/>
                <a:sym typeface="Aileron"/>
              </a:rPr>
              <a:t> on Azande poison oracles </a:t>
            </a:r>
            <a:r>
              <a:rPr lang="en-US" sz="3600" spc="288">
                <a:solidFill>
                  <a:srgbClr val="048985"/>
                </a:solidFill>
                <a:latin typeface="Aileron"/>
                <a:ea typeface="Aileron"/>
                <a:cs typeface="Aileron"/>
                <a:sym typeface="Aileron"/>
              </a:rPr>
              <a:t>in </a:t>
            </a:r>
            <a:r>
              <a:rPr lang="en-US" sz="3600" i="true" spc="288">
                <a:solidFill>
                  <a:srgbClr val="048985"/>
                </a:solidFill>
                <a:latin typeface="Aileron Italics"/>
                <a:ea typeface="Aileron Italics"/>
                <a:cs typeface="Aileron Italics"/>
                <a:sym typeface="Aileron Italics"/>
              </a:rPr>
              <a:t>Witchcraft, Oracles and Magic among the Azande</a:t>
            </a:r>
            <a:r>
              <a:rPr lang="en-US" sz="3600" spc="288">
                <a:solidFill>
                  <a:srgbClr val="048985"/>
                </a:solidFill>
                <a:latin typeface="Aileron"/>
                <a:ea typeface="Aileron"/>
                <a:cs typeface="Aileron"/>
                <a:sym typeface="Aileron"/>
              </a:rPr>
              <a:t> by Evans-Pritchard (1937)</a:t>
            </a:r>
          </a:p>
        </p:txBody>
      </p:sp>
      <p:sp>
        <p:nvSpPr>
          <p:cNvPr name="TextBox 5" id="5"/>
          <p:cNvSpPr txBox="true"/>
          <p:nvPr/>
        </p:nvSpPr>
        <p:spPr>
          <a:xfrm rot="0">
            <a:off x="130735" y="6678856"/>
            <a:ext cx="5160946" cy="1666875"/>
          </a:xfrm>
          <a:prstGeom prst="rect">
            <a:avLst/>
          </a:prstGeom>
        </p:spPr>
        <p:txBody>
          <a:bodyPr anchor="t" rtlCol="false" tIns="0" lIns="0" bIns="0" rIns="0">
            <a:spAutoFit/>
          </a:bodyPr>
          <a:lstStyle/>
          <a:p>
            <a:pPr algn="ctr">
              <a:lnSpc>
                <a:spcPts val="6600"/>
              </a:lnSpc>
            </a:pPr>
            <a:r>
              <a:rPr lang="en-US" b="true" sz="5500" spc="110">
                <a:solidFill>
                  <a:srgbClr val="FFFFFF"/>
                </a:solidFill>
                <a:latin typeface="Aileron Heavy Bold"/>
                <a:ea typeface="Aileron Heavy Bold"/>
                <a:cs typeface="Aileron Heavy Bold"/>
                <a:sym typeface="Aileron Heavy Bold"/>
              </a:rPr>
              <a:t>Azande Poison Oracle</a:t>
            </a:r>
          </a:p>
        </p:txBody>
      </p:sp>
      <p:sp>
        <p:nvSpPr>
          <p:cNvPr name="TextBox 6" id="6"/>
          <p:cNvSpPr txBox="true"/>
          <p:nvPr/>
        </p:nvSpPr>
        <p:spPr>
          <a:xfrm rot="0">
            <a:off x="5955694" y="8250555"/>
            <a:ext cx="12155218" cy="1007745"/>
          </a:xfrm>
          <a:prstGeom prst="rect">
            <a:avLst/>
          </a:prstGeom>
        </p:spPr>
        <p:txBody>
          <a:bodyPr anchor="t" rtlCol="false" tIns="0" lIns="0" bIns="0" rIns="0">
            <a:spAutoFit/>
          </a:bodyPr>
          <a:lstStyle/>
          <a:p>
            <a:pPr algn="l">
              <a:lnSpc>
                <a:spcPts val="3960"/>
              </a:lnSpc>
            </a:pPr>
            <a:r>
              <a:rPr lang="en-US" sz="3600" spc="288">
                <a:solidFill>
                  <a:srgbClr val="048985"/>
                </a:solidFill>
                <a:latin typeface="Aileron"/>
                <a:ea typeface="Aileron"/>
                <a:cs typeface="Aileron"/>
                <a:sym typeface="Aileron"/>
              </a:rPr>
              <a:t>eHRAF link: </a:t>
            </a:r>
            <a:r>
              <a:rPr lang="en-US" b="true" sz="3600" spc="288" u="sng">
                <a:solidFill>
                  <a:srgbClr val="048985"/>
                </a:solidFill>
                <a:latin typeface="Aileron Bold"/>
                <a:ea typeface="Aileron Bold"/>
                <a:cs typeface="Aileron Bold"/>
                <a:sym typeface="Aileron Bold"/>
                <a:hlinkClick r:id="rId3" tooltip="https://ehrafworldcultures.yale.edu/cultures/fo07/documents/071/pages/269"/>
              </a:rPr>
              <a:t>https://ehrafworldcultures.yale.edu/cultures/fo07/documents/071/pages/269</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1341535" cy="10287000"/>
          </a:xfrm>
          <a:prstGeom prst="rect">
            <a:avLst/>
          </a:prstGeom>
          <a:solidFill>
            <a:srgbClr val="048985"/>
          </a:solidFill>
        </p:spPr>
      </p:sp>
      <p:sp>
        <p:nvSpPr>
          <p:cNvPr name="Freeform 3" id="3"/>
          <p:cNvSpPr/>
          <p:nvPr/>
        </p:nvSpPr>
        <p:spPr>
          <a:xfrm flipH="false" flipV="false" rot="0">
            <a:off x="11341535" y="0"/>
            <a:ext cx="6946465" cy="10287000"/>
          </a:xfrm>
          <a:custGeom>
            <a:avLst/>
            <a:gdLst/>
            <a:ahLst/>
            <a:cxnLst/>
            <a:rect r="r" b="b" t="t" l="l"/>
            <a:pathLst>
              <a:path h="10287000" w="6946465">
                <a:moveTo>
                  <a:pt x="0" y="0"/>
                </a:moveTo>
                <a:lnTo>
                  <a:pt x="6946465" y="0"/>
                </a:lnTo>
                <a:lnTo>
                  <a:pt x="6946465" y="10287000"/>
                </a:lnTo>
                <a:lnTo>
                  <a:pt x="0" y="10287000"/>
                </a:lnTo>
                <a:lnTo>
                  <a:pt x="0" y="0"/>
                </a:lnTo>
                <a:close/>
              </a:path>
            </a:pathLst>
          </a:custGeom>
          <a:blipFill>
            <a:blip r:embed="rId2"/>
            <a:stretch>
              <a:fillRect l="-14392" t="0" r="-107464" b="0"/>
            </a:stretch>
          </a:blipFill>
        </p:spPr>
      </p:sp>
      <p:grpSp>
        <p:nvGrpSpPr>
          <p:cNvPr name="Group 4" id="4"/>
          <p:cNvGrpSpPr/>
          <p:nvPr/>
        </p:nvGrpSpPr>
        <p:grpSpPr>
          <a:xfrm rot="0">
            <a:off x="14292288" y="-37136"/>
            <a:ext cx="3995712" cy="1065836"/>
            <a:chOff x="0" y="0"/>
            <a:chExt cx="5327616" cy="1421115"/>
          </a:xfrm>
        </p:grpSpPr>
        <p:sp>
          <p:nvSpPr>
            <p:cNvPr name="AutoShape 5" id="5"/>
            <p:cNvSpPr/>
            <p:nvPr/>
          </p:nvSpPr>
          <p:spPr>
            <a:xfrm rot="0">
              <a:off x="0" y="0"/>
              <a:ext cx="5327616" cy="1421115"/>
            </a:xfrm>
            <a:prstGeom prst="rect">
              <a:avLst/>
            </a:prstGeom>
            <a:solidFill>
              <a:srgbClr val="048985"/>
            </a:solidFill>
          </p:spPr>
        </p:sp>
        <p:sp>
          <p:nvSpPr>
            <p:cNvPr name="TextBox 6" id="6"/>
            <p:cNvSpPr txBox="true"/>
            <p:nvPr/>
          </p:nvSpPr>
          <p:spPr>
            <a:xfrm rot="0">
              <a:off x="530381" y="370621"/>
              <a:ext cx="4266855" cy="622723"/>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a:ea typeface="Aileron Heavy"/>
                  <a:cs typeface="Aileron Heavy"/>
                  <a:sym typeface="Aileron Heavy"/>
                </a:rPr>
                <a:t>QUESTIONS</a:t>
              </a:r>
            </a:p>
          </p:txBody>
        </p:sp>
      </p:grpSp>
      <p:sp>
        <p:nvSpPr>
          <p:cNvPr name="TextBox 7" id="7"/>
          <p:cNvSpPr txBox="true"/>
          <p:nvPr/>
        </p:nvSpPr>
        <p:spPr>
          <a:xfrm rot="0">
            <a:off x="104193" y="1767840"/>
            <a:ext cx="10782819" cy="6694170"/>
          </a:xfrm>
          <a:prstGeom prst="rect">
            <a:avLst/>
          </a:prstGeom>
        </p:spPr>
        <p:txBody>
          <a:bodyPr anchor="t" rtlCol="false" tIns="0" lIns="0" bIns="0" rIns="0">
            <a:spAutoFit/>
          </a:bodyPr>
          <a:lstStyle/>
          <a:p>
            <a:pPr algn="l" marL="777240" indent="-388620" lvl="1">
              <a:lnSpc>
                <a:spcPts val="4860"/>
              </a:lnSpc>
              <a:buFont typeface="Arial"/>
              <a:buChar char="•"/>
            </a:pPr>
            <a:r>
              <a:rPr lang="en-US" sz="3600" spc="89">
                <a:solidFill>
                  <a:srgbClr val="FFFFFF"/>
                </a:solidFill>
                <a:latin typeface="Aileron"/>
                <a:ea typeface="Aileron"/>
                <a:cs typeface="Aileron"/>
                <a:sym typeface="Aileron"/>
              </a:rPr>
              <a:t>Describe the Azande poison oracle. How does it work?</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Why is the oracle “one of the most important institu</a:t>
            </a:r>
            <a:r>
              <a:rPr lang="en-US" sz="3600" spc="89">
                <a:solidFill>
                  <a:srgbClr val="FFFFFF"/>
                </a:solidFill>
                <a:latin typeface="Aileron"/>
                <a:ea typeface="Aileron"/>
                <a:cs typeface="Aileron"/>
                <a:sym typeface="Aileron"/>
              </a:rPr>
              <a:t>tion</a:t>
            </a:r>
            <a:r>
              <a:rPr lang="en-US" sz="3600" spc="89">
                <a:solidFill>
                  <a:srgbClr val="FFFFFF"/>
                </a:solidFill>
                <a:latin typeface="Aileron"/>
                <a:ea typeface="Aileron"/>
                <a:cs typeface="Aileron"/>
                <a:sym typeface="Aileron"/>
              </a:rPr>
              <a:t>s of soci</a:t>
            </a:r>
            <a:r>
              <a:rPr lang="en-US" sz="3600" spc="89">
                <a:solidFill>
                  <a:srgbClr val="FFFFFF"/>
                </a:solidFill>
                <a:latin typeface="Aileron"/>
                <a:ea typeface="Aileron"/>
                <a:cs typeface="Aileron"/>
                <a:sym typeface="Aileron"/>
              </a:rPr>
              <a:t>al</a:t>
            </a:r>
            <a:r>
              <a:rPr lang="en-US" sz="3600" spc="89">
                <a:solidFill>
                  <a:srgbClr val="FFFFFF"/>
                </a:solidFill>
                <a:latin typeface="Aileron"/>
                <a:ea typeface="Aileron"/>
                <a:cs typeface="Aileron"/>
                <a:sym typeface="Aileron"/>
              </a:rPr>
              <a:t> life” f</a:t>
            </a:r>
            <a:r>
              <a:rPr lang="en-US" sz="3600" spc="89">
                <a:solidFill>
                  <a:srgbClr val="FFFFFF"/>
                </a:solidFill>
                <a:latin typeface="Aileron"/>
                <a:ea typeface="Aileron"/>
                <a:cs typeface="Aileron"/>
                <a:sym typeface="Aileron"/>
              </a:rPr>
              <a:t>or</a:t>
            </a:r>
            <a:r>
              <a:rPr lang="en-US" sz="3600" spc="89">
                <a:solidFill>
                  <a:srgbClr val="FFFFFF"/>
                </a:solidFill>
                <a:latin typeface="Aileron"/>
                <a:ea typeface="Aileron"/>
                <a:cs typeface="Aileron"/>
                <a:sym typeface="Aileron"/>
              </a:rPr>
              <a:t> the Azande?</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What are some rea</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o</a:t>
            </a:r>
            <a:r>
              <a:rPr lang="en-US" sz="3600" spc="89">
                <a:solidFill>
                  <a:srgbClr val="FFFFFF"/>
                </a:solidFill>
                <a:latin typeface="Aileron"/>
                <a:ea typeface="Aileron"/>
                <a:cs typeface="Aileron"/>
                <a:sym typeface="Aileron"/>
              </a:rPr>
              <a:t>ns</a:t>
            </a:r>
            <a:r>
              <a:rPr lang="en-US" sz="3600" spc="89">
                <a:solidFill>
                  <a:srgbClr val="FFFFFF"/>
                </a:solidFill>
                <a:latin typeface="Aileron"/>
                <a:ea typeface="Aileron"/>
                <a:cs typeface="Aileron"/>
                <a:sym typeface="Aileron"/>
              </a:rPr>
              <a:t> why people might consult the poison oracle</a:t>
            </a:r>
            <a:r>
              <a:rPr lang="en-US" sz="3600" spc="89">
                <a:solidFill>
                  <a:srgbClr val="FFFFFF"/>
                </a:solidFill>
                <a:latin typeface="Aileron"/>
                <a:ea typeface="Aileron"/>
                <a:cs typeface="Aileron"/>
                <a:sym typeface="Aileron"/>
              </a:rPr>
              <a:t>?</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How is t</a:t>
            </a:r>
            <a:r>
              <a:rPr lang="en-US" sz="3600" spc="89">
                <a:solidFill>
                  <a:srgbClr val="FFFFFF"/>
                </a:solidFill>
                <a:latin typeface="Aileron"/>
                <a:ea typeface="Aileron"/>
                <a:cs typeface="Aileron"/>
                <a:sym typeface="Aileron"/>
              </a:rPr>
              <a:t>h</a:t>
            </a:r>
            <a:r>
              <a:rPr lang="en-US" sz="3600" spc="89">
                <a:solidFill>
                  <a:srgbClr val="FFFFFF"/>
                </a:solidFill>
                <a:latin typeface="Aileron"/>
                <a:ea typeface="Aileron"/>
                <a:cs typeface="Aileron"/>
                <a:sym typeface="Aileron"/>
              </a:rPr>
              <a:t>e</a:t>
            </a:r>
            <a:r>
              <a:rPr lang="en-US" sz="3600" spc="89">
                <a:solidFill>
                  <a:srgbClr val="FFFFFF"/>
                </a:solidFill>
                <a:latin typeface="Aileron"/>
                <a:ea typeface="Aileron"/>
                <a:cs typeface="Aileron"/>
                <a:sym typeface="Aileron"/>
              </a:rPr>
              <a:t> tru</a:t>
            </a:r>
            <a:r>
              <a:rPr lang="en-US" sz="3600" spc="89">
                <a:solidFill>
                  <a:srgbClr val="FFFFFF"/>
                </a:solidFill>
                <a:latin typeface="Aileron"/>
                <a:ea typeface="Aileron"/>
                <a:cs typeface="Aileron"/>
                <a:sym typeface="Aileron"/>
              </a:rPr>
              <a:t>stworthiness of an oracle’s verdict determined?</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Ca</a:t>
            </a:r>
            <a:r>
              <a:rPr lang="en-US" sz="3600" spc="89">
                <a:solidFill>
                  <a:srgbClr val="FFFFFF"/>
                </a:solidFill>
                <a:latin typeface="Aileron"/>
                <a:ea typeface="Aileron"/>
                <a:cs typeface="Aileron"/>
                <a:sym typeface="Aileron"/>
              </a:rPr>
              <a:t>n y</a:t>
            </a:r>
            <a:r>
              <a:rPr lang="en-US" sz="3600" spc="89">
                <a:solidFill>
                  <a:srgbClr val="FFFFFF"/>
                </a:solidFill>
                <a:latin typeface="Aileron"/>
                <a:ea typeface="Aileron"/>
                <a:cs typeface="Aileron"/>
                <a:sym typeface="Aileron"/>
              </a:rPr>
              <a:t>ou</a:t>
            </a:r>
            <a:r>
              <a:rPr lang="en-US" sz="3600" spc="89">
                <a:solidFill>
                  <a:srgbClr val="FFFFFF"/>
                </a:solidFill>
                <a:latin typeface="Aileron"/>
                <a:ea typeface="Aileron"/>
                <a:cs typeface="Aileron"/>
                <a:sym typeface="Aileron"/>
              </a:rPr>
              <a:t> think</a:t>
            </a:r>
            <a:r>
              <a:rPr lang="en-US" sz="3600" spc="89">
                <a:solidFill>
                  <a:srgbClr val="FFFFFF"/>
                </a:solidFill>
                <a:latin typeface="Aileron"/>
                <a:ea typeface="Aileron"/>
                <a:cs typeface="Aileron"/>
                <a:sym typeface="Aileron"/>
              </a:rPr>
              <a:t> of any practic</a:t>
            </a:r>
            <a:r>
              <a:rPr lang="en-US" sz="3600" spc="89">
                <a:solidFill>
                  <a:srgbClr val="FFFFFF"/>
                </a:solidFill>
                <a:latin typeface="Aileron"/>
                <a:ea typeface="Aileron"/>
                <a:cs typeface="Aileron"/>
                <a:sym typeface="Aileron"/>
              </a:rPr>
              <a:t>e</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 </a:t>
            </a:r>
            <a:r>
              <a:rPr lang="en-US" sz="3600" spc="89">
                <a:solidFill>
                  <a:srgbClr val="FFFFFF"/>
                </a:solidFill>
                <a:latin typeface="Aileron"/>
                <a:ea typeface="Aileron"/>
                <a:cs typeface="Aileron"/>
                <a:sym typeface="Aileron"/>
              </a:rPr>
              <a:t>or cu</a:t>
            </a:r>
            <a:r>
              <a:rPr lang="en-US" sz="3600" spc="89">
                <a:solidFill>
                  <a:srgbClr val="FFFFFF"/>
                </a:solidFill>
                <a:latin typeface="Aileron"/>
                <a:ea typeface="Aileron"/>
                <a:cs typeface="Aileron"/>
                <a:sym typeface="Aileron"/>
              </a:rPr>
              <a:t>st</a:t>
            </a:r>
            <a:r>
              <a:rPr lang="en-US" sz="3600" spc="89">
                <a:solidFill>
                  <a:srgbClr val="FFFFFF"/>
                </a:solidFill>
                <a:latin typeface="Aileron"/>
                <a:ea typeface="Aileron"/>
                <a:cs typeface="Aileron"/>
                <a:sym typeface="Aileron"/>
              </a:rPr>
              <a:t>oms in your own soc</a:t>
            </a:r>
            <a:r>
              <a:rPr lang="en-US" sz="3600" spc="89">
                <a:solidFill>
                  <a:srgbClr val="FFFFFF"/>
                </a:solidFill>
                <a:latin typeface="Aileron"/>
                <a:ea typeface="Aileron"/>
                <a:cs typeface="Aileron"/>
                <a:sym typeface="Aileron"/>
              </a:rPr>
              <a:t>i</a:t>
            </a:r>
            <a:r>
              <a:rPr lang="en-US" sz="3600" spc="89">
                <a:solidFill>
                  <a:srgbClr val="FFFFFF"/>
                </a:solidFill>
                <a:latin typeface="Aileron"/>
                <a:ea typeface="Aileron"/>
                <a:cs typeface="Aileron"/>
                <a:sym typeface="Aileron"/>
              </a:rPr>
              <a:t>ety that</a:t>
            </a:r>
            <a:r>
              <a:rPr lang="en-US" sz="3600" spc="89">
                <a:solidFill>
                  <a:srgbClr val="FFFFFF"/>
                </a:solidFill>
                <a:latin typeface="Aileron"/>
                <a:ea typeface="Aileron"/>
                <a:cs typeface="Aileron"/>
                <a:sym typeface="Aileron"/>
              </a:rPr>
              <a:t> are simil</a:t>
            </a:r>
            <a:r>
              <a:rPr lang="en-US" sz="3600" spc="89">
                <a:solidFill>
                  <a:srgbClr val="FFFFFF"/>
                </a:solidFill>
                <a:latin typeface="Aileron"/>
                <a:ea typeface="Aileron"/>
                <a:cs typeface="Aileron"/>
                <a:sym typeface="Aileron"/>
              </a:rPr>
              <a:t>ar in any way to poison oracle consultations?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90" r="-481" b="-17207"/>
            </a:stretch>
          </a:blipFill>
        </p:spPr>
      </p:sp>
      <p:grpSp>
        <p:nvGrpSpPr>
          <p:cNvPr name="Group 3" id="3"/>
          <p:cNvGrpSpPr/>
          <p:nvPr/>
        </p:nvGrpSpPr>
        <p:grpSpPr>
          <a:xfrm rot="0">
            <a:off x="3189403" y="3675118"/>
            <a:ext cx="12118707" cy="2936765"/>
            <a:chOff x="0" y="0"/>
            <a:chExt cx="16158275" cy="3915686"/>
          </a:xfrm>
        </p:grpSpPr>
        <p:sp>
          <p:nvSpPr>
            <p:cNvPr name="AutoShape 4" id="4"/>
            <p:cNvSpPr/>
            <p:nvPr/>
          </p:nvSpPr>
          <p:spPr>
            <a:xfrm rot="0">
              <a:off x="0" y="0"/>
              <a:ext cx="16158275" cy="3915686"/>
            </a:xfrm>
            <a:prstGeom prst="rect">
              <a:avLst/>
            </a:prstGeom>
            <a:solidFill>
              <a:srgbClr val="048985"/>
            </a:solidFill>
          </p:spPr>
        </p:sp>
        <p:sp>
          <p:nvSpPr>
            <p:cNvPr name="TextBox 5" id="5"/>
            <p:cNvSpPr txBox="true"/>
            <p:nvPr/>
          </p:nvSpPr>
          <p:spPr>
            <a:xfrm rot="0">
              <a:off x="773114" y="1018466"/>
              <a:ext cx="14612047" cy="1974003"/>
            </a:xfrm>
            <a:prstGeom prst="rect">
              <a:avLst/>
            </a:prstGeom>
          </p:spPr>
          <p:txBody>
            <a:bodyPr anchor="t" rtlCol="false" tIns="0" lIns="0" bIns="0" rIns="0">
              <a:spAutoFit/>
            </a:bodyPr>
            <a:lstStyle/>
            <a:p>
              <a:pPr algn="ctr">
                <a:lnSpc>
                  <a:spcPts val="5600"/>
                </a:lnSpc>
              </a:pPr>
              <a:r>
                <a:rPr lang="en-US" b="true" sz="5600" spc="100">
                  <a:solidFill>
                    <a:srgbClr val="FFFFFF"/>
                  </a:solidFill>
                  <a:latin typeface="Aileron Bold"/>
                  <a:ea typeface="Aileron Bold"/>
                  <a:cs typeface="Aileron Bold"/>
                  <a:sym typeface="Aileron Bold"/>
                </a:rPr>
                <a:t>eHRAF Workbook </a:t>
              </a:r>
            </a:p>
            <a:p>
              <a:pPr algn="ctr">
                <a:lnSpc>
                  <a:spcPts val="5600"/>
                </a:lnSpc>
              </a:pPr>
              <a:r>
                <a:rPr lang="en-US" b="true" sz="5600" spc="100">
                  <a:solidFill>
                    <a:srgbClr val="FFFFFF"/>
                  </a:solidFill>
                  <a:latin typeface="Aileron Bold"/>
                  <a:ea typeface="Aileron Bold"/>
                  <a:cs typeface="Aileron Bold"/>
                  <a:sym typeface="Aileron Bold"/>
                </a:rPr>
                <a:t>ACTIVITY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48985"/>
        </a:solidFill>
      </p:bgPr>
    </p:bg>
    <p:spTree>
      <p:nvGrpSpPr>
        <p:cNvPr id="1" name=""/>
        <p:cNvGrpSpPr/>
        <p:nvPr/>
      </p:nvGrpSpPr>
      <p:grpSpPr>
        <a:xfrm>
          <a:off x="0" y="0"/>
          <a:ext cx="0" cy="0"/>
          <a:chOff x="0" y="0"/>
          <a:chExt cx="0" cy="0"/>
        </a:xfrm>
      </p:grpSpPr>
      <p:sp>
        <p:nvSpPr>
          <p:cNvPr name="Freeform 2" id="2"/>
          <p:cNvSpPr/>
          <p:nvPr/>
        </p:nvSpPr>
        <p:spPr>
          <a:xfrm flipH="false" flipV="false" rot="0">
            <a:off x="0" y="6200741"/>
            <a:ext cx="18288000" cy="4086259"/>
          </a:xfrm>
          <a:custGeom>
            <a:avLst/>
            <a:gdLst/>
            <a:ahLst/>
            <a:cxnLst/>
            <a:rect r="r" b="b" t="t" l="l"/>
            <a:pathLst>
              <a:path h="4086259" w="18288000">
                <a:moveTo>
                  <a:pt x="0" y="0"/>
                </a:moveTo>
                <a:lnTo>
                  <a:pt x="18288000" y="0"/>
                </a:lnTo>
                <a:lnTo>
                  <a:pt x="18288000" y="4086259"/>
                </a:lnTo>
                <a:lnTo>
                  <a:pt x="0" y="4086259"/>
                </a:lnTo>
                <a:lnTo>
                  <a:pt x="0" y="0"/>
                </a:lnTo>
                <a:close/>
              </a:path>
            </a:pathLst>
          </a:custGeom>
          <a:blipFill>
            <a:blip r:embed="rId2"/>
            <a:stretch>
              <a:fillRect l="0" t="-100488" r="0" b="-98250"/>
            </a:stretch>
          </a:blipFill>
        </p:spPr>
      </p:sp>
      <p:sp>
        <p:nvSpPr>
          <p:cNvPr name="AutoShape 3" id="3"/>
          <p:cNvSpPr/>
          <p:nvPr/>
        </p:nvSpPr>
        <p:spPr>
          <a:xfrm rot="0">
            <a:off x="5481699" y="-24562"/>
            <a:ext cx="12806301" cy="6225303"/>
          </a:xfrm>
          <a:prstGeom prst="rect">
            <a:avLst/>
          </a:prstGeom>
          <a:solidFill>
            <a:srgbClr val="FFFFFF"/>
          </a:solidFill>
        </p:spPr>
      </p:sp>
      <p:sp>
        <p:nvSpPr>
          <p:cNvPr name="TextBox 4" id="4"/>
          <p:cNvSpPr txBox="true"/>
          <p:nvPr/>
        </p:nvSpPr>
        <p:spPr>
          <a:xfrm rot="0">
            <a:off x="5807241" y="438025"/>
            <a:ext cx="12155218" cy="2002790"/>
          </a:xfrm>
          <a:prstGeom prst="rect">
            <a:avLst/>
          </a:prstGeom>
        </p:spPr>
        <p:txBody>
          <a:bodyPr anchor="t" rtlCol="false" tIns="0" lIns="0" bIns="0" rIns="0">
            <a:spAutoFit/>
          </a:bodyPr>
          <a:lstStyle/>
          <a:p>
            <a:pPr algn="l">
              <a:lnSpc>
                <a:spcPts val="3910"/>
              </a:lnSpc>
            </a:pPr>
            <a:r>
              <a:rPr lang="en-US" sz="3400" spc="272">
                <a:solidFill>
                  <a:srgbClr val="048985"/>
                </a:solidFill>
                <a:latin typeface="Aileron"/>
                <a:ea typeface="Aileron"/>
                <a:cs typeface="Aileron"/>
                <a:sym typeface="Aileron"/>
              </a:rPr>
              <a:t>In this activity, you will </a:t>
            </a:r>
            <a:r>
              <a:rPr lang="en-US" sz="3400" spc="272" b="true">
                <a:solidFill>
                  <a:srgbClr val="048985"/>
                </a:solidFill>
                <a:latin typeface="Aileron Bold"/>
                <a:ea typeface="Aileron Bold"/>
                <a:cs typeface="Aileron Bold"/>
                <a:sym typeface="Aileron Bold"/>
              </a:rPr>
              <a:t>compare and contrast </a:t>
            </a:r>
            <a:r>
              <a:rPr lang="en-US" sz="3400" spc="272">
                <a:solidFill>
                  <a:srgbClr val="048985"/>
                </a:solidFill>
                <a:latin typeface="Aileron"/>
                <a:ea typeface="Aileron"/>
                <a:cs typeface="Aileron"/>
                <a:sym typeface="Aileron"/>
              </a:rPr>
              <a:t>divination practices and practitioners across cultures using ethnographic evidence from the eHRAF World Cultures database.</a:t>
            </a:r>
          </a:p>
        </p:txBody>
      </p:sp>
      <p:sp>
        <p:nvSpPr>
          <p:cNvPr name="TextBox 5" id="5"/>
          <p:cNvSpPr txBox="true"/>
          <p:nvPr/>
        </p:nvSpPr>
        <p:spPr>
          <a:xfrm rot="0">
            <a:off x="127393" y="1983615"/>
            <a:ext cx="5160946" cy="1666875"/>
          </a:xfrm>
          <a:prstGeom prst="rect">
            <a:avLst/>
          </a:prstGeom>
        </p:spPr>
        <p:txBody>
          <a:bodyPr anchor="t" rtlCol="false" tIns="0" lIns="0" bIns="0" rIns="0">
            <a:spAutoFit/>
          </a:bodyPr>
          <a:lstStyle/>
          <a:p>
            <a:pPr algn="ctr">
              <a:lnSpc>
                <a:spcPts val="6600"/>
              </a:lnSpc>
            </a:pPr>
            <a:r>
              <a:rPr lang="en-US" sz="5500" spc="110">
                <a:solidFill>
                  <a:srgbClr val="FFFFFF"/>
                </a:solidFill>
                <a:latin typeface="Aileron Heavy"/>
                <a:ea typeface="Aileron Heavy"/>
                <a:cs typeface="Aileron Heavy"/>
                <a:sym typeface="Aileron Heavy"/>
              </a:rPr>
              <a:t>Cross-Cultural Comparison</a:t>
            </a:r>
          </a:p>
        </p:txBody>
      </p:sp>
      <p:sp>
        <p:nvSpPr>
          <p:cNvPr name="TextBox 6" id="6"/>
          <p:cNvSpPr txBox="true"/>
          <p:nvPr/>
        </p:nvSpPr>
        <p:spPr>
          <a:xfrm rot="0">
            <a:off x="5807241" y="2821815"/>
            <a:ext cx="12155218" cy="2993390"/>
          </a:xfrm>
          <a:prstGeom prst="rect">
            <a:avLst/>
          </a:prstGeom>
        </p:spPr>
        <p:txBody>
          <a:bodyPr anchor="t" rtlCol="false" tIns="0" lIns="0" bIns="0" rIns="0">
            <a:spAutoFit/>
          </a:bodyPr>
          <a:lstStyle/>
          <a:p>
            <a:pPr algn="l">
              <a:lnSpc>
                <a:spcPts val="3910"/>
              </a:lnSpc>
            </a:pPr>
            <a:r>
              <a:rPr lang="en-US" sz="3400" spc="272">
                <a:solidFill>
                  <a:srgbClr val="048985"/>
                </a:solidFill>
                <a:latin typeface="Aileron"/>
                <a:ea typeface="Aileron"/>
                <a:cs typeface="Aileron"/>
                <a:sym typeface="Aileron"/>
              </a:rPr>
              <a:t>Select </a:t>
            </a:r>
            <a:r>
              <a:rPr lang="en-US" sz="3400" spc="272" b="true">
                <a:solidFill>
                  <a:srgbClr val="048985"/>
                </a:solidFill>
                <a:latin typeface="Aileron Bold"/>
                <a:ea typeface="Aileron Bold"/>
                <a:cs typeface="Aileron Bold"/>
                <a:sym typeface="Aileron Bold"/>
              </a:rPr>
              <a:t>one </a:t>
            </a:r>
            <a:r>
              <a:rPr lang="en-US" sz="3400" spc="272">
                <a:solidFill>
                  <a:srgbClr val="048985"/>
                </a:solidFill>
                <a:latin typeface="Aileron"/>
                <a:ea typeface="Aileron"/>
                <a:cs typeface="Aileron"/>
                <a:sym typeface="Aileron"/>
              </a:rPr>
              <a:t>aspect or type of divination to compare across </a:t>
            </a:r>
            <a:r>
              <a:rPr lang="en-US" sz="3400" spc="272" b="true">
                <a:solidFill>
                  <a:srgbClr val="048985"/>
                </a:solidFill>
                <a:latin typeface="Aileron Bold"/>
                <a:ea typeface="Aileron Bold"/>
                <a:cs typeface="Aileron Bold"/>
                <a:sym typeface="Aileron Bold"/>
              </a:rPr>
              <a:t>three </a:t>
            </a:r>
            <a:r>
              <a:rPr lang="en-US" sz="3400" spc="272">
                <a:solidFill>
                  <a:srgbClr val="048985"/>
                </a:solidFill>
                <a:latin typeface="Aileron"/>
                <a:ea typeface="Aileron"/>
                <a:cs typeface="Aileron"/>
                <a:sym typeface="Aileron"/>
              </a:rPr>
              <a:t>cultures from different parts of the world. Create a table to store your findings, or add your selected paragraphs to an </a:t>
            </a:r>
            <a:r>
              <a:rPr lang="en-US" sz="3400" spc="272" b="true">
                <a:solidFill>
                  <a:srgbClr val="048985"/>
                </a:solidFill>
                <a:latin typeface="Aileron Bold"/>
                <a:ea typeface="Aileron Bold"/>
                <a:cs typeface="Aileron Bold"/>
                <a:sym typeface="Aileron Bold"/>
              </a:rPr>
              <a:t>eHRAF Notebook</a:t>
            </a:r>
            <a:r>
              <a:rPr lang="en-US" sz="3400" spc="272">
                <a:solidFill>
                  <a:srgbClr val="048985"/>
                </a:solidFill>
                <a:latin typeface="Aileron"/>
                <a:ea typeface="Aileron"/>
                <a:cs typeface="Aileron"/>
                <a:sym typeface="Aileron"/>
              </a:rPr>
              <a:t>. Then, write a brief summary comparing your selected cultures.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797344" cy="10287000"/>
          </a:xfrm>
          <a:custGeom>
            <a:avLst/>
            <a:gdLst/>
            <a:ahLst/>
            <a:cxnLst/>
            <a:rect r="r" b="b" t="t" l="l"/>
            <a:pathLst>
              <a:path h="10287000" w="4797344">
                <a:moveTo>
                  <a:pt x="0" y="0"/>
                </a:moveTo>
                <a:lnTo>
                  <a:pt x="4797344" y="0"/>
                </a:lnTo>
                <a:lnTo>
                  <a:pt x="4797344" y="10287000"/>
                </a:lnTo>
                <a:lnTo>
                  <a:pt x="0" y="10287000"/>
                </a:lnTo>
                <a:lnTo>
                  <a:pt x="0" y="0"/>
                </a:lnTo>
                <a:close/>
              </a:path>
            </a:pathLst>
          </a:custGeom>
          <a:blipFill>
            <a:blip r:embed="rId2"/>
            <a:stretch>
              <a:fillRect l="-110823" t="0" r="-110823" b="0"/>
            </a:stretch>
          </a:blipFill>
        </p:spPr>
      </p:sp>
      <p:sp>
        <p:nvSpPr>
          <p:cNvPr name="TextBox 3" id="3"/>
          <p:cNvSpPr txBox="true"/>
          <p:nvPr/>
        </p:nvSpPr>
        <p:spPr>
          <a:xfrm rot="0">
            <a:off x="6305452" y="246619"/>
            <a:ext cx="11424756" cy="895350"/>
          </a:xfrm>
          <a:prstGeom prst="rect">
            <a:avLst/>
          </a:prstGeom>
        </p:spPr>
        <p:txBody>
          <a:bodyPr anchor="t" rtlCol="false" tIns="0" lIns="0" bIns="0" rIns="0">
            <a:spAutoFit/>
          </a:bodyPr>
          <a:lstStyle/>
          <a:p>
            <a:pPr algn="r">
              <a:lnSpc>
                <a:spcPts val="7080"/>
              </a:lnSpc>
            </a:pPr>
            <a:r>
              <a:rPr lang="en-US" b="true" sz="5900" spc="118">
                <a:solidFill>
                  <a:srgbClr val="048985"/>
                </a:solidFill>
                <a:latin typeface="Aileron Heavy Bold"/>
                <a:ea typeface="Aileron Heavy Bold"/>
                <a:cs typeface="Aileron Heavy Bold"/>
                <a:sym typeface="Aileron Heavy Bold"/>
              </a:rPr>
              <a:t>Research Tips</a:t>
            </a:r>
          </a:p>
        </p:txBody>
      </p:sp>
      <p:sp>
        <p:nvSpPr>
          <p:cNvPr name="TextBox 4" id="4"/>
          <p:cNvSpPr txBox="true"/>
          <p:nvPr/>
        </p:nvSpPr>
        <p:spPr>
          <a:xfrm rot="0">
            <a:off x="5277521" y="4970870"/>
            <a:ext cx="12609822" cy="2079371"/>
          </a:xfrm>
          <a:prstGeom prst="rect">
            <a:avLst/>
          </a:prstGeom>
        </p:spPr>
        <p:txBody>
          <a:bodyPr anchor="t" rtlCol="false" tIns="0" lIns="0" bIns="0" rIns="0">
            <a:spAutoFit/>
          </a:bodyPr>
          <a:lstStyle/>
          <a:p>
            <a:pPr algn="l">
              <a:lnSpc>
                <a:spcPts val="4192"/>
              </a:lnSpc>
            </a:pPr>
            <a:r>
              <a:rPr lang="en-US" sz="3200" spc="320">
                <a:solidFill>
                  <a:srgbClr val="048985"/>
                </a:solidFill>
                <a:latin typeface="Aileron"/>
                <a:ea typeface="Aileron"/>
                <a:cs typeface="Aileron"/>
                <a:sym typeface="Aileron"/>
              </a:rPr>
              <a:t>To begin yo</a:t>
            </a:r>
            <a:r>
              <a:rPr lang="en-US" sz="3200" spc="320">
                <a:solidFill>
                  <a:srgbClr val="048985"/>
                </a:solidFill>
                <a:latin typeface="Aileron"/>
                <a:ea typeface="Aileron"/>
                <a:cs typeface="Aileron"/>
                <a:sym typeface="Aileron"/>
              </a:rPr>
              <a:t>ur research, conduct an </a:t>
            </a:r>
            <a:r>
              <a:rPr lang="en-US" b="true" sz="3200" spc="320">
                <a:solidFill>
                  <a:srgbClr val="048985"/>
                </a:solidFill>
                <a:latin typeface="Aileron Bold"/>
                <a:ea typeface="Aileron Bold"/>
                <a:cs typeface="Aileron Bold"/>
                <a:sym typeface="Aileron Bold"/>
              </a:rPr>
              <a:t>Advanced Search</a:t>
            </a:r>
            <a:r>
              <a:rPr lang="en-US" sz="3200" spc="320">
                <a:solidFill>
                  <a:srgbClr val="048985"/>
                </a:solidFill>
                <a:latin typeface="Aileron"/>
                <a:ea typeface="Aileron"/>
                <a:cs typeface="Aileron"/>
                <a:sym typeface="Aileron"/>
              </a:rPr>
              <a:t> in using the OCM subject identifiers: </a:t>
            </a:r>
            <a:r>
              <a:rPr lang="en-US" b="true" sz="3200" spc="320">
                <a:solidFill>
                  <a:srgbClr val="048985"/>
                </a:solidFill>
                <a:latin typeface="Aileron Bold"/>
                <a:ea typeface="Aileron Bold"/>
                <a:cs typeface="Aileron Bold"/>
                <a:sym typeface="Aileron Bold"/>
              </a:rPr>
              <a:t>787 Revelation and Divination</a:t>
            </a:r>
            <a:r>
              <a:rPr lang="en-US" sz="3200" spc="320">
                <a:solidFill>
                  <a:srgbClr val="048985"/>
                </a:solidFill>
                <a:latin typeface="Aileron"/>
                <a:ea typeface="Aileron"/>
                <a:cs typeface="Aileron"/>
                <a:sym typeface="Aileron"/>
              </a:rPr>
              <a:t> and/or </a:t>
            </a:r>
            <a:r>
              <a:rPr lang="en-US" b="true" sz="3200" spc="320">
                <a:solidFill>
                  <a:srgbClr val="048985"/>
                </a:solidFill>
                <a:latin typeface="Aileron Bold"/>
                <a:ea typeface="Aileron Bold"/>
                <a:cs typeface="Aileron Bold"/>
                <a:sym typeface="Aileron Bold"/>
              </a:rPr>
              <a:t>791 Magicians and Diviners</a:t>
            </a:r>
            <a:r>
              <a:rPr lang="en-US" sz="3200" spc="320">
                <a:solidFill>
                  <a:srgbClr val="048985"/>
                </a:solidFill>
                <a:latin typeface="Aileron"/>
                <a:ea typeface="Aileron"/>
                <a:cs typeface="Aileron"/>
                <a:sym typeface="Aileron"/>
              </a:rPr>
              <a:t>. You can also add specific keywords or culture names.</a:t>
            </a:r>
          </a:p>
        </p:txBody>
      </p:sp>
      <p:sp>
        <p:nvSpPr>
          <p:cNvPr name="TextBox 5" id="5"/>
          <p:cNvSpPr txBox="true"/>
          <p:nvPr/>
        </p:nvSpPr>
        <p:spPr>
          <a:xfrm rot="0">
            <a:off x="5277521" y="1433236"/>
            <a:ext cx="12609822" cy="3131185"/>
          </a:xfrm>
          <a:prstGeom prst="rect">
            <a:avLst/>
          </a:prstGeom>
        </p:spPr>
        <p:txBody>
          <a:bodyPr anchor="t" rtlCol="false" tIns="0" lIns="0" bIns="0" rIns="0">
            <a:spAutoFit/>
          </a:bodyPr>
          <a:lstStyle/>
          <a:p>
            <a:pPr algn="l">
              <a:lnSpc>
                <a:spcPts val="4160"/>
              </a:lnSpc>
            </a:pPr>
            <a:r>
              <a:rPr lang="en-US" sz="3200" spc="320">
                <a:solidFill>
                  <a:srgbClr val="048985"/>
                </a:solidFill>
                <a:latin typeface="Aileron"/>
                <a:ea typeface="Aileron"/>
                <a:cs typeface="Aileron"/>
                <a:sym typeface="Aileron"/>
              </a:rPr>
              <a:t>To get started, identify a feature of divination that interests you. For example, divination using objects such as cards, dice, books or bones; via spirit mediums; or by interpreting omens. You can also focus on divination for diagnosing and explaining illness or bodily harm, or for predicting the outcome of future events.</a:t>
            </a:r>
          </a:p>
        </p:txBody>
      </p:sp>
      <p:sp>
        <p:nvSpPr>
          <p:cNvPr name="TextBox 6" id="6"/>
          <p:cNvSpPr txBox="true"/>
          <p:nvPr/>
        </p:nvSpPr>
        <p:spPr>
          <a:xfrm rot="0">
            <a:off x="5277521" y="7586168"/>
            <a:ext cx="12609822" cy="2079371"/>
          </a:xfrm>
          <a:prstGeom prst="rect">
            <a:avLst/>
          </a:prstGeom>
        </p:spPr>
        <p:txBody>
          <a:bodyPr anchor="t" rtlCol="false" tIns="0" lIns="0" bIns="0" rIns="0">
            <a:spAutoFit/>
          </a:bodyPr>
          <a:lstStyle/>
          <a:p>
            <a:pPr algn="l">
              <a:lnSpc>
                <a:spcPts val="4192"/>
              </a:lnSpc>
            </a:pPr>
            <a:r>
              <a:rPr lang="en-US" sz="3200" spc="320">
                <a:solidFill>
                  <a:srgbClr val="048985"/>
                </a:solidFill>
                <a:latin typeface="Aileron"/>
                <a:ea typeface="Aileron"/>
                <a:cs typeface="Aileron"/>
                <a:sym typeface="Aileron"/>
              </a:rPr>
              <a:t>If using eHRAF Notebooks to store your findings, remember that you can annotate and label paragraphs inside your notebook to organize your thoughts. </a:t>
            </a:r>
            <a:r>
              <a:rPr lang="en-US" sz="3200" spc="320" u="sng">
                <a:solidFill>
                  <a:srgbClr val="048985"/>
                </a:solidFill>
                <a:latin typeface="Aileron"/>
                <a:ea typeface="Aileron"/>
                <a:cs typeface="Aileron"/>
                <a:sym typeface="Aileron"/>
                <a:hlinkClick r:id="rId3" tooltip="https://ehrafworldcultures.yale.edu/help/Notebooks/create_notebook.html"/>
              </a:rPr>
              <a:t>Learn more about Notebooks here</a:t>
            </a:r>
            <a:r>
              <a:rPr lang="en-US" sz="3200" spc="320">
                <a:solidFill>
                  <a:srgbClr val="048985"/>
                </a:solidFill>
                <a:latin typeface="Aileron"/>
                <a:ea typeface="Aileron"/>
                <a:cs typeface="Aileron"/>
                <a:sym typeface="Aileron"/>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64" t="0" r="-6052" b="-23498"/>
            </a:stretch>
          </a:blipFill>
        </p:spPr>
      </p:sp>
      <p:grpSp>
        <p:nvGrpSpPr>
          <p:cNvPr name="Group 3" id="3"/>
          <p:cNvGrpSpPr/>
          <p:nvPr/>
        </p:nvGrpSpPr>
        <p:grpSpPr>
          <a:xfrm rot="-5911422">
            <a:off x="6639902" y="4626149"/>
            <a:ext cx="2270002" cy="366267"/>
            <a:chOff x="0" y="0"/>
            <a:chExt cx="8091434" cy="1305560"/>
          </a:xfrm>
        </p:grpSpPr>
        <p:sp>
          <p:nvSpPr>
            <p:cNvPr name="Freeform 4" id="4"/>
            <p:cNvSpPr/>
            <p:nvPr/>
          </p:nvSpPr>
          <p:spPr>
            <a:xfrm flipH="false" flipV="false" rot="0">
              <a:off x="0" y="-56"/>
              <a:ext cx="8091751" cy="1304403"/>
            </a:xfrm>
            <a:custGeom>
              <a:avLst/>
              <a:gdLst/>
              <a:ahLst/>
              <a:cxnLst/>
              <a:rect r="r" b="b" t="t" l="l"/>
              <a:pathLst>
                <a:path h="1304403" w="8091751">
                  <a:moveTo>
                    <a:pt x="8035554" y="551236"/>
                  </a:moveTo>
                  <a:lnTo>
                    <a:pt x="7335783" y="27996"/>
                  </a:lnTo>
                  <a:cubicBezTo>
                    <a:pt x="7262123" y="-27884"/>
                    <a:pt x="7201164" y="2596"/>
                    <a:pt x="7201164" y="95306"/>
                  </a:cubicBezTo>
                  <a:lnTo>
                    <a:pt x="7201164" y="528376"/>
                  </a:lnTo>
                  <a:lnTo>
                    <a:pt x="831850" y="528376"/>
                  </a:lnTo>
                  <a:cubicBezTo>
                    <a:pt x="778510" y="354386"/>
                    <a:pt x="617220" y="227386"/>
                    <a:pt x="425450" y="227386"/>
                  </a:cubicBezTo>
                  <a:cubicBezTo>
                    <a:pt x="190500" y="227386"/>
                    <a:pt x="0" y="417886"/>
                    <a:pt x="0" y="652836"/>
                  </a:cubicBezTo>
                  <a:cubicBezTo>
                    <a:pt x="0" y="887786"/>
                    <a:pt x="190500" y="1078286"/>
                    <a:pt x="425450" y="1078286"/>
                  </a:cubicBezTo>
                  <a:cubicBezTo>
                    <a:pt x="617220" y="1078286"/>
                    <a:pt x="778510" y="951286"/>
                    <a:pt x="831850" y="777296"/>
                  </a:cubicBezTo>
                  <a:lnTo>
                    <a:pt x="7199692" y="777296"/>
                  </a:lnTo>
                  <a:lnTo>
                    <a:pt x="7199692" y="1209096"/>
                  </a:lnTo>
                  <a:cubicBezTo>
                    <a:pt x="7199692" y="1301806"/>
                    <a:pt x="7260853" y="1332286"/>
                    <a:pt x="7334514" y="1276406"/>
                  </a:cubicBezTo>
                  <a:lnTo>
                    <a:pt x="8035553" y="751896"/>
                  </a:lnTo>
                  <a:cubicBezTo>
                    <a:pt x="8110483" y="698556"/>
                    <a:pt x="8110483" y="607116"/>
                    <a:pt x="8035553" y="551236"/>
                  </a:cubicBezTo>
                  <a:close/>
                </a:path>
              </a:pathLst>
            </a:custGeom>
            <a:solidFill>
              <a:srgbClr val="048985"/>
            </a:solidFill>
          </p:spPr>
        </p:sp>
      </p:grpSp>
      <p:grpSp>
        <p:nvGrpSpPr>
          <p:cNvPr name="Group 5" id="5"/>
          <p:cNvGrpSpPr/>
          <p:nvPr/>
        </p:nvGrpSpPr>
        <p:grpSpPr>
          <a:xfrm rot="0">
            <a:off x="11151298" y="703385"/>
            <a:ext cx="7136702" cy="1037896"/>
            <a:chOff x="0" y="0"/>
            <a:chExt cx="9515602" cy="1383862"/>
          </a:xfrm>
        </p:grpSpPr>
        <p:sp>
          <p:nvSpPr>
            <p:cNvPr name="AutoShape 6" id="6"/>
            <p:cNvSpPr/>
            <p:nvPr/>
          </p:nvSpPr>
          <p:spPr>
            <a:xfrm rot="0">
              <a:off x="0" y="0"/>
              <a:ext cx="9515602" cy="1383862"/>
            </a:xfrm>
            <a:prstGeom prst="rect">
              <a:avLst/>
            </a:prstGeom>
            <a:solidFill>
              <a:srgbClr val="048985"/>
            </a:solidFill>
          </p:spPr>
        </p:sp>
        <p:sp>
          <p:nvSpPr>
            <p:cNvPr name="TextBox 7" id="7"/>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b="true" sz="2600" spc="208">
                  <a:solidFill>
                    <a:srgbClr val="FFFFFF"/>
                  </a:solidFill>
                  <a:latin typeface="Aileron Heavy Bold"/>
                  <a:ea typeface="Aileron Heavy Bold"/>
                  <a:cs typeface="Aileron Heavy Bold"/>
                  <a:sym typeface="Aileron Heavy Bold"/>
                </a:rPr>
                <a:t>SAMPLE ADVANCED SEARCH</a:t>
              </a:r>
            </a:p>
          </p:txBody>
        </p:sp>
      </p:grpSp>
      <p:grpSp>
        <p:nvGrpSpPr>
          <p:cNvPr name="Group 8" id="8"/>
          <p:cNvGrpSpPr/>
          <p:nvPr/>
        </p:nvGrpSpPr>
        <p:grpSpPr>
          <a:xfrm rot="-5911422">
            <a:off x="13827880" y="4642299"/>
            <a:ext cx="2519144" cy="366267"/>
            <a:chOff x="0" y="0"/>
            <a:chExt cx="8979503" cy="1305560"/>
          </a:xfrm>
        </p:grpSpPr>
        <p:sp>
          <p:nvSpPr>
            <p:cNvPr name="Freeform 9" id="9"/>
            <p:cNvSpPr/>
            <p:nvPr/>
          </p:nvSpPr>
          <p:spPr>
            <a:xfrm flipH="false" flipV="false" rot="0">
              <a:off x="0" y="-56"/>
              <a:ext cx="8979820" cy="1304403"/>
            </a:xfrm>
            <a:custGeom>
              <a:avLst/>
              <a:gdLst/>
              <a:ahLst/>
              <a:cxnLst/>
              <a:rect r="r" b="b" t="t" l="l"/>
              <a:pathLst>
                <a:path h="1304403" w="8979820">
                  <a:moveTo>
                    <a:pt x="8923623" y="551236"/>
                  </a:moveTo>
                  <a:lnTo>
                    <a:pt x="8223852" y="27996"/>
                  </a:lnTo>
                  <a:cubicBezTo>
                    <a:pt x="8150192" y="-27884"/>
                    <a:pt x="8089233" y="2596"/>
                    <a:pt x="8089233" y="95306"/>
                  </a:cubicBezTo>
                  <a:lnTo>
                    <a:pt x="8089233" y="528376"/>
                  </a:lnTo>
                  <a:lnTo>
                    <a:pt x="831850" y="528376"/>
                  </a:lnTo>
                  <a:cubicBezTo>
                    <a:pt x="778510" y="354386"/>
                    <a:pt x="617220" y="227386"/>
                    <a:pt x="425450" y="227386"/>
                  </a:cubicBezTo>
                  <a:cubicBezTo>
                    <a:pt x="190500" y="227386"/>
                    <a:pt x="0" y="417886"/>
                    <a:pt x="0" y="652836"/>
                  </a:cubicBezTo>
                  <a:cubicBezTo>
                    <a:pt x="0" y="887786"/>
                    <a:pt x="190500" y="1078286"/>
                    <a:pt x="425450" y="1078286"/>
                  </a:cubicBezTo>
                  <a:cubicBezTo>
                    <a:pt x="617220" y="1078286"/>
                    <a:pt x="778510" y="951286"/>
                    <a:pt x="831850" y="777296"/>
                  </a:cubicBezTo>
                  <a:lnTo>
                    <a:pt x="8087659" y="777296"/>
                  </a:lnTo>
                  <a:lnTo>
                    <a:pt x="8087659" y="1209096"/>
                  </a:lnTo>
                  <a:cubicBezTo>
                    <a:pt x="8087659" y="1301806"/>
                    <a:pt x="8148922" y="1332286"/>
                    <a:pt x="8222583" y="1276406"/>
                  </a:cubicBezTo>
                  <a:lnTo>
                    <a:pt x="8923622" y="751896"/>
                  </a:lnTo>
                  <a:cubicBezTo>
                    <a:pt x="8998552" y="698556"/>
                    <a:pt x="8998552" y="607116"/>
                    <a:pt x="8923622" y="551236"/>
                  </a:cubicBezTo>
                  <a:close/>
                </a:path>
              </a:pathLst>
            </a:custGeom>
            <a:solidFill>
              <a:srgbClr val="048985"/>
            </a:solidFill>
          </p:spPr>
        </p:sp>
      </p:grpSp>
      <p:grpSp>
        <p:nvGrpSpPr>
          <p:cNvPr name="Group 10" id="10"/>
          <p:cNvGrpSpPr/>
          <p:nvPr/>
        </p:nvGrpSpPr>
        <p:grpSpPr>
          <a:xfrm rot="0">
            <a:off x="5136597" y="6422267"/>
            <a:ext cx="5975291" cy="2173171"/>
            <a:chOff x="0" y="0"/>
            <a:chExt cx="7967054" cy="2897561"/>
          </a:xfrm>
        </p:grpSpPr>
        <p:sp>
          <p:nvSpPr>
            <p:cNvPr name="AutoShape 11" id="11"/>
            <p:cNvSpPr/>
            <p:nvPr/>
          </p:nvSpPr>
          <p:spPr>
            <a:xfrm rot="-10800000">
              <a:off x="0" y="0"/>
              <a:ext cx="7967054" cy="2897561"/>
            </a:xfrm>
            <a:prstGeom prst="rect">
              <a:avLst/>
            </a:prstGeom>
            <a:solidFill>
              <a:srgbClr val="FFFFFF"/>
            </a:solidFill>
          </p:spPr>
        </p:sp>
        <p:sp>
          <p:nvSpPr>
            <p:cNvPr name="TextBox 12" id="12"/>
            <p:cNvSpPr txBox="true"/>
            <p:nvPr/>
          </p:nvSpPr>
          <p:spPr>
            <a:xfrm rot="0">
              <a:off x="253085" y="524856"/>
              <a:ext cx="7460885" cy="1838325"/>
            </a:xfrm>
            <a:prstGeom prst="rect">
              <a:avLst/>
            </a:prstGeom>
          </p:spPr>
          <p:txBody>
            <a:bodyPr anchor="t" rtlCol="false" tIns="0" lIns="0" bIns="0" rIns="0">
              <a:spAutoFit/>
            </a:bodyPr>
            <a:lstStyle/>
            <a:p>
              <a:pPr algn="l">
                <a:lnSpc>
                  <a:spcPts val="3600"/>
                </a:lnSpc>
              </a:pPr>
              <a:r>
                <a:rPr lang="en-US" sz="3000" spc="30" b="true">
                  <a:solidFill>
                    <a:srgbClr val="048985"/>
                  </a:solidFill>
                  <a:latin typeface="Aileron Bold"/>
                  <a:ea typeface="Aileron Bold"/>
                  <a:cs typeface="Aileron Bold"/>
                  <a:sym typeface="Aileron Bold"/>
                </a:rPr>
                <a:t>Add 1 or more subjects: </a:t>
              </a:r>
            </a:p>
            <a:p>
              <a:pPr algn="l">
                <a:lnSpc>
                  <a:spcPts val="3600"/>
                </a:lnSpc>
              </a:pPr>
              <a:r>
                <a:rPr lang="en-US" sz="3000" spc="30">
                  <a:solidFill>
                    <a:srgbClr val="048985"/>
                  </a:solidFill>
                  <a:latin typeface="Aileron"/>
                  <a:ea typeface="Aileron"/>
                  <a:cs typeface="Aileron"/>
                  <a:sym typeface="Aileron"/>
                </a:rPr>
                <a:t>Revelation and Divination (787)  </a:t>
              </a:r>
            </a:p>
            <a:p>
              <a:pPr algn="l">
                <a:lnSpc>
                  <a:spcPts val="3600"/>
                </a:lnSpc>
              </a:pPr>
              <a:r>
                <a:rPr lang="en-US" sz="3000" spc="30">
                  <a:solidFill>
                    <a:srgbClr val="048985"/>
                  </a:solidFill>
                  <a:latin typeface="Aileron"/>
                  <a:ea typeface="Aileron"/>
                  <a:cs typeface="Aileron"/>
                  <a:sym typeface="Aileron"/>
                </a:rPr>
                <a:t>Magicians and Diviners (791)</a:t>
              </a:r>
            </a:p>
          </p:txBody>
        </p:sp>
      </p:grpSp>
      <p:grpSp>
        <p:nvGrpSpPr>
          <p:cNvPr name="Group 13" id="13"/>
          <p:cNvGrpSpPr/>
          <p:nvPr/>
        </p:nvGrpSpPr>
        <p:grpSpPr>
          <a:xfrm rot="0">
            <a:off x="12330738" y="6422267"/>
            <a:ext cx="5513428" cy="2060449"/>
            <a:chOff x="0" y="0"/>
            <a:chExt cx="7351238" cy="2747266"/>
          </a:xfrm>
        </p:grpSpPr>
        <p:sp>
          <p:nvSpPr>
            <p:cNvPr name="AutoShape 14" id="14"/>
            <p:cNvSpPr/>
            <p:nvPr/>
          </p:nvSpPr>
          <p:spPr>
            <a:xfrm rot="-10800000">
              <a:off x="0" y="0"/>
              <a:ext cx="7351238" cy="2747266"/>
            </a:xfrm>
            <a:prstGeom prst="rect">
              <a:avLst/>
            </a:prstGeom>
            <a:solidFill>
              <a:srgbClr val="FFFFFF"/>
            </a:solidFill>
          </p:spPr>
        </p:sp>
        <p:sp>
          <p:nvSpPr>
            <p:cNvPr name="TextBox 15" id="15"/>
            <p:cNvSpPr txBox="true"/>
            <p:nvPr/>
          </p:nvSpPr>
          <p:spPr>
            <a:xfrm rot="0">
              <a:off x="365001" y="449708"/>
              <a:ext cx="6621236" cy="1838325"/>
            </a:xfrm>
            <a:prstGeom prst="rect">
              <a:avLst/>
            </a:prstGeom>
          </p:spPr>
          <p:txBody>
            <a:bodyPr anchor="t" rtlCol="false" tIns="0" lIns="0" bIns="0" rIns="0">
              <a:spAutoFit/>
            </a:bodyPr>
            <a:lstStyle/>
            <a:p>
              <a:pPr algn="l">
                <a:lnSpc>
                  <a:spcPts val="3600"/>
                </a:lnSpc>
              </a:pPr>
              <a:r>
                <a:rPr lang="en-US" sz="3000" spc="30" b="true">
                  <a:solidFill>
                    <a:srgbClr val="048985"/>
                  </a:solidFill>
                  <a:latin typeface="Aileron Bold"/>
                  <a:ea typeface="Aileron Bold"/>
                  <a:cs typeface="Aileron Bold"/>
                  <a:sym typeface="Aileron Bold"/>
                </a:rPr>
                <a:t>Add optional keywords </a:t>
              </a:r>
              <a:r>
                <a:rPr lang="en-US" sz="3000" spc="30">
                  <a:solidFill>
                    <a:srgbClr val="048985"/>
                  </a:solidFill>
                  <a:latin typeface="Aileron"/>
                  <a:ea typeface="Aileron"/>
                  <a:cs typeface="Aileron"/>
                  <a:sym typeface="Aileron"/>
                </a:rPr>
                <a:t>such as bones, cards, spirits or </a:t>
              </a:r>
              <a:r>
                <a:rPr lang="en-US" sz="3000" i="true" spc="30">
                  <a:solidFill>
                    <a:srgbClr val="048985"/>
                  </a:solidFill>
                  <a:latin typeface="Aileron Italics"/>
                  <a:ea typeface="Aileron Italics"/>
                  <a:cs typeface="Aileron Italics"/>
                  <a:sym typeface="Aileron Italics"/>
                </a:rPr>
                <a:t>scapulimancy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069770" cy="10287000"/>
          </a:xfrm>
          <a:custGeom>
            <a:avLst/>
            <a:gdLst/>
            <a:ahLst/>
            <a:cxnLst/>
            <a:rect r="r" b="b" t="t" l="l"/>
            <a:pathLst>
              <a:path h="10287000" w="7069770">
                <a:moveTo>
                  <a:pt x="0" y="0"/>
                </a:moveTo>
                <a:lnTo>
                  <a:pt x="7069770" y="0"/>
                </a:lnTo>
                <a:lnTo>
                  <a:pt x="7069770" y="10287000"/>
                </a:lnTo>
                <a:lnTo>
                  <a:pt x="0" y="10287000"/>
                </a:lnTo>
                <a:lnTo>
                  <a:pt x="0" y="0"/>
                </a:lnTo>
                <a:close/>
              </a:path>
            </a:pathLst>
          </a:custGeom>
          <a:blipFill>
            <a:blip r:embed="rId2"/>
            <a:stretch>
              <a:fillRect l="-59130" t="0" r="-59130" b="0"/>
            </a:stretch>
          </a:blipFill>
        </p:spPr>
      </p:sp>
      <p:sp>
        <p:nvSpPr>
          <p:cNvPr name="AutoShape 3" id="3"/>
          <p:cNvSpPr/>
          <p:nvPr/>
        </p:nvSpPr>
        <p:spPr>
          <a:xfrm rot="-10800000">
            <a:off x="7069770" y="0"/>
            <a:ext cx="11218230" cy="10287000"/>
          </a:xfrm>
          <a:prstGeom prst="rect">
            <a:avLst/>
          </a:prstGeom>
          <a:solidFill>
            <a:srgbClr val="FFFFFF"/>
          </a:solidFill>
        </p:spPr>
      </p:sp>
      <p:grpSp>
        <p:nvGrpSpPr>
          <p:cNvPr name="Group 4" id="4"/>
          <p:cNvGrpSpPr/>
          <p:nvPr/>
        </p:nvGrpSpPr>
        <p:grpSpPr>
          <a:xfrm rot="0">
            <a:off x="0" y="0"/>
            <a:ext cx="3995712" cy="1196536"/>
            <a:chOff x="0" y="0"/>
            <a:chExt cx="5327616" cy="1595382"/>
          </a:xfrm>
        </p:grpSpPr>
        <p:sp>
          <p:nvSpPr>
            <p:cNvPr name="AutoShape 5" id="5"/>
            <p:cNvSpPr/>
            <p:nvPr/>
          </p:nvSpPr>
          <p:spPr>
            <a:xfrm rot="0">
              <a:off x="0" y="0"/>
              <a:ext cx="5327616" cy="1595382"/>
            </a:xfrm>
            <a:prstGeom prst="rect">
              <a:avLst/>
            </a:prstGeom>
            <a:solidFill>
              <a:srgbClr val="048985"/>
            </a:solidFill>
          </p:spPr>
        </p:sp>
        <p:sp>
          <p:nvSpPr>
            <p:cNvPr name="TextBox 6" id="6"/>
            <p:cNvSpPr txBox="true"/>
            <p:nvPr/>
          </p:nvSpPr>
          <p:spPr>
            <a:xfrm rot="0">
              <a:off x="349908" y="127554"/>
              <a:ext cx="4627800" cy="1283123"/>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a:ea typeface="Aileron Heavy"/>
                  <a:cs typeface="Aileron Heavy"/>
                  <a:sym typeface="Aileron Heavy"/>
                </a:rPr>
                <a:t>SAMPLE COMPARISON</a:t>
              </a:r>
            </a:p>
          </p:txBody>
        </p:sp>
      </p:grpSp>
      <p:sp>
        <p:nvSpPr>
          <p:cNvPr name="TextBox 7" id="7"/>
          <p:cNvSpPr txBox="true"/>
          <p:nvPr/>
        </p:nvSpPr>
        <p:spPr>
          <a:xfrm rot="0">
            <a:off x="7487896" y="1693025"/>
            <a:ext cx="10297016" cy="2158365"/>
          </a:xfrm>
          <a:prstGeom prst="rect">
            <a:avLst/>
          </a:prstGeom>
        </p:spPr>
        <p:txBody>
          <a:bodyPr anchor="t" rtlCol="false" tIns="0" lIns="0" bIns="0" rIns="0">
            <a:spAutoFit/>
          </a:bodyPr>
          <a:lstStyle/>
          <a:p>
            <a:pPr algn="l">
              <a:lnSpc>
                <a:spcPts val="4290"/>
              </a:lnSpc>
            </a:pPr>
            <a:r>
              <a:rPr lang="en-US" sz="3300" spc="99">
                <a:solidFill>
                  <a:srgbClr val="048985"/>
                </a:solidFill>
                <a:latin typeface="Aileron"/>
                <a:ea typeface="Aileron"/>
                <a:cs typeface="Aileron"/>
                <a:sym typeface="Aileron"/>
              </a:rPr>
              <a:t>In this example, we will explore </a:t>
            </a:r>
            <a:r>
              <a:rPr lang="en-US" sz="3300" spc="99" b="true">
                <a:solidFill>
                  <a:srgbClr val="048985"/>
                </a:solidFill>
                <a:latin typeface="Aileron Bold"/>
                <a:ea typeface="Aileron Bold"/>
                <a:cs typeface="Aileron Bold"/>
                <a:sym typeface="Aileron Bold"/>
              </a:rPr>
              <a:t>scapulimancy</a:t>
            </a:r>
            <a:r>
              <a:rPr lang="en-US" sz="3300" spc="99">
                <a:solidFill>
                  <a:srgbClr val="048985"/>
                </a:solidFill>
                <a:latin typeface="Aileron"/>
                <a:ea typeface="Aileron"/>
                <a:cs typeface="Aileron"/>
                <a:sym typeface="Aileron"/>
              </a:rPr>
              <a:t>: a type of divination that involves reading signs such as cracks or markings that appear on an animal’s </a:t>
            </a:r>
            <a:r>
              <a:rPr lang="en-US" sz="3300" spc="99" b="true">
                <a:solidFill>
                  <a:srgbClr val="048985"/>
                </a:solidFill>
                <a:latin typeface="Aileron Bold"/>
                <a:ea typeface="Aileron Bold"/>
                <a:cs typeface="Aileron Bold"/>
                <a:sym typeface="Aileron Bold"/>
              </a:rPr>
              <a:t>shoulder blade bone</a:t>
            </a:r>
            <a:r>
              <a:rPr lang="en-US" sz="3300" spc="99">
                <a:solidFill>
                  <a:srgbClr val="048985"/>
                </a:solidFill>
                <a:latin typeface="Aileron"/>
                <a:ea typeface="Aileron"/>
                <a:cs typeface="Aileron"/>
                <a:sym typeface="Aileron"/>
              </a:rPr>
              <a:t> after it has been burned. </a:t>
            </a:r>
          </a:p>
        </p:txBody>
      </p:sp>
      <p:sp>
        <p:nvSpPr>
          <p:cNvPr name="TextBox 8" id="8"/>
          <p:cNvSpPr txBox="true"/>
          <p:nvPr/>
        </p:nvSpPr>
        <p:spPr>
          <a:xfrm rot="0">
            <a:off x="7487896" y="498475"/>
            <a:ext cx="3847767" cy="530225"/>
          </a:xfrm>
          <a:prstGeom prst="rect">
            <a:avLst/>
          </a:prstGeom>
        </p:spPr>
        <p:txBody>
          <a:bodyPr anchor="t" rtlCol="false" tIns="0" lIns="0" bIns="0" rIns="0">
            <a:spAutoFit/>
          </a:bodyPr>
          <a:lstStyle/>
          <a:p>
            <a:pPr algn="l">
              <a:lnSpc>
                <a:spcPts val="3999"/>
              </a:lnSpc>
            </a:pPr>
            <a:r>
              <a:rPr lang="en-US" sz="3999" spc="159" b="true">
                <a:solidFill>
                  <a:srgbClr val="048985"/>
                </a:solidFill>
                <a:latin typeface="Aileron Bold"/>
                <a:ea typeface="Aileron Bold"/>
                <a:cs typeface="Aileron Bold"/>
                <a:sym typeface="Aileron Bold"/>
              </a:rPr>
              <a:t>Scapulimancy</a:t>
            </a:r>
          </a:p>
        </p:txBody>
      </p:sp>
      <p:sp>
        <p:nvSpPr>
          <p:cNvPr name="TextBox 9" id="9"/>
          <p:cNvSpPr txBox="true"/>
          <p:nvPr/>
        </p:nvSpPr>
        <p:spPr>
          <a:xfrm rot="0">
            <a:off x="7487896" y="4478668"/>
            <a:ext cx="10297016" cy="1615440"/>
          </a:xfrm>
          <a:prstGeom prst="rect">
            <a:avLst/>
          </a:prstGeom>
        </p:spPr>
        <p:txBody>
          <a:bodyPr anchor="t" rtlCol="false" tIns="0" lIns="0" bIns="0" rIns="0">
            <a:spAutoFit/>
          </a:bodyPr>
          <a:lstStyle/>
          <a:p>
            <a:pPr algn="l">
              <a:lnSpc>
                <a:spcPts val="4290"/>
              </a:lnSpc>
            </a:pPr>
            <a:r>
              <a:rPr lang="en-US" sz="3300" spc="99">
                <a:solidFill>
                  <a:srgbClr val="048985"/>
                </a:solidFill>
                <a:latin typeface="Aileron"/>
                <a:ea typeface="Aileron"/>
                <a:cs typeface="Aileron"/>
                <a:sym typeface="Aileron"/>
              </a:rPr>
              <a:t>The eHRAF Notebook on the following page </a:t>
            </a:r>
            <a:r>
              <a:rPr lang="en-US" sz="3300" spc="99">
                <a:solidFill>
                  <a:srgbClr val="048985"/>
                </a:solidFill>
                <a:latin typeface="Aileron"/>
                <a:ea typeface="Aileron"/>
                <a:cs typeface="Aileron"/>
                <a:sym typeface="Aileron"/>
              </a:rPr>
              <a:t>c</a:t>
            </a:r>
            <a:r>
              <a:rPr lang="en-US" sz="3300" spc="99">
                <a:solidFill>
                  <a:srgbClr val="048985"/>
                </a:solidFill>
                <a:latin typeface="Aileron"/>
                <a:ea typeface="Aileron"/>
                <a:cs typeface="Aileron"/>
                <a:sym typeface="Aileron"/>
              </a:rPr>
              <a:t>o</a:t>
            </a:r>
            <a:r>
              <a:rPr lang="en-US" sz="3300" spc="99">
                <a:solidFill>
                  <a:srgbClr val="048985"/>
                </a:solidFill>
                <a:latin typeface="Aileron"/>
                <a:ea typeface="Aileron"/>
                <a:cs typeface="Aileron"/>
                <a:sym typeface="Aileron"/>
              </a:rPr>
              <a:t>n</a:t>
            </a:r>
            <a:r>
              <a:rPr lang="en-US" sz="3300" spc="99">
                <a:solidFill>
                  <a:srgbClr val="048985"/>
                </a:solidFill>
                <a:latin typeface="Aileron"/>
                <a:ea typeface="Aileron"/>
                <a:cs typeface="Aileron"/>
                <a:sym typeface="Aileron"/>
              </a:rPr>
              <a:t>tains paragraphs on the subject of scapulimancy.</a:t>
            </a:r>
          </a:p>
        </p:txBody>
      </p:sp>
      <p:sp>
        <p:nvSpPr>
          <p:cNvPr name="TextBox 10" id="10"/>
          <p:cNvSpPr txBox="true"/>
          <p:nvPr/>
        </p:nvSpPr>
        <p:spPr>
          <a:xfrm rot="0">
            <a:off x="7487896" y="6721386"/>
            <a:ext cx="10297016" cy="2701290"/>
          </a:xfrm>
          <a:prstGeom prst="rect">
            <a:avLst/>
          </a:prstGeom>
        </p:spPr>
        <p:txBody>
          <a:bodyPr anchor="t" rtlCol="false" tIns="0" lIns="0" bIns="0" rIns="0">
            <a:spAutoFit/>
          </a:bodyPr>
          <a:lstStyle/>
          <a:p>
            <a:pPr algn="l">
              <a:lnSpc>
                <a:spcPts val="4290"/>
              </a:lnSpc>
            </a:pPr>
            <a:r>
              <a:rPr lang="en-US" sz="3300" spc="99">
                <a:solidFill>
                  <a:srgbClr val="048985"/>
                </a:solidFill>
                <a:latin typeface="Aileron"/>
                <a:ea typeface="Aileron"/>
                <a:cs typeface="Aileron"/>
                <a:sym typeface="Aileron"/>
              </a:rPr>
              <a:t>Log in to eHRAF to view and add this notebook to your Notebooks: </a:t>
            </a:r>
          </a:p>
          <a:p>
            <a:pPr algn="l">
              <a:lnSpc>
                <a:spcPts val="4290"/>
              </a:lnSpc>
            </a:pPr>
          </a:p>
          <a:p>
            <a:pPr algn="l">
              <a:lnSpc>
                <a:spcPts val="4290"/>
              </a:lnSpc>
            </a:pPr>
            <a:r>
              <a:rPr lang="en-US" b="true" sz="3300" spc="99" u="sng">
                <a:solidFill>
                  <a:srgbClr val="048985"/>
                </a:solidFill>
                <a:latin typeface="Aileron Bold"/>
                <a:ea typeface="Aileron Bold"/>
                <a:cs typeface="Aileron Bold"/>
                <a:sym typeface="Aileron Bold"/>
                <a:hlinkClick r:id="rId3" tooltip="https://ehrafworldcultures.yale.edu/notebooks/c605c220-1986-402e-8261-f18d8fbcc45a"/>
              </a:rPr>
              <a:t>https://ehrafworldcultures.yale.edu/notebooks/c605c220-1986-402e-8261-f18d8fbcc45a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5050" t="-17899" r="-8338" b="-154"/>
            </a:stretch>
          </a:blipFill>
        </p:spPr>
      </p:sp>
      <p:grpSp>
        <p:nvGrpSpPr>
          <p:cNvPr name="Group 3" id="3"/>
          <p:cNvGrpSpPr/>
          <p:nvPr/>
        </p:nvGrpSpPr>
        <p:grpSpPr>
          <a:xfrm rot="0">
            <a:off x="0" y="-37136"/>
            <a:ext cx="9282504" cy="1065836"/>
            <a:chOff x="0" y="0"/>
            <a:chExt cx="12376672" cy="1421115"/>
          </a:xfrm>
        </p:grpSpPr>
        <p:sp>
          <p:nvSpPr>
            <p:cNvPr name="AutoShape 4" id="4"/>
            <p:cNvSpPr/>
            <p:nvPr/>
          </p:nvSpPr>
          <p:spPr>
            <a:xfrm rot="0">
              <a:off x="0" y="0"/>
              <a:ext cx="12376672" cy="1421115"/>
            </a:xfrm>
            <a:prstGeom prst="rect">
              <a:avLst/>
            </a:prstGeom>
            <a:solidFill>
              <a:srgbClr val="048985"/>
            </a:solidFill>
          </p:spPr>
        </p:sp>
        <p:sp>
          <p:nvSpPr>
            <p:cNvPr name="TextBox 5" id="5"/>
            <p:cNvSpPr txBox="true"/>
            <p:nvPr/>
          </p:nvSpPr>
          <p:spPr>
            <a:xfrm rot="0">
              <a:off x="1232136" y="370621"/>
              <a:ext cx="9912400" cy="622723"/>
            </a:xfrm>
            <a:prstGeom prst="rect">
              <a:avLst/>
            </a:prstGeom>
          </p:spPr>
          <p:txBody>
            <a:bodyPr anchor="t" rtlCol="false" tIns="0" lIns="0" bIns="0" rIns="0">
              <a:spAutoFit/>
            </a:bodyPr>
            <a:lstStyle/>
            <a:p>
              <a:pPr algn="ctr">
                <a:lnSpc>
                  <a:spcPts val="3919"/>
                </a:lnSpc>
              </a:pPr>
              <a:r>
                <a:rPr lang="en-US" b="true" sz="2800" spc="224">
                  <a:solidFill>
                    <a:srgbClr val="FFFFFF"/>
                  </a:solidFill>
                  <a:latin typeface="Aileron Heavy Bold"/>
                  <a:ea typeface="Aileron Heavy Bold"/>
                  <a:cs typeface="Aileron Heavy Bold"/>
                  <a:sym typeface="Aileron Heavy Bold"/>
                </a:rPr>
                <a:t>SAMPLE NOTEBOOK: Scapulimancy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048985"/>
                </a:solidFill>
                <a:latin typeface="Aileron Heavy"/>
                <a:ea typeface="Aileron Heavy"/>
                <a:cs typeface="Aileron Heavy"/>
                <a:sym typeface="Aileron Heavy"/>
              </a:rPr>
              <a:t>References</a:t>
            </a:r>
          </a:p>
        </p:txBody>
      </p:sp>
      <p:sp>
        <p:nvSpPr>
          <p:cNvPr name="AutoShape 3" id="3"/>
          <p:cNvSpPr/>
          <p:nvPr/>
        </p:nvSpPr>
        <p:spPr>
          <a:xfrm rot="-10800000">
            <a:off x="3044204" y="0"/>
            <a:ext cx="15243796" cy="10287000"/>
          </a:xfrm>
          <a:prstGeom prst="rect">
            <a:avLst/>
          </a:prstGeom>
          <a:solidFill>
            <a:srgbClr val="048985"/>
          </a:solidFill>
        </p:spPr>
      </p:sp>
      <p:sp>
        <p:nvSpPr>
          <p:cNvPr name="TextBox 4" id="4"/>
          <p:cNvSpPr txBox="true"/>
          <p:nvPr/>
        </p:nvSpPr>
        <p:spPr>
          <a:xfrm rot="0">
            <a:off x="3863695" y="560705"/>
            <a:ext cx="13395605" cy="907415"/>
          </a:xfrm>
          <a:prstGeom prst="rect">
            <a:avLst/>
          </a:prstGeom>
        </p:spPr>
        <p:txBody>
          <a:bodyPr anchor="t" rtlCol="false" tIns="0" lIns="0" bIns="0" rIns="0">
            <a:spAutoFit/>
          </a:bodyPr>
          <a:lstStyle/>
          <a:p>
            <a:pPr algn="l">
              <a:lnSpc>
                <a:spcPts val="3640"/>
              </a:lnSpc>
            </a:pPr>
            <a:r>
              <a:rPr lang="en-US" sz="2800" spc="28">
                <a:solidFill>
                  <a:srgbClr val="FFFFFF"/>
                </a:solidFill>
                <a:latin typeface="Aileron"/>
                <a:ea typeface="Aileron"/>
                <a:cs typeface="Aileron"/>
                <a:sym typeface="Aileron"/>
              </a:rPr>
              <a:t>1. This activity is based on Divination &amp; Oracles,</a:t>
            </a:r>
            <a:r>
              <a:rPr lang="en-US" sz="2800" spc="28">
                <a:solidFill>
                  <a:srgbClr val="FFFFFF"/>
                </a:solidFill>
                <a:latin typeface="Aileron"/>
                <a:ea typeface="Aileron"/>
                <a:cs typeface="Aileron"/>
                <a:sym typeface="Aileron"/>
              </a:rPr>
              <a:t> </a:t>
            </a:r>
            <a:r>
              <a:rPr lang="en-US" sz="2800" spc="28">
                <a:solidFill>
                  <a:srgbClr val="FFFFFF"/>
                </a:solidFill>
                <a:latin typeface="Aileron"/>
                <a:ea typeface="Aileron"/>
                <a:cs typeface="Aileron"/>
                <a:sym typeface="Aileron"/>
              </a:rPr>
              <a:t>b</a:t>
            </a:r>
            <a:r>
              <a:rPr lang="en-US" sz="2800" spc="28">
                <a:solidFill>
                  <a:srgbClr val="FFFFFF"/>
                </a:solidFill>
                <a:latin typeface="Aileron"/>
                <a:ea typeface="Aileron"/>
                <a:cs typeface="Aileron"/>
                <a:sym typeface="Aileron"/>
              </a:rPr>
              <a:t>y</a:t>
            </a:r>
            <a:r>
              <a:rPr lang="en-US" sz="2800" spc="28">
                <a:solidFill>
                  <a:srgbClr val="FFFFFF"/>
                </a:solidFill>
                <a:latin typeface="Aileron"/>
                <a:ea typeface="Aileron"/>
                <a:cs typeface="Aileron"/>
                <a:sym typeface="Aileron"/>
              </a:rPr>
              <a:t> Fr</a:t>
            </a:r>
            <a:r>
              <a:rPr lang="en-US" sz="2800" spc="28">
                <a:solidFill>
                  <a:srgbClr val="FFFFFF"/>
                </a:solidFill>
                <a:latin typeface="Aileron"/>
                <a:ea typeface="Aileron"/>
                <a:cs typeface="Aileron"/>
                <a:sym typeface="Aileron"/>
              </a:rPr>
              <a:t>a</a:t>
            </a:r>
            <a:r>
              <a:rPr lang="en-US" sz="2800" spc="28">
                <a:solidFill>
                  <a:srgbClr val="FFFFFF"/>
                </a:solidFill>
                <a:latin typeface="Aileron"/>
                <a:ea typeface="Aileron"/>
                <a:cs typeface="Aileron"/>
                <a:sym typeface="Aileron"/>
              </a:rPr>
              <a:t>n</a:t>
            </a:r>
            <a:r>
              <a:rPr lang="en-US" sz="2800" spc="28">
                <a:solidFill>
                  <a:srgbClr val="FFFFFF"/>
                </a:solidFill>
                <a:latin typeface="Aileron"/>
                <a:ea typeface="Aileron"/>
                <a:cs typeface="Aileron"/>
                <a:sym typeface="Aileron"/>
              </a:rPr>
              <a:t>c</a:t>
            </a:r>
            <a:r>
              <a:rPr lang="en-US" sz="2800" spc="28">
                <a:solidFill>
                  <a:srgbClr val="FFFFFF"/>
                </a:solidFill>
                <a:latin typeface="Aileron"/>
                <a:ea typeface="Aileron"/>
                <a:cs typeface="Aileron"/>
                <a:sym typeface="Aileron"/>
              </a:rPr>
              <a:t>in</a:t>
            </a:r>
            <a:r>
              <a:rPr lang="en-US" sz="2800" spc="28">
                <a:solidFill>
                  <a:srgbClr val="FFFFFF"/>
                </a:solidFill>
                <a:latin typeface="Aileron"/>
                <a:ea typeface="Aileron"/>
                <a:cs typeface="Aileron"/>
                <a:sym typeface="Aileron"/>
              </a:rPr>
              <a:t>e </a:t>
            </a:r>
            <a:r>
              <a:rPr lang="en-US" sz="2800" spc="28">
                <a:solidFill>
                  <a:srgbClr val="FFFFFF"/>
                </a:solidFill>
                <a:latin typeface="Aileron"/>
                <a:ea typeface="Aileron"/>
                <a:cs typeface="Aileron"/>
                <a:sym typeface="Aileron"/>
              </a:rPr>
              <a:t>B</a:t>
            </a:r>
            <a:r>
              <a:rPr lang="en-US" sz="2800" spc="28">
                <a:solidFill>
                  <a:srgbClr val="FFFFFF"/>
                </a:solidFill>
                <a:latin typeface="Aileron"/>
                <a:ea typeface="Aileron"/>
                <a:cs typeface="Aileron"/>
                <a:sym typeface="Aileron"/>
              </a:rPr>
              <a:t>a</a:t>
            </a:r>
            <a:r>
              <a:rPr lang="en-US" sz="2800" spc="28">
                <a:solidFill>
                  <a:srgbClr val="FFFFFF"/>
                </a:solidFill>
                <a:latin typeface="Aileron"/>
                <a:ea typeface="Aileron"/>
                <a:cs typeface="Aileron"/>
                <a:sym typeface="Aileron"/>
              </a:rPr>
              <a:t>r</a:t>
            </a:r>
            <a:r>
              <a:rPr lang="en-US" sz="2800" spc="28">
                <a:solidFill>
                  <a:srgbClr val="FFFFFF"/>
                </a:solidFill>
                <a:latin typeface="Aileron"/>
                <a:ea typeface="Aileron"/>
                <a:cs typeface="Aileron"/>
                <a:sym typeface="Aileron"/>
              </a:rPr>
              <a:t>o</a:t>
            </a:r>
            <a:r>
              <a:rPr lang="en-US" sz="2800" spc="28">
                <a:solidFill>
                  <a:srgbClr val="FFFFFF"/>
                </a:solidFill>
                <a:latin typeface="Aileron"/>
                <a:ea typeface="Aileron"/>
                <a:cs typeface="Aileron"/>
                <a:sym typeface="Aileron"/>
              </a:rPr>
              <a:t>ne, in Teaching eHRAF. </a:t>
            </a:r>
            <a:r>
              <a:rPr lang="en-US" sz="2800" spc="28" u="sng">
                <a:solidFill>
                  <a:srgbClr val="FFFFFF"/>
                </a:solidFill>
                <a:latin typeface="Aileron"/>
                <a:ea typeface="Aileron"/>
                <a:cs typeface="Aileron"/>
                <a:sym typeface="Aileron"/>
                <a:hlinkClick r:id="rId2" tooltip="https://hraf.yale.edu/teach-ehraf/divination-and-oracles/"/>
              </a:rPr>
              <a:t>https://hraf.yale.edu/teach-ehraf/divination-and-oracles/</a:t>
            </a:r>
            <a:r>
              <a:rPr lang="en-US" sz="2800" spc="28">
                <a:solidFill>
                  <a:srgbClr val="FFFFFF"/>
                </a:solidFill>
                <a:latin typeface="Aileron"/>
                <a:ea typeface="Aileron"/>
                <a:cs typeface="Aileron"/>
                <a:sym typeface="Aileron"/>
              </a:rPr>
              <a:t> </a:t>
            </a:r>
          </a:p>
        </p:txBody>
      </p:sp>
      <p:sp>
        <p:nvSpPr>
          <p:cNvPr name="TextBox 5" id="5"/>
          <p:cNvSpPr txBox="true"/>
          <p:nvPr/>
        </p:nvSpPr>
        <p:spPr>
          <a:xfrm rot="0">
            <a:off x="3863695" y="1779467"/>
            <a:ext cx="13604813" cy="907415"/>
          </a:xfrm>
          <a:prstGeom prst="rect">
            <a:avLst/>
          </a:prstGeom>
        </p:spPr>
        <p:txBody>
          <a:bodyPr anchor="t" rtlCol="false" tIns="0" lIns="0" bIns="0" rIns="0">
            <a:spAutoFit/>
          </a:bodyPr>
          <a:lstStyle/>
          <a:p>
            <a:pPr algn="l">
              <a:lnSpc>
                <a:spcPts val="3640"/>
              </a:lnSpc>
            </a:pPr>
            <a:r>
              <a:rPr lang="en-US" sz="2800" spc="28">
                <a:solidFill>
                  <a:srgbClr val="FFFFFF"/>
                </a:solidFill>
                <a:latin typeface="Aileron"/>
                <a:ea typeface="Aileron"/>
                <a:cs typeface="Aileron"/>
                <a:sym typeface="Aileron"/>
              </a:rPr>
              <a:t>2. Aro</a:t>
            </a:r>
            <a:r>
              <a:rPr lang="en-US" sz="2800" spc="28">
                <a:solidFill>
                  <a:srgbClr val="FFFFFF"/>
                </a:solidFill>
                <a:latin typeface="Aileron"/>
                <a:ea typeface="Aileron"/>
                <a:cs typeface="Aileron"/>
                <a:sym typeface="Aileron"/>
              </a:rPr>
              <a:t>n</a:t>
            </a:r>
            <a:r>
              <a:rPr lang="en-US" sz="2800" spc="28">
                <a:solidFill>
                  <a:srgbClr val="FFFFFF"/>
                </a:solidFill>
                <a:latin typeface="Aileron"/>
                <a:ea typeface="Aileron"/>
                <a:cs typeface="Aileron"/>
                <a:sym typeface="Aileron"/>
              </a:rPr>
              <a:t>ey, M. and D. Z</a:t>
            </a:r>
            <a:r>
              <a:rPr lang="en-US" sz="2800" spc="28">
                <a:solidFill>
                  <a:srgbClr val="FFFFFF"/>
                </a:solidFill>
                <a:latin typeface="Aileron"/>
                <a:ea typeface="Aileron"/>
                <a:cs typeface="Aileron"/>
                <a:sym typeface="Aileron"/>
              </a:rPr>
              <a:t>eit</a:t>
            </a:r>
            <a:r>
              <a:rPr lang="en-US" sz="2800" spc="28">
                <a:solidFill>
                  <a:srgbClr val="FFFFFF"/>
                </a:solidFill>
                <a:latin typeface="Aileron"/>
                <a:ea typeface="Aileron"/>
                <a:cs typeface="Aileron"/>
                <a:sym typeface="Aileron"/>
              </a:rPr>
              <a:t>lyn (</a:t>
            </a:r>
            <a:r>
              <a:rPr lang="en-US" sz="2800" spc="28">
                <a:solidFill>
                  <a:srgbClr val="FFFFFF"/>
                </a:solidFill>
                <a:latin typeface="Aileron"/>
                <a:ea typeface="Aileron"/>
                <a:cs typeface="Aileron"/>
                <a:sym typeface="Aileron"/>
              </a:rPr>
              <a:t>e</a:t>
            </a:r>
            <a:r>
              <a:rPr lang="en-US" sz="2800" spc="28">
                <a:solidFill>
                  <a:srgbClr val="FFFFFF"/>
                </a:solidFill>
                <a:latin typeface="Aileron"/>
                <a:ea typeface="Aileron"/>
                <a:cs typeface="Aileron"/>
                <a:sym typeface="Aileron"/>
              </a:rPr>
              <a:t>d</a:t>
            </a:r>
            <a:r>
              <a:rPr lang="en-US" sz="2800" spc="28">
                <a:solidFill>
                  <a:srgbClr val="FFFFFF"/>
                </a:solidFill>
                <a:latin typeface="Aileron"/>
                <a:ea typeface="Aileron"/>
                <a:cs typeface="Aileron"/>
                <a:sym typeface="Aileron"/>
              </a:rPr>
              <a:t>s</a:t>
            </a:r>
            <a:r>
              <a:rPr lang="en-US" sz="2800" spc="28">
                <a:solidFill>
                  <a:srgbClr val="FFFFFF"/>
                </a:solidFill>
                <a:latin typeface="Aileron"/>
                <a:ea typeface="Aileron"/>
                <a:cs typeface="Aileron"/>
                <a:sym typeface="Aileron"/>
              </a:rPr>
              <a:t>).</a:t>
            </a:r>
            <a:r>
              <a:rPr lang="en-US" sz="2800" spc="28">
                <a:solidFill>
                  <a:srgbClr val="FFFFFF"/>
                </a:solidFill>
                <a:latin typeface="Aileron"/>
                <a:ea typeface="Aileron"/>
                <a:cs typeface="Aileron"/>
                <a:sym typeface="Aileron"/>
              </a:rPr>
              <a:t> </a:t>
            </a:r>
            <a:r>
              <a:rPr lang="en-US" sz="2800" spc="28">
                <a:solidFill>
                  <a:srgbClr val="FFFFFF"/>
                </a:solidFill>
                <a:latin typeface="Aileron"/>
                <a:ea typeface="Aileron"/>
                <a:cs typeface="Aileron"/>
                <a:sym typeface="Aileron"/>
              </a:rPr>
              <a:t>2024. </a:t>
            </a:r>
            <a:r>
              <a:rPr lang="en-US" sz="2800" i="true" spc="28">
                <a:solidFill>
                  <a:srgbClr val="FFFFFF"/>
                </a:solidFill>
                <a:latin typeface="Aileron Italics"/>
                <a:ea typeface="Aileron Italics"/>
                <a:cs typeface="Aileron Italics"/>
                <a:sym typeface="Aileron Italics"/>
              </a:rPr>
              <a:t>Divination: oracles &amp; omens</a:t>
            </a:r>
            <a:r>
              <a:rPr lang="en-US" sz="2800" spc="28">
                <a:solidFill>
                  <a:srgbClr val="FFFFFF"/>
                </a:solidFill>
                <a:latin typeface="Aileron"/>
                <a:ea typeface="Aileron"/>
                <a:cs typeface="Aileron"/>
                <a:sym typeface="Aileron"/>
              </a:rPr>
              <a:t>. Oxford: Bodleian Library</a:t>
            </a:r>
            <a:r>
              <a:rPr lang="en-US" sz="2800" spc="28">
                <a:solidFill>
                  <a:srgbClr val="FFFFFF"/>
                </a:solidFill>
                <a:latin typeface="Aileron"/>
                <a:ea typeface="Aileron"/>
                <a:cs typeface="Aileron"/>
                <a:sym typeface="Aileron"/>
              </a:rPr>
              <a:t> P</a:t>
            </a:r>
            <a:r>
              <a:rPr lang="en-US" sz="2800" spc="28">
                <a:solidFill>
                  <a:srgbClr val="FFFFFF"/>
                </a:solidFill>
                <a:latin typeface="Aileron"/>
                <a:ea typeface="Aileron"/>
                <a:cs typeface="Aileron"/>
                <a:sym typeface="Aileron"/>
              </a:rPr>
              <a:t>ublishing</a:t>
            </a:r>
          </a:p>
        </p:txBody>
      </p:sp>
      <p:sp>
        <p:nvSpPr>
          <p:cNvPr name="TextBox 6" id="6"/>
          <p:cNvSpPr txBox="true"/>
          <p:nvPr/>
        </p:nvSpPr>
        <p:spPr>
          <a:xfrm rot="0">
            <a:off x="3863695" y="2912856"/>
            <a:ext cx="13604813" cy="1364615"/>
          </a:xfrm>
          <a:prstGeom prst="rect">
            <a:avLst/>
          </a:prstGeom>
        </p:spPr>
        <p:txBody>
          <a:bodyPr anchor="t" rtlCol="false" tIns="0" lIns="0" bIns="0" rIns="0">
            <a:spAutoFit/>
          </a:bodyPr>
          <a:lstStyle/>
          <a:p>
            <a:pPr algn="l">
              <a:lnSpc>
                <a:spcPts val="3640"/>
              </a:lnSpc>
            </a:pPr>
            <a:r>
              <a:rPr lang="en-US" sz="2800" spc="28">
                <a:solidFill>
                  <a:srgbClr val="FFFFFF"/>
                </a:solidFill>
                <a:latin typeface="Aileron"/>
                <a:ea typeface="Aileron"/>
                <a:cs typeface="Aileron"/>
                <a:sym typeface="Aileron"/>
              </a:rPr>
              <a:t>3</a:t>
            </a:r>
            <a:r>
              <a:rPr lang="en-US" sz="2800" spc="28">
                <a:solidFill>
                  <a:srgbClr val="FFFFFF"/>
                </a:solidFill>
                <a:latin typeface="Aileron"/>
                <a:ea typeface="Aileron"/>
                <a:cs typeface="Aileron"/>
                <a:sym typeface="Aileron"/>
              </a:rPr>
              <a:t>. Espírito</a:t>
            </a:r>
            <a:r>
              <a:rPr lang="en-US" sz="2800" spc="28">
                <a:solidFill>
                  <a:srgbClr val="FFFFFF"/>
                </a:solidFill>
                <a:latin typeface="Aileron"/>
                <a:ea typeface="Aileron"/>
                <a:cs typeface="Aileron"/>
                <a:sym typeface="Aileron"/>
              </a:rPr>
              <a:t> Santo, D</a:t>
            </a:r>
            <a:r>
              <a:rPr lang="en-US" sz="2800" spc="28">
                <a:solidFill>
                  <a:srgbClr val="FFFFFF"/>
                </a:solidFill>
                <a:latin typeface="Aileron"/>
                <a:ea typeface="Aileron"/>
                <a:cs typeface="Aileron"/>
                <a:sym typeface="Aileron"/>
              </a:rPr>
              <a:t>ia</a:t>
            </a:r>
            <a:r>
              <a:rPr lang="en-US" sz="2800" spc="28">
                <a:solidFill>
                  <a:srgbClr val="FFFFFF"/>
                </a:solidFill>
                <a:latin typeface="Aileron"/>
                <a:ea typeface="Aileron"/>
                <a:cs typeface="Aileron"/>
                <a:sym typeface="Aileron"/>
              </a:rPr>
              <a:t>na. (2019)</a:t>
            </a:r>
            <a:r>
              <a:rPr lang="en-US" sz="2800" spc="28">
                <a:solidFill>
                  <a:srgbClr val="FFFFFF"/>
                </a:solidFill>
                <a:latin typeface="Aileron"/>
                <a:ea typeface="Aileron"/>
                <a:cs typeface="Aileron"/>
                <a:sym typeface="Aileron"/>
              </a:rPr>
              <a:t> </a:t>
            </a:r>
            <a:r>
              <a:rPr lang="en-US" sz="2800" spc="28">
                <a:solidFill>
                  <a:srgbClr val="FFFFFF"/>
                </a:solidFill>
                <a:latin typeface="Aileron"/>
                <a:ea typeface="Aileron"/>
                <a:cs typeface="Aileron"/>
                <a:sym typeface="Aileron"/>
              </a:rPr>
              <a:t>2023. “</a:t>
            </a:r>
            <a:r>
              <a:rPr lang="en-US" sz="2800" spc="28">
                <a:solidFill>
                  <a:srgbClr val="FFFFFF"/>
                </a:solidFill>
                <a:latin typeface="Aileron"/>
                <a:ea typeface="Aileron"/>
                <a:cs typeface="Aileron"/>
                <a:sym typeface="Aileron"/>
              </a:rPr>
              <a:t>Divination</a:t>
            </a:r>
            <a:r>
              <a:rPr lang="en-US" sz="2800" spc="28">
                <a:solidFill>
                  <a:srgbClr val="FFFFFF"/>
                </a:solidFill>
                <a:latin typeface="Aileron"/>
                <a:ea typeface="Aileron"/>
                <a:cs typeface="Aileron"/>
                <a:sym typeface="Aileron"/>
              </a:rPr>
              <a:t>”. In</a:t>
            </a:r>
            <a:r>
              <a:rPr lang="en-US" sz="2800" spc="28">
                <a:solidFill>
                  <a:srgbClr val="FFFFFF"/>
                </a:solidFill>
                <a:latin typeface="Aileron"/>
                <a:ea typeface="Aileron"/>
                <a:cs typeface="Aileron"/>
                <a:sym typeface="Aileron"/>
              </a:rPr>
              <a:t> </a:t>
            </a:r>
            <a:r>
              <a:rPr lang="en-US" sz="2800" spc="28">
                <a:solidFill>
                  <a:srgbClr val="FFFFFF"/>
                </a:solidFill>
                <a:latin typeface="Aileron"/>
                <a:ea typeface="Aileron"/>
                <a:cs typeface="Aileron"/>
                <a:sym typeface="Aileron"/>
              </a:rPr>
              <a:t>The Open Encycl</a:t>
            </a:r>
            <a:r>
              <a:rPr lang="en-US" sz="2800" spc="28">
                <a:solidFill>
                  <a:srgbClr val="FFFFFF"/>
                </a:solidFill>
                <a:latin typeface="Aileron"/>
                <a:ea typeface="Aileron"/>
                <a:cs typeface="Aileron"/>
                <a:sym typeface="Aileron"/>
              </a:rPr>
              <a:t>o</a:t>
            </a:r>
            <a:r>
              <a:rPr lang="en-US" sz="2800" spc="28">
                <a:solidFill>
                  <a:srgbClr val="FFFFFF"/>
                </a:solidFill>
                <a:latin typeface="Aileron"/>
                <a:ea typeface="Aileron"/>
                <a:cs typeface="Aileron"/>
                <a:sym typeface="Aileron"/>
              </a:rPr>
              <a:t>pedia of Anth</a:t>
            </a:r>
            <a:r>
              <a:rPr lang="en-US" sz="2800" spc="28">
                <a:solidFill>
                  <a:srgbClr val="FFFFFF"/>
                </a:solidFill>
                <a:latin typeface="Aileron"/>
                <a:ea typeface="Aileron"/>
                <a:cs typeface="Aileron"/>
                <a:sym typeface="Aileron"/>
              </a:rPr>
              <a:t>r</a:t>
            </a:r>
            <a:r>
              <a:rPr lang="en-US" sz="2800" spc="28">
                <a:solidFill>
                  <a:srgbClr val="FFFFFF"/>
                </a:solidFill>
                <a:latin typeface="Aileron"/>
                <a:ea typeface="Aileron"/>
                <a:cs typeface="Aileron"/>
                <a:sym typeface="Aileron"/>
              </a:rPr>
              <a:t>opology, edited by Felix Stein. F</a:t>
            </a:r>
            <a:r>
              <a:rPr lang="en-US" sz="2800" spc="28">
                <a:solidFill>
                  <a:srgbClr val="FFFFFF"/>
                </a:solidFill>
                <a:latin typeface="Aileron"/>
                <a:ea typeface="Aileron"/>
                <a:cs typeface="Aileron"/>
                <a:sym typeface="Aileron"/>
              </a:rPr>
              <a:t>ac</a:t>
            </a:r>
            <a:r>
              <a:rPr lang="en-US" sz="2800" spc="28">
                <a:solidFill>
                  <a:srgbClr val="FFFFFF"/>
                </a:solidFill>
                <a:latin typeface="Aileron"/>
                <a:ea typeface="Aileron"/>
                <a:cs typeface="Aileron"/>
                <a:sym typeface="Aileron"/>
              </a:rPr>
              <a:t>simi</a:t>
            </a:r>
            <a:r>
              <a:rPr lang="en-US" sz="2800" spc="28">
                <a:solidFill>
                  <a:srgbClr val="FFFFFF"/>
                </a:solidFill>
                <a:latin typeface="Aileron"/>
                <a:ea typeface="Aileron"/>
                <a:cs typeface="Aileron"/>
                <a:sym typeface="Aileron"/>
              </a:rPr>
              <a:t>le o</a:t>
            </a:r>
            <a:r>
              <a:rPr lang="en-US" sz="2800" spc="28">
                <a:solidFill>
                  <a:srgbClr val="FFFFFF"/>
                </a:solidFill>
                <a:latin typeface="Aileron"/>
                <a:ea typeface="Aileron"/>
                <a:cs typeface="Aileron"/>
                <a:sym typeface="Aileron"/>
              </a:rPr>
              <a:t>f th</a:t>
            </a:r>
            <a:r>
              <a:rPr lang="en-US" sz="2800" spc="28">
                <a:solidFill>
                  <a:srgbClr val="FFFFFF"/>
                </a:solidFill>
                <a:latin typeface="Aileron"/>
                <a:ea typeface="Aileron"/>
                <a:cs typeface="Aileron"/>
                <a:sym typeface="Aileron"/>
              </a:rPr>
              <a:t>e</a:t>
            </a:r>
            <a:r>
              <a:rPr lang="en-US" sz="2800" spc="28">
                <a:solidFill>
                  <a:srgbClr val="FFFFFF"/>
                </a:solidFill>
                <a:latin typeface="Aileron"/>
                <a:ea typeface="Aileron"/>
                <a:cs typeface="Aileron"/>
                <a:sym typeface="Aileron"/>
              </a:rPr>
              <a:t> first edition in The Cambridge Encyclopedia of Anthropology.</a:t>
            </a:r>
          </a:p>
        </p:txBody>
      </p:sp>
      <p:sp>
        <p:nvSpPr>
          <p:cNvPr name="TextBox 7" id="7"/>
          <p:cNvSpPr txBox="true"/>
          <p:nvPr/>
        </p:nvSpPr>
        <p:spPr>
          <a:xfrm rot="0">
            <a:off x="3863695" y="4591796"/>
            <a:ext cx="13604813" cy="450215"/>
          </a:xfrm>
          <a:prstGeom prst="rect">
            <a:avLst/>
          </a:prstGeom>
        </p:spPr>
        <p:txBody>
          <a:bodyPr anchor="t" rtlCol="false" tIns="0" lIns="0" bIns="0" rIns="0">
            <a:spAutoFit/>
          </a:bodyPr>
          <a:lstStyle/>
          <a:p>
            <a:pPr algn="l">
              <a:lnSpc>
                <a:spcPts val="3639"/>
              </a:lnSpc>
            </a:pPr>
            <a:r>
              <a:rPr lang="en-US" sz="2799" spc="27">
                <a:solidFill>
                  <a:srgbClr val="FFFFFF"/>
                </a:solidFill>
                <a:latin typeface="Aileron"/>
                <a:ea typeface="Aileron"/>
                <a:cs typeface="Aileron"/>
                <a:sym typeface="Aileron"/>
              </a:rPr>
              <a:t>4</a:t>
            </a:r>
            <a:r>
              <a:rPr lang="en-US" sz="2799" spc="27">
                <a:solidFill>
                  <a:srgbClr val="FFFFFF"/>
                </a:solidFill>
                <a:latin typeface="Aileron"/>
                <a:ea typeface="Aileron"/>
                <a:cs typeface="Aileron"/>
                <a:sym typeface="Aileron"/>
              </a:rPr>
              <a:t>. Zeitly</a:t>
            </a:r>
            <a:r>
              <a:rPr lang="en-US" sz="2799" spc="27">
                <a:solidFill>
                  <a:srgbClr val="FFFFFF"/>
                </a:solidFill>
                <a:latin typeface="Aileron"/>
                <a:ea typeface="Aileron"/>
                <a:cs typeface="Aileron"/>
                <a:sym typeface="Aileron"/>
              </a:rPr>
              <a:t>n, Dav</a:t>
            </a:r>
            <a:r>
              <a:rPr lang="en-US" sz="2799" spc="27">
                <a:solidFill>
                  <a:srgbClr val="FFFFFF"/>
                </a:solidFill>
                <a:latin typeface="Aileron"/>
                <a:ea typeface="Aileron"/>
                <a:cs typeface="Aileron"/>
                <a:sym typeface="Aileron"/>
              </a:rPr>
              <a:t>id</a:t>
            </a:r>
            <a:r>
              <a:rPr lang="en-US" sz="2799" spc="27">
                <a:solidFill>
                  <a:srgbClr val="FFFFFF"/>
                </a:solidFill>
                <a:latin typeface="Aileron"/>
                <a:ea typeface="Aileron"/>
                <a:cs typeface="Aileron"/>
                <a:sym typeface="Aileron"/>
              </a:rPr>
              <a:t>. 2025. </a:t>
            </a:r>
            <a:r>
              <a:rPr lang="en-US" sz="2799" spc="27" u="sng">
                <a:solidFill>
                  <a:srgbClr val="FFFFFF"/>
                </a:solidFill>
                <a:latin typeface="Aileron"/>
                <a:ea typeface="Aileron"/>
                <a:cs typeface="Aileron"/>
                <a:sym typeface="Aileron"/>
                <a:hlinkClick r:id="rId3" tooltip="https://aeon.co/essays/in-cameroon-truth-telling-spiders-untangle-the-future"/>
              </a:rPr>
              <a:t>In</a:t>
            </a:r>
            <a:r>
              <a:rPr lang="en-US" sz="2799" spc="27" u="sng">
                <a:solidFill>
                  <a:srgbClr val="FFFFFF"/>
                </a:solidFill>
                <a:latin typeface="Aileron"/>
                <a:ea typeface="Aileron"/>
                <a:cs typeface="Aileron"/>
                <a:sym typeface="Aileron"/>
                <a:hlinkClick r:id="rId4" tooltip="https://aeon.co/essays/in-cameroon-truth-telling-spiders-untangle-the-future"/>
              </a:rPr>
              <a:t> Cam</a:t>
            </a:r>
            <a:r>
              <a:rPr lang="en-US" sz="2799" spc="27" u="sng">
                <a:solidFill>
                  <a:srgbClr val="FFFFFF"/>
                </a:solidFill>
                <a:latin typeface="Aileron"/>
                <a:ea typeface="Aileron"/>
                <a:cs typeface="Aileron"/>
                <a:sym typeface="Aileron"/>
                <a:hlinkClick r:id="rId5" tooltip="https://aeon.co/essays/in-cameroon-truth-telling-spiders-untangle-the-future"/>
              </a:rPr>
              <a:t>er</a:t>
            </a:r>
            <a:r>
              <a:rPr lang="en-US" sz="2799" spc="27" u="sng">
                <a:solidFill>
                  <a:srgbClr val="FFFFFF"/>
                </a:solidFill>
                <a:latin typeface="Aileron"/>
                <a:ea typeface="Aileron"/>
                <a:cs typeface="Aileron"/>
                <a:sym typeface="Aileron"/>
                <a:hlinkClick r:id="rId6" tooltip="https://aeon.co/essays/in-cameroon-truth-telling-spiders-untangle-the-future"/>
              </a:rPr>
              <a:t>o</a:t>
            </a:r>
            <a:r>
              <a:rPr lang="en-US" sz="2799" spc="27" u="sng">
                <a:solidFill>
                  <a:srgbClr val="FFFFFF"/>
                </a:solidFill>
                <a:latin typeface="Aileron"/>
                <a:ea typeface="Aileron"/>
                <a:cs typeface="Aileron"/>
                <a:sym typeface="Aileron"/>
                <a:hlinkClick r:id="rId7" tooltip="https://aeon.co/essays/in-cameroon-truth-telling-spiders-untangle-the-future"/>
              </a:rPr>
              <a:t>on, truth-telling spid</a:t>
            </a:r>
            <a:r>
              <a:rPr lang="en-US" sz="2799" spc="27" u="sng">
                <a:solidFill>
                  <a:srgbClr val="FFFFFF"/>
                </a:solidFill>
                <a:latin typeface="Aileron"/>
                <a:ea typeface="Aileron"/>
                <a:cs typeface="Aileron"/>
                <a:sym typeface="Aileron"/>
                <a:hlinkClick r:id="rId8" tooltip="https://aeon.co/essays/in-cameroon-truth-telling-spiders-untangle-the-future"/>
              </a:rPr>
              <a:t>e</a:t>
            </a:r>
            <a:r>
              <a:rPr lang="en-US" sz="2799" spc="27" u="sng">
                <a:solidFill>
                  <a:srgbClr val="FFFFFF"/>
                </a:solidFill>
                <a:latin typeface="Aileron"/>
                <a:ea typeface="Aileron"/>
                <a:cs typeface="Aileron"/>
                <a:sym typeface="Aileron"/>
                <a:hlinkClick r:id="rId9" tooltip="https://aeon.co/essays/in-cameroon-truth-telling-spiders-untangle-the-future"/>
              </a:rPr>
              <a:t>rs untangle the future</a:t>
            </a:r>
            <a:r>
              <a:rPr lang="en-US" sz="2799" spc="27">
                <a:solidFill>
                  <a:srgbClr val="FFFFFF"/>
                </a:solidFill>
                <a:latin typeface="Aileron"/>
                <a:ea typeface="Aileron"/>
                <a:cs typeface="Aileron"/>
                <a:sym typeface="Aileron"/>
              </a:rPr>
              <a:t>. Aeon.</a:t>
            </a:r>
          </a:p>
        </p:txBody>
      </p:sp>
      <p:sp>
        <p:nvSpPr>
          <p:cNvPr name="TextBox 8" id="8"/>
          <p:cNvSpPr txBox="true"/>
          <p:nvPr/>
        </p:nvSpPr>
        <p:spPr>
          <a:xfrm rot="0">
            <a:off x="3863695" y="5327877"/>
            <a:ext cx="13604813" cy="907415"/>
          </a:xfrm>
          <a:prstGeom prst="rect">
            <a:avLst/>
          </a:prstGeom>
        </p:spPr>
        <p:txBody>
          <a:bodyPr anchor="t" rtlCol="false" tIns="0" lIns="0" bIns="0" rIns="0">
            <a:spAutoFit/>
          </a:bodyPr>
          <a:lstStyle/>
          <a:p>
            <a:pPr algn="l">
              <a:lnSpc>
                <a:spcPts val="3639"/>
              </a:lnSpc>
            </a:pPr>
            <a:r>
              <a:rPr lang="en-US" sz="2799" spc="27">
                <a:solidFill>
                  <a:srgbClr val="FFFFFF"/>
                </a:solidFill>
                <a:latin typeface="Aileron"/>
                <a:ea typeface="Aileron"/>
                <a:cs typeface="Aileron"/>
                <a:sym typeface="Aileron"/>
              </a:rPr>
              <a:t>5</a:t>
            </a:r>
            <a:r>
              <a:rPr lang="en-US" sz="2799" spc="27">
                <a:solidFill>
                  <a:srgbClr val="FFFFFF"/>
                </a:solidFill>
                <a:latin typeface="Aileron"/>
                <a:ea typeface="Aileron"/>
                <a:cs typeface="Aileron"/>
                <a:sym typeface="Aileron"/>
              </a:rPr>
              <a:t>. Baro</a:t>
            </a:r>
            <a:r>
              <a:rPr lang="en-US" sz="2799" spc="27">
                <a:solidFill>
                  <a:srgbClr val="FFFFFF"/>
                </a:solidFill>
                <a:latin typeface="Aileron"/>
                <a:ea typeface="Aileron"/>
                <a:cs typeface="Aileron"/>
                <a:sym typeface="Aileron"/>
              </a:rPr>
              <a:t>ne, Franc</a:t>
            </a:r>
            <a:r>
              <a:rPr lang="en-US" sz="2799" spc="27">
                <a:solidFill>
                  <a:srgbClr val="FFFFFF"/>
                </a:solidFill>
                <a:latin typeface="Aileron"/>
                <a:ea typeface="Aileron"/>
                <a:cs typeface="Aileron"/>
                <a:sym typeface="Aileron"/>
              </a:rPr>
              <a:t>ine</a:t>
            </a:r>
            <a:r>
              <a:rPr lang="en-US" sz="2799" spc="27">
                <a:solidFill>
                  <a:srgbClr val="FFFFFF"/>
                </a:solidFill>
                <a:latin typeface="Aileron"/>
                <a:ea typeface="Aileron"/>
                <a:cs typeface="Aileron"/>
                <a:sym typeface="Aileron"/>
              </a:rPr>
              <a:t>. 2026. “</a:t>
            </a:r>
            <a:r>
              <a:rPr lang="en-US" sz="2799" spc="27" u="sng">
                <a:solidFill>
                  <a:srgbClr val="FFFFFF"/>
                </a:solidFill>
                <a:latin typeface="Aileron"/>
                <a:ea typeface="Aileron"/>
                <a:cs typeface="Aileron"/>
                <a:sym typeface="Aileron"/>
                <a:hlinkClick r:id="rId10" tooltip="https://hraf.yale.edu/coping-with-uncertainty-oracles-divination-and-decision-making"/>
              </a:rPr>
              <a:t>Copi</a:t>
            </a:r>
            <a:r>
              <a:rPr lang="en-US" sz="2799" spc="27" u="sng">
                <a:solidFill>
                  <a:srgbClr val="FFFFFF"/>
                </a:solidFill>
                <a:latin typeface="Aileron"/>
                <a:ea typeface="Aileron"/>
                <a:cs typeface="Aileron"/>
                <a:sym typeface="Aileron"/>
                <a:hlinkClick r:id="rId11" tooltip="https://hraf.yale.edu/coping-with-uncertainty-oracles-divination-and-decision-making"/>
              </a:rPr>
              <a:t>ng with Uncertainty: Oracles, Divination and D</a:t>
            </a:r>
            <a:r>
              <a:rPr lang="en-US" sz="2799" spc="27" u="sng">
                <a:solidFill>
                  <a:srgbClr val="FFFFFF"/>
                </a:solidFill>
                <a:latin typeface="Aileron"/>
                <a:ea typeface="Aileron"/>
                <a:cs typeface="Aileron"/>
                <a:sym typeface="Aileron"/>
                <a:hlinkClick r:id="rId12" tooltip="https://hraf.yale.edu/coping-with-uncertainty-oracles-divination-and-decision-making"/>
              </a:rPr>
              <a:t>eci</a:t>
            </a:r>
            <a:r>
              <a:rPr lang="en-US" sz="2799" spc="27" u="sng">
                <a:solidFill>
                  <a:srgbClr val="FFFFFF"/>
                </a:solidFill>
                <a:latin typeface="Aileron"/>
                <a:ea typeface="Aileron"/>
                <a:cs typeface="Aileron"/>
                <a:sym typeface="Aileron"/>
                <a:hlinkClick r:id="rId13" tooltip="https://hraf.yale.edu/coping-with-uncertainty-oracles-divination-and-decision-making"/>
              </a:rPr>
              <a:t>sion-Making</a:t>
            </a:r>
            <a:r>
              <a:rPr lang="en-US" sz="2799" spc="27">
                <a:solidFill>
                  <a:srgbClr val="FFFFFF"/>
                </a:solidFill>
                <a:latin typeface="Aileron"/>
                <a:ea typeface="Aileron"/>
                <a:cs typeface="Aileron"/>
                <a:sym typeface="Aileron"/>
              </a:rPr>
              <a:t>”, H</a:t>
            </a:r>
            <a:r>
              <a:rPr lang="en-US" sz="2799" spc="27" u="none">
                <a:solidFill>
                  <a:srgbClr val="FFFFFF"/>
                </a:solidFill>
                <a:latin typeface="Aileron"/>
                <a:ea typeface="Aileron"/>
                <a:cs typeface="Aileron"/>
                <a:sym typeface="Aileron"/>
              </a:rPr>
              <a:t>u</a:t>
            </a:r>
            <a:r>
              <a:rPr lang="en-US" sz="2799" spc="27">
                <a:solidFill>
                  <a:srgbClr val="FFFFFF"/>
                </a:solidFill>
                <a:latin typeface="Aileron"/>
                <a:ea typeface="Aileron"/>
                <a:cs typeface="Aileron"/>
                <a:sym typeface="Aileron"/>
              </a:rPr>
              <a:t>man Rela</a:t>
            </a:r>
            <a:r>
              <a:rPr lang="en-US" sz="2799" spc="27" u="none">
                <a:solidFill>
                  <a:srgbClr val="FFFFFF"/>
                </a:solidFill>
                <a:latin typeface="Aileron"/>
                <a:ea typeface="Aileron"/>
                <a:cs typeface="Aileron"/>
                <a:sym typeface="Aileron"/>
              </a:rPr>
              <a:t>t</a:t>
            </a:r>
            <a:r>
              <a:rPr lang="en-US" sz="2799" spc="27">
                <a:solidFill>
                  <a:srgbClr val="FFFFFF"/>
                </a:solidFill>
                <a:latin typeface="Aileron"/>
                <a:ea typeface="Aileron"/>
                <a:cs typeface="Aileron"/>
                <a:sym typeface="Aileron"/>
              </a:rPr>
              <a:t>ions A</a:t>
            </a:r>
            <a:r>
              <a:rPr lang="en-US" sz="2799" spc="27" u="none">
                <a:solidFill>
                  <a:srgbClr val="FFFFFF"/>
                </a:solidFill>
                <a:latin typeface="Aileron"/>
                <a:ea typeface="Aileron"/>
                <a:cs typeface="Aileron"/>
                <a:sym typeface="Aileron"/>
              </a:rPr>
              <a:t>re</a:t>
            </a:r>
            <a:r>
              <a:rPr lang="en-US" sz="2799" spc="27">
                <a:solidFill>
                  <a:srgbClr val="FFFFFF"/>
                </a:solidFill>
                <a:latin typeface="Aileron"/>
                <a:ea typeface="Aileron"/>
                <a:cs typeface="Aileron"/>
                <a:sym typeface="Aileron"/>
              </a:rPr>
              <a:t>a Files at Yale University.</a:t>
            </a:r>
          </a:p>
        </p:txBody>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048985"/>
                </a:solidFill>
                <a:latin typeface="Aileron Heavy"/>
                <a:ea typeface="Aileron Heavy"/>
                <a:cs typeface="Aileron Heavy"/>
                <a:sym typeface="Aileron Heavy"/>
              </a:rPr>
              <a:t>Image Credits</a:t>
            </a:r>
          </a:p>
        </p:txBody>
      </p:sp>
      <p:sp>
        <p:nvSpPr>
          <p:cNvPr name="AutoShape 3" id="3"/>
          <p:cNvSpPr/>
          <p:nvPr/>
        </p:nvSpPr>
        <p:spPr>
          <a:xfrm rot="-10800000">
            <a:off x="3044204" y="0"/>
            <a:ext cx="15243796" cy="10287000"/>
          </a:xfrm>
          <a:prstGeom prst="rect">
            <a:avLst/>
          </a:prstGeom>
          <a:solidFill>
            <a:srgbClr val="048985"/>
          </a:solidFill>
        </p:spPr>
      </p:sp>
      <p:sp>
        <p:nvSpPr>
          <p:cNvPr name="TextBox 4" id="4"/>
          <p:cNvSpPr txBox="true"/>
          <p:nvPr/>
        </p:nvSpPr>
        <p:spPr>
          <a:xfrm rot="0">
            <a:off x="3863695" y="281502"/>
            <a:ext cx="13395605" cy="450215"/>
          </a:xfrm>
          <a:prstGeom prst="rect">
            <a:avLst/>
          </a:prstGeom>
        </p:spPr>
        <p:txBody>
          <a:bodyPr anchor="t" rtlCol="false" tIns="0" lIns="0" bIns="0" rIns="0">
            <a:spAutoFit/>
          </a:bodyPr>
          <a:lstStyle/>
          <a:p>
            <a:pPr algn="l">
              <a:lnSpc>
                <a:spcPts val="3640"/>
              </a:lnSpc>
            </a:pPr>
            <a:r>
              <a:rPr lang="en-US" sz="2800" spc="28">
                <a:solidFill>
                  <a:srgbClr val="FFFFFF"/>
                </a:solidFill>
                <a:latin typeface="Aileron"/>
                <a:ea typeface="Aileron"/>
                <a:cs typeface="Aileron"/>
                <a:sym typeface="Aileron"/>
              </a:rPr>
              <a:t>V</a:t>
            </a:r>
            <a:r>
              <a:rPr lang="en-US" sz="2800" spc="28">
                <a:solidFill>
                  <a:srgbClr val="FFFFFF"/>
                </a:solidFill>
                <a:latin typeface="Aileron"/>
                <a:ea typeface="Aileron"/>
                <a:cs typeface="Aileron"/>
                <a:sym typeface="Aileron"/>
              </a:rPr>
              <a:t>ia Canva Pr</a:t>
            </a:r>
            <a:r>
              <a:rPr lang="en-US" sz="2800" spc="28">
                <a:solidFill>
                  <a:srgbClr val="FFFFFF"/>
                </a:solidFill>
                <a:latin typeface="Aileron"/>
                <a:ea typeface="Aileron"/>
                <a:cs typeface="Aileron"/>
                <a:sym typeface="Aileron"/>
              </a:rPr>
              <a:t>o</a:t>
            </a:r>
            <a:r>
              <a:rPr lang="en-US" sz="2800" spc="28">
                <a:solidFill>
                  <a:srgbClr val="FFFFFF"/>
                </a:solidFill>
                <a:latin typeface="Aileron"/>
                <a:ea typeface="Aileron"/>
                <a:cs typeface="Aileron"/>
                <a:sym typeface="Aileron"/>
              </a:rPr>
              <a:t> Licen</a:t>
            </a:r>
            <a:r>
              <a:rPr lang="en-US" sz="2800" spc="28" u="none">
                <a:solidFill>
                  <a:srgbClr val="FFFFFF"/>
                </a:solidFill>
                <a:latin typeface="Aileron"/>
                <a:ea typeface="Aileron"/>
                <a:cs typeface="Aileron"/>
                <a:sym typeface="Aileron"/>
              </a:rPr>
              <a:t>se</a:t>
            </a:r>
          </a:p>
        </p:txBody>
      </p:sp>
      <p:sp>
        <p:nvSpPr>
          <p:cNvPr name="TextBox 5" id="5"/>
          <p:cNvSpPr txBox="true"/>
          <p:nvPr/>
        </p:nvSpPr>
        <p:spPr>
          <a:xfrm rot="0">
            <a:off x="3759091" y="1176020"/>
            <a:ext cx="13604813" cy="7830185"/>
          </a:xfrm>
          <a:prstGeom prst="rect">
            <a:avLst/>
          </a:prstGeom>
        </p:spPr>
        <p:txBody>
          <a:bodyPr anchor="t" rtlCol="false" tIns="0" lIns="0" bIns="0" rIns="0">
            <a:spAutoFit/>
          </a:bodyPr>
          <a:lstStyle/>
          <a:p>
            <a:pPr algn="l">
              <a:lnSpc>
                <a:spcPts val="4479"/>
              </a:lnSpc>
            </a:pPr>
            <a:r>
              <a:rPr lang="en-US" sz="2799" spc="55">
                <a:solidFill>
                  <a:srgbClr val="FFFFFF"/>
                </a:solidFill>
                <a:latin typeface="Aileron"/>
                <a:ea typeface="Aileron"/>
                <a:cs typeface="Aileron"/>
                <a:sym typeface="Aileron"/>
              </a:rPr>
              <a:t>1</a:t>
            </a:r>
            <a:r>
              <a:rPr lang="en-US" sz="2799" spc="55">
                <a:solidFill>
                  <a:srgbClr val="FFFFFF"/>
                </a:solidFill>
                <a:latin typeface="Aileron"/>
                <a:ea typeface="Aileron"/>
                <a:cs typeface="Aileron"/>
                <a:sym typeface="Aileron"/>
              </a:rPr>
              <a:t>. Tarot cards by ba</a:t>
            </a:r>
            <a:r>
              <a:rPr lang="en-US" sz="2799" spc="55">
                <a:solidFill>
                  <a:srgbClr val="FFFFFF"/>
                </a:solidFill>
                <a:latin typeface="Aileron"/>
                <a:ea typeface="Aileron"/>
                <a:cs typeface="Aileron"/>
                <a:sym typeface="Aileron"/>
              </a:rPr>
              <a:t>nus</a:t>
            </a:r>
            <a:r>
              <a:rPr lang="en-US" sz="2799" spc="55">
                <a:solidFill>
                  <a:srgbClr val="FFFFFF"/>
                </a:solidFill>
                <a:latin typeface="Aileron"/>
                <a:ea typeface="Aileron"/>
                <a:cs typeface="Aileron"/>
                <a:sym typeface="Aileron"/>
              </a:rPr>
              <a:t>evim from Getty Images</a:t>
            </a:r>
          </a:p>
          <a:p>
            <a:pPr algn="l">
              <a:lnSpc>
                <a:spcPts val="4479"/>
              </a:lnSpc>
            </a:pPr>
            <a:r>
              <a:rPr lang="en-US" sz="2799" spc="55">
                <a:solidFill>
                  <a:srgbClr val="FFFFFF"/>
                </a:solidFill>
                <a:latin typeface="Aileron"/>
                <a:ea typeface="Aileron"/>
                <a:cs typeface="Aileron"/>
                <a:sym typeface="Aileron"/>
              </a:rPr>
              <a:t>2. Top View of Conjurer Shuffling Oracle Decks by B Dukes from B Dukes</a:t>
            </a:r>
          </a:p>
          <a:p>
            <a:pPr algn="l">
              <a:lnSpc>
                <a:spcPts val="4479"/>
              </a:lnSpc>
            </a:pPr>
            <a:r>
              <a:rPr lang="en-US" sz="2799" spc="55">
                <a:solidFill>
                  <a:srgbClr val="FFFFFF"/>
                </a:solidFill>
                <a:latin typeface="Aileron"/>
                <a:ea typeface="Aileron"/>
                <a:cs typeface="Aileron"/>
                <a:sym typeface="Aileron"/>
              </a:rPr>
              <a:t>3. Japanes</a:t>
            </a:r>
            <a:r>
              <a:rPr lang="en-US" sz="2799" spc="55">
                <a:solidFill>
                  <a:srgbClr val="FFFFFF"/>
                </a:solidFill>
                <a:latin typeface="Aileron"/>
                <a:ea typeface="Aileron"/>
                <a:cs typeface="Aileron"/>
                <a:sym typeface="Aileron"/>
              </a:rPr>
              <a:t>e Omikuji Fortune Tel</a:t>
            </a:r>
            <a:r>
              <a:rPr lang="en-US" sz="2799" spc="55">
                <a:solidFill>
                  <a:srgbClr val="FFFFFF"/>
                </a:solidFill>
                <a:latin typeface="Aileron"/>
                <a:ea typeface="Aileron"/>
                <a:cs typeface="Aileron"/>
                <a:sym typeface="Aileron"/>
              </a:rPr>
              <a:t>ling Papers by Aflo Imag</a:t>
            </a:r>
            <a:r>
              <a:rPr lang="en-US" sz="2799" spc="55">
                <a:solidFill>
                  <a:srgbClr val="FFFFFF"/>
                </a:solidFill>
                <a:latin typeface="Aileron"/>
                <a:ea typeface="Aileron"/>
                <a:cs typeface="Aileron"/>
                <a:sym typeface="Aileron"/>
              </a:rPr>
              <a:t>es from アフロ（Aflo）</a:t>
            </a:r>
          </a:p>
          <a:p>
            <a:pPr algn="l">
              <a:lnSpc>
                <a:spcPts val="4479"/>
              </a:lnSpc>
            </a:pPr>
            <a:r>
              <a:rPr lang="en-US" sz="2799" spc="55">
                <a:solidFill>
                  <a:srgbClr val="FFFFFF"/>
                </a:solidFill>
                <a:latin typeface="Aileron"/>
                <a:ea typeface="Aileron"/>
                <a:cs typeface="Aileron"/>
                <a:sym typeface="Aileron"/>
              </a:rPr>
              <a:t>4. Fortune Cook</a:t>
            </a:r>
            <a:r>
              <a:rPr lang="en-US" sz="2799" spc="55">
                <a:solidFill>
                  <a:srgbClr val="FFFFFF"/>
                </a:solidFill>
                <a:latin typeface="Aileron"/>
                <a:ea typeface="Aileron"/>
                <a:cs typeface="Aileron"/>
                <a:sym typeface="Aileron"/>
              </a:rPr>
              <a:t>i</a:t>
            </a:r>
            <a:r>
              <a:rPr lang="en-US" sz="2799" spc="55">
                <a:solidFill>
                  <a:srgbClr val="FFFFFF"/>
                </a:solidFill>
                <a:latin typeface="Aileron"/>
                <a:ea typeface="Aileron"/>
                <a:cs typeface="Aileron"/>
                <a:sym typeface="Aileron"/>
              </a:rPr>
              <a:t>es by joec</a:t>
            </a:r>
            <a:r>
              <a:rPr lang="en-US" sz="2799" spc="55">
                <a:solidFill>
                  <a:srgbClr val="FFFFFF"/>
                </a:solidFill>
                <a:latin typeface="Aileron"/>
                <a:ea typeface="Aileron"/>
                <a:cs typeface="Aileron"/>
                <a:sym typeface="Aileron"/>
              </a:rPr>
              <a:t>i</a:t>
            </a:r>
            <a:r>
              <a:rPr lang="en-US" sz="2799" spc="55">
                <a:solidFill>
                  <a:srgbClr val="FFFFFF"/>
                </a:solidFill>
                <a:latin typeface="Aileron"/>
                <a:ea typeface="Aileron"/>
                <a:cs typeface="Aileron"/>
                <a:sym typeface="Aileron"/>
              </a:rPr>
              <a:t>cak from Getty Images Sig</a:t>
            </a:r>
            <a:r>
              <a:rPr lang="en-US" sz="2799" spc="55">
                <a:solidFill>
                  <a:srgbClr val="FFFFFF"/>
                </a:solidFill>
                <a:latin typeface="Aileron"/>
                <a:ea typeface="Aileron"/>
                <a:cs typeface="Aileron"/>
                <a:sym typeface="Aileron"/>
              </a:rPr>
              <a:t>nat</a:t>
            </a:r>
            <a:r>
              <a:rPr lang="en-US" sz="2799" spc="55">
                <a:solidFill>
                  <a:srgbClr val="FFFFFF"/>
                </a:solidFill>
                <a:latin typeface="Aileron"/>
                <a:ea typeface="Aileron"/>
                <a:cs typeface="Aileron"/>
                <a:sym typeface="Aileron"/>
              </a:rPr>
              <a:t>ure</a:t>
            </a:r>
          </a:p>
          <a:p>
            <a:pPr algn="l">
              <a:lnSpc>
                <a:spcPts val="4479"/>
              </a:lnSpc>
            </a:pPr>
            <a:r>
              <a:rPr lang="en-US" sz="2799" spc="55">
                <a:solidFill>
                  <a:srgbClr val="FFFFFF"/>
                </a:solidFill>
                <a:latin typeface="Aileron"/>
                <a:ea typeface="Aileron"/>
                <a:cs typeface="Aileron"/>
                <a:sym typeface="Aileron"/>
              </a:rPr>
              <a:t>5. Mag</a:t>
            </a:r>
            <a:r>
              <a:rPr lang="en-US" sz="2799" spc="55">
                <a:solidFill>
                  <a:srgbClr val="FFFFFF"/>
                </a:solidFill>
                <a:latin typeface="Aileron"/>
                <a:ea typeface="Aileron"/>
                <a:cs typeface="Aileron"/>
                <a:sym typeface="Aileron"/>
              </a:rPr>
              <a:t>i</a:t>
            </a:r>
            <a:r>
              <a:rPr lang="en-US" sz="2799" spc="55">
                <a:solidFill>
                  <a:srgbClr val="FFFFFF"/>
                </a:solidFill>
                <a:latin typeface="Aileron"/>
                <a:ea typeface="Aileron"/>
                <a:cs typeface="Aileron"/>
                <a:sym typeface="Aileron"/>
              </a:rPr>
              <a:t>c Eight Ball </a:t>
            </a:r>
            <a:r>
              <a:rPr lang="en-US" sz="2799" spc="55">
                <a:solidFill>
                  <a:srgbClr val="FFFFFF"/>
                </a:solidFill>
                <a:latin typeface="Aileron"/>
                <a:ea typeface="Aileron"/>
                <a:cs typeface="Aileron"/>
                <a:sym typeface="Aileron"/>
              </a:rPr>
              <a:t>on</a:t>
            </a:r>
            <a:r>
              <a:rPr lang="en-US" sz="2799" spc="55">
                <a:solidFill>
                  <a:srgbClr val="FFFFFF"/>
                </a:solidFill>
                <a:latin typeface="Aileron"/>
                <a:ea typeface="Aileron"/>
                <a:cs typeface="Aileron"/>
                <a:sym typeface="Aileron"/>
              </a:rPr>
              <a:t> Blue Background,</a:t>
            </a:r>
            <a:r>
              <a:rPr lang="en-US" sz="2799" spc="55">
                <a:solidFill>
                  <a:srgbClr val="FFFFFF"/>
                </a:solidFill>
                <a:latin typeface="Aileron"/>
                <a:ea typeface="Aileron"/>
                <a:cs typeface="Aileron"/>
                <a:sym typeface="Aileron"/>
              </a:rPr>
              <a:t> </a:t>
            </a:r>
            <a:r>
              <a:rPr lang="en-US" sz="2799" spc="55">
                <a:solidFill>
                  <a:srgbClr val="FFFFFF"/>
                </a:solidFill>
                <a:latin typeface="Aileron"/>
                <a:ea typeface="Aileron"/>
                <a:cs typeface="Aileron"/>
                <a:sym typeface="Aileron"/>
              </a:rPr>
              <a:t>Cl</a:t>
            </a:r>
            <a:r>
              <a:rPr lang="en-US" sz="2799" spc="55">
                <a:solidFill>
                  <a:srgbClr val="FFFFFF"/>
                </a:solidFill>
                <a:latin typeface="Aileron"/>
                <a:ea typeface="Aileron"/>
                <a:cs typeface="Aileron"/>
                <a:sym typeface="Aileron"/>
              </a:rPr>
              <a:t>o</a:t>
            </a:r>
            <a:r>
              <a:rPr lang="en-US" sz="2799" spc="55">
                <a:solidFill>
                  <a:srgbClr val="FFFFFF"/>
                </a:solidFill>
                <a:latin typeface="Aileron"/>
                <a:ea typeface="Aileron"/>
                <a:cs typeface="Aileron"/>
                <a:sym typeface="Aileron"/>
              </a:rPr>
              <a:t>seup by Af</a:t>
            </a:r>
            <a:r>
              <a:rPr lang="en-US" sz="2799" spc="55">
                <a:solidFill>
                  <a:srgbClr val="FFFFFF"/>
                </a:solidFill>
                <a:latin typeface="Aileron"/>
                <a:ea typeface="Aileron"/>
                <a:cs typeface="Aileron"/>
                <a:sym typeface="Aileron"/>
              </a:rPr>
              <a:t>r</a:t>
            </a:r>
            <a:r>
              <a:rPr lang="en-US" sz="2799" spc="55">
                <a:solidFill>
                  <a:srgbClr val="FFFFFF"/>
                </a:solidFill>
                <a:latin typeface="Aileron"/>
                <a:ea typeface="Aileron"/>
                <a:cs typeface="Aileron"/>
                <a:sym typeface="Aileron"/>
              </a:rPr>
              <a:t>i</a:t>
            </a:r>
            <a:r>
              <a:rPr lang="en-US" sz="2799" spc="55">
                <a:solidFill>
                  <a:srgbClr val="FFFFFF"/>
                </a:solidFill>
                <a:latin typeface="Aileron"/>
                <a:ea typeface="Aileron"/>
                <a:cs typeface="Aileron"/>
                <a:sym typeface="Aileron"/>
              </a:rPr>
              <a:t>c</a:t>
            </a:r>
            <a:r>
              <a:rPr lang="en-US" sz="2799" spc="55">
                <a:solidFill>
                  <a:srgbClr val="FFFFFF"/>
                </a:solidFill>
                <a:latin typeface="Aileron"/>
                <a:ea typeface="Aileron"/>
                <a:cs typeface="Aileron"/>
                <a:sym typeface="Aileron"/>
              </a:rPr>
              <a:t>a imag</a:t>
            </a:r>
            <a:r>
              <a:rPr lang="en-US" sz="2799" spc="55">
                <a:solidFill>
                  <a:srgbClr val="FFFFFF"/>
                </a:solidFill>
                <a:latin typeface="Aileron"/>
                <a:ea typeface="Aileron"/>
                <a:cs typeface="Aileron"/>
                <a:sym typeface="Aileron"/>
              </a:rPr>
              <a:t>es</a:t>
            </a:r>
          </a:p>
          <a:p>
            <a:pPr algn="l">
              <a:lnSpc>
                <a:spcPts val="4479"/>
              </a:lnSpc>
            </a:pPr>
            <a:r>
              <a:rPr lang="en-US" sz="2799" spc="55">
                <a:solidFill>
                  <a:srgbClr val="FFFFFF"/>
                </a:solidFill>
                <a:latin typeface="Aileron"/>
                <a:ea typeface="Aileron"/>
                <a:cs typeface="Aileron"/>
                <a:sym typeface="Aileron"/>
              </a:rPr>
              <a:t>6.</a:t>
            </a:r>
            <a:r>
              <a:rPr lang="en-US" sz="2799" spc="55">
                <a:solidFill>
                  <a:srgbClr val="FFFFFF"/>
                </a:solidFill>
                <a:latin typeface="Aileron"/>
                <a:ea typeface="Aileron"/>
                <a:cs typeface="Aileron"/>
                <a:sym typeface="Aileron"/>
              </a:rPr>
              <a:t> </a:t>
            </a:r>
            <a:r>
              <a:rPr lang="en-US" sz="2799" spc="55">
                <a:solidFill>
                  <a:srgbClr val="FFFFFF"/>
                </a:solidFill>
                <a:latin typeface="Aileron"/>
                <a:ea typeface="Aileron"/>
                <a:cs typeface="Aileron"/>
                <a:sym typeface="Aileron"/>
              </a:rPr>
              <a:t>Fortune Teller</a:t>
            </a:r>
            <a:r>
              <a:rPr lang="en-US" sz="2799" spc="55">
                <a:solidFill>
                  <a:srgbClr val="FFFFFF"/>
                </a:solidFill>
                <a:latin typeface="Aileron"/>
                <a:ea typeface="Aileron"/>
                <a:cs typeface="Aileron"/>
                <a:sym typeface="Aileron"/>
              </a:rPr>
              <a:t> </a:t>
            </a:r>
            <a:r>
              <a:rPr lang="en-US" sz="2799" spc="55">
                <a:solidFill>
                  <a:srgbClr val="FFFFFF"/>
                </a:solidFill>
                <a:latin typeface="Aileron"/>
                <a:ea typeface="Aileron"/>
                <a:cs typeface="Aileron"/>
                <a:sym typeface="Aileron"/>
              </a:rPr>
              <a:t>Reading W</a:t>
            </a:r>
            <a:r>
              <a:rPr lang="en-US" sz="2799" spc="55">
                <a:solidFill>
                  <a:srgbClr val="FFFFFF"/>
                </a:solidFill>
                <a:latin typeface="Aileron"/>
                <a:ea typeface="Aileron"/>
                <a:cs typeface="Aileron"/>
                <a:sym typeface="Aileron"/>
              </a:rPr>
              <a:t>om</a:t>
            </a:r>
            <a:r>
              <a:rPr lang="en-US" sz="2799" spc="55">
                <a:solidFill>
                  <a:srgbClr val="FFFFFF"/>
                </a:solidFill>
                <a:latin typeface="Aileron"/>
                <a:ea typeface="Aileron"/>
                <a:cs typeface="Aileron"/>
                <a:sym typeface="Aileron"/>
              </a:rPr>
              <a:t>an's Palm at Tabl</a:t>
            </a:r>
            <a:r>
              <a:rPr lang="en-US" sz="2799" spc="55">
                <a:solidFill>
                  <a:srgbClr val="FFFFFF"/>
                </a:solidFill>
                <a:latin typeface="Aileron"/>
                <a:ea typeface="Aileron"/>
                <a:cs typeface="Aileron"/>
                <a:sym typeface="Aileron"/>
              </a:rPr>
              <a:t>e</a:t>
            </a:r>
            <a:r>
              <a:rPr lang="en-US" sz="2799" spc="55">
                <a:solidFill>
                  <a:srgbClr val="FFFFFF"/>
                </a:solidFill>
                <a:latin typeface="Aileron"/>
                <a:ea typeface="Aileron"/>
                <a:cs typeface="Aileron"/>
                <a:sym typeface="Aileron"/>
              </a:rPr>
              <a:t> by pixelshot</a:t>
            </a:r>
          </a:p>
          <a:p>
            <a:pPr algn="l">
              <a:lnSpc>
                <a:spcPts val="4479"/>
              </a:lnSpc>
            </a:pPr>
            <a:r>
              <a:rPr lang="en-US" sz="2799" spc="55">
                <a:solidFill>
                  <a:srgbClr val="FFFFFF"/>
                </a:solidFill>
                <a:latin typeface="Aileron"/>
                <a:ea typeface="Aileron"/>
                <a:cs typeface="Aileron"/>
                <a:sym typeface="Aileron"/>
              </a:rPr>
              <a:t>7. Paper fortu</a:t>
            </a:r>
            <a:r>
              <a:rPr lang="en-US" sz="2799" spc="55">
                <a:solidFill>
                  <a:srgbClr val="FFFFFF"/>
                </a:solidFill>
                <a:latin typeface="Aileron"/>
                <a:ea typeface="Aileron"/>
                <a:cs typeface="Aileron"/>
                <a:sym typeface="Aileron"/>
              </a:rPr>
              <a:t>n</a:t>
            </a:r>
            <a:r>
              <a:rPr lang="en-US" sz="2799" spc="55">
                <a:solidFill>
                  <a:srgbClr val="FFFFFF"/>
                </a:solidFill>
                <a:latin typeface="Aileron"/>
                <a:ea typeface="Aileron"/>
                <a:cs typeface="Aileron"/>
                <a:sym typeface="Aileron"/>
              </a:rPr>
              <a:t>e teller by luknaja from Getty Image</a:t>
            </a:r>
            <a:r>
              <a:rPr lang="en-US" sz="2799" spc="55">
                <a:solidFill>
                  <a:srgbClr val="FFFFFF"/>
                </a:solidFill>
                <a:latin typeface="Aileron"/>
                <a:ea typeface="Aileron"/>
                <a:cs typeface="Aileron"/>
                <a:sym typeface="Aileron"/>
              </a:rPr>
              <a:t>s</a:t>
            </a:r>
            <a:r>
              <a:rPr lang="en-US" sz="2799" spc="55">
                <a:solidFill>
                  <a:srgbClr val="FFFFFF"/>
                </a:solidFill>
                <a:latin typeface="Aileron"/>
                <a:ea typeface="Aileron"/>
                <a:cs typeface="Aileron"/>
                <a:sym typeface="Aileron"/>
              </a:rPr>
              <a:t> Pro</a:t>
            </a:r>
          </a:p>
          <a:p>
            <a:pPr algn="l">
              <a:lnSpc>
                <a:spcPts val="4479"/>
              </a:lnSpc>
            </a:pPr>
            <a:r>
              <a:rPr lang="en-US" sz="2799" spc="55">
                <a:solidFill>
                  <a:srgbClr val="FFFFFF"/>
                </a:solidFill>
                <a:latin typeface="Aileron"/>
                <a:ea typeface="Aileron"/>
                <a:cs typeface="Aileron"/>
                <a:sym typeface="Aileron"/>
              </a:rPr>
              <a:t>8. Close-up of Mahjong Game Tiles by Teresa Wang from Pexels</a:t>
            </a:r>
          </a:p>
          <a:p>
            <a:pPr algn="l">
              <a:lnSpc>
                <a:spcPts val="4479"/>
              </a:lnSpc>
            </a:pPr>
            <a:r>
              <a:rPr lang="en-US" sz="2799" spc="55">
                <a:solidFill>
                  <a:srgbClr val="FFFFFF"/>
                </a:solidFill>
                <a:latin typeface="Aileron"/>
                <a:ea typeface="Aileron"/>
                <a:cs typeface="Aileron"/>
                <a:sym typeface="Aileron"/>
              </a:rPr>
              <a:t>9. Intricate astrological chart with zodiac symbols by Delia Pindaru's Images</a:t>
            </a:r>
          </a:p>
          <a:p>
            <a:pPr algn="l">
              <a:lnSpc>
                <a:spcPts val="4479"/>
              </a:lnSpc>
            </a:pPr>
            <a:r>
              <a:rPr lang="en-US" sz="2799" spc="55">
                <a:solidFill>
                  <a:srgbClr val="FFFFFF"/>
                </a:solidFill>
                <a:latin typeface="Aileron"/>
                <a:ea typeface="Aileron"/>
                <a:cs typeface="Aileron"/>
                <a:sym typeface="Aileron"/>
              </a:rPr>
              <a:t>10. Witchcraft by undefined undefined from Getty Images</a:t>
            </a:r>
          </a:p>
          <a:p>
            <a:pPr algn="l">
              <a:lnSpc>
                <a:spcPts val="4479"/>
              </a:lnSpc>
            </a:pPr>
            <a:r>
              <a:rPr lang="en-US" sz="2799" spc="55">
                <a:solidFill>
                  <a:srgbClr val="FFFFFF"/>
                </a:solidFill>
                <a:latin typeface="Aileron"/>
                <a:ea typeface="Aileron"/>
                <a:cs typeface="Aileron"/>
                <a:sym typeface="Aileron"/>
              </a:rPr>
              <a:t>11. Colorful Images on Tarot Cards by Aleksandar Pasaric from</a:t>
            </a:r>
            <a:r>
              <a:rPr lang="en-US" sz="2799" spc="55">
                <a:solidFill>
                  <a:srgbClr val="FFFFFF"/>
                </a:solidFill>
                <a:latin typeface="Aileron"/>
                <a:ea typeface="Aileron"/>
                <a:cs typeface="Aileron"/>
                <a:sym typeface="Aileron"/>
              </a:rPr>
              <a:t> Pexels</a:t>
            </a:r>
          </a:p>
          <a:p>
            <a:pPr algn="l">
              <a:lnSpc>
                <a:spcPts val="4479"/>
              </a:lnSpc>
            </a:pPr>
            <a:r>
              <a:rPr lang="en-US" sz="2799" spc="55">
                <a:solidFill>
                  <a:srgbClr val="FFFFFF"/>
                </a:solidFill>
                <a:latin typeface="Aileron"/>
                <a:ea typeface="Aileron"/>
                <a:cs typeface="Aileron"/>
                <a:sym typeface="Aileron"/>
              </a:rPr>
              <a:t>12. Spiritism table with a Ouija board </a:t>
            </a:r>
            <a:r>
              <a:rPr lang="en-US" sz="2799" spc="55">
                <a:solidFill>
                  <a:srgbClr val="FFFFFF"/>
                </a:solidFill>
                <a:latin typeface="Aileron"/>
                <a:ea typeface="Aileron"/>
                <a:cs typeface="Aileron"/>
                <a:sym typeface="Aileron"/>
              </a:rPr>
              <a:t>by Fran Rodriguez from Getty Images</a:t>
            </a:r>
          </a:p>
          <a:p>
            <a:pPr algn="l">
              <a:lnSpc>
                <a:spcPts val="4479"/>
              </a:lnSpc>
            </a:pPr>
            <a:r>
              <a:rPr lang="en-US" sz="2799" spc="55">
                <a:solidFill>
                  <a:srgbClr val="FFFFFF"/>
                </a:solidFill>
                <a:latin typeface="Aileron"/>
                <a:ea typeface="Aileron"/>
                <a:cs typeface="Aileron"/>
                <a:sym typeface="Aileron"/>
              </a:rPr>
              <a:t>13. Shaman by enversengul from Getty Images</a:t>
            </a:r>
          </a:p>
          <a:p>
            <a:pPr algn="l">
              <a:lnSpc>
                <a:spcPts val="4480"/>
              </a:lnSpc>
            </a:pPr>
            <a:r>
              <a:rPr lang="en-US" sz="2800" spc="56">
                <a:solidFill>
                  <a:srgbClr val="FFFFFF"/>
                </a:solidFill>
                <a:latin typeface="Aileron"/>
                <a:ea typeface="Aileron"/>
                <a:cs typeface="Aileron"/>
                <a:sym typeface="Aileron"/>
              </a:rPr>
              <a:t>14. Burning wood in a stone fireplace by Sofia Gabureanu's Images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48985"/>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sp>
        <p:nvSpPr>
          <p:cNvPr name="Freeform 3" id="3"/>
          <p:cNvSpPr/>
          <p:nvPr/>
        </p:nvSpPr>
        <p:spPr>
          <a:xfrm flipH="false" flipV="false" rot="0">
            <a:off x="1728159" y="762019"/>
            <a:ext cx="8093405" cy="8762962"/>
          </a:xfrm>
          <a:custGeom>
            <a:avLst/>
            <a:gdLst/>
            <a:ahLst/>
            <a:cxnLst/>
            <a:rect r="r" b="b" t="t" l="l"/>
            <a:pathLst>
              <a:path h="8762962" w="8093405">
                <a:moveTo>
                  <a:pt x="0" y="0"/>
                </a:moveTo>
                <a:lnTo>
                  <a:pt x="8093405" y="0"/>
                </a:lnTo>
                <a:lnTo>
                  <a:pt x="8093405" y="8762962"/>
                </a:lnTo>
                <a:lnTo>
                  <a:pt x="0" y="8762962"/>
                </a:lnTo>
                <a:lnTo>
                  <a:pt x="0" y="0"/>
                </a:lnTo>
                <a:close/>
              </a:path>
            </a:pathLst>
          </a:custGeom>
          <a:blipFill>
            <a:blip r:embed="rId2"/>
            <a:stretch>
              <a:fillRect l="-36078" t="-15544" r="-51576" b="0"/>
            </a:stretch>
          </a:blipFill>
        </p:spPr>
      </p:sp>
      <p:sp>
        <p:nvSpPr>
          <p:cNvPr name="AutoShape 4" id="4"/>
          <p:cNvSpPr/>
          <p:nvPr/>
        </p:nvSpPr>
        <p:spPr>
          <a:xfrm rot="0">
            <a:off x="840139" y="4174337"/>
            <a:ext cx="1753429" cy="1938326"/>
          </a:xfrm>
          <a:prstGeom prst="rect">
            <a:avLst/>
          </a:prstGeom>
          <a:solidFill>
            <a:srgbClr val="048985"/>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b="true" sz="8000" spc="160">
                <a:solidFill>
                  <a:srgbClr val="FFFFFF"/>
                </a:solidFill>
                <a:latin typeface="Aileron Heavy Bold"/>
                <a:ea typeface="Aileron Heavy Bold"/>
                <a:cs typeface="Aileron Heavy Bold"/>
                <a:sym typeface="Aileron Heavy Bold"/>
              </a:rPr>
              <a:t>In this activity</a:t>
            </a:r>
          </a:p>
        </p:txBody>
      </p:sp>
      <p:sp>
        <p:nvSpPr>
          <p:cNvPr name="TextBox 6" id="6"/>
          <p:cNvSpPr txBox="true"/>
          <p:nvPr/>
        </p:nvSpPr>
        <p:spPr>
          <a:xfrm rot="0">
            <a:off x="11259969" y="4808946"/>
            <a:ext cx="6840514" cy="4850130"/>
          </a:xfrm>
          <a:prstGeom prst="rect">
            <a:avLst/>
          </a:prstGeom>
        </p:spPr>
        <p:txBody>
          <a:bodyPr anchor="t" rtlCol="false" tIns="0" lIns="0" bIns="0" rIns="0">
            <a:spAutoFit/>
          </a:bodyPr>
          <a:lstStyle/>
          <a:p>
            <a:pPr algn="l" marL="528320" indent="-264160" lvl="1">
              <a:lnSpc>
                <a:spcPts val="4800"/>
              </a:lnSpc>
              <a:buFont typeface="Arial"/>
              <a:buChar char="•"/>
            </a:pPr>
            <a:r>
              <a:rPr lang="en-US" sz="3200" spc="32">
                <a:solidFill>
                  <a:srgbClr val="FFFFFF"/>
                </a:solidFill>
                <a:latin typeface="Aileron"/>
                <a:ea typeface="Aileron"/>
                <a:cs typeface="Aileron"/>
                <a:sym typeface="Aileron"/>
              </a:rPr>
              <a:t>Understand th</a:t>
            </a:r>
            <a:r>
              <a:rPr lang="en-US" sz="3200" spc="32">
                <a:solidFill>
                  <a:srgbClr val="FFFFFF"/>
                </a:solidFill>
                <a:latin typeface="Aileron"/>
                <a:ea typeface="Aileron"/>
                <a:cs typeface="Aileron"/>
                <a:sym typeface="Aileron"/>
              </a:rPr>
              <a:t>e c</a:t>
            </a:r>
            <a:r>
              <a:rPr lang="en-US" sz="3200" spc="32">
                <a:solidFill>
                  <a:srgbClr val="FFFFFF"/>
                </a:solidFill>
                <a:latin typeface="Aileron"/>
                <a:ea typeface="Aileron"/>
                <a:cs typeface="Aileron"/>
                <a:sym typeface="Aileron"/>
              </a:rPr>
              <a:t>on</a:t>
            </a:r>
            <a:r>
              <a:rPr lang="en-US" sz="3200" spc="32">
                <a:solidFill>
                  <a:srgbClr val="FFFFFF"/>
                </a:solidFill>
                <a:latin typeface="Aileron"/>
                <a:ea typeface="Aileron"/>
                <a:cs typeface="Aileron"/>
                <a:sym typeface="Aileron"/>
              </a:rPr>
              <a:t>ce</a:t>
            </a:r>
            <a:r>
              <a:rPr lang="en-US" sz="3200" spc="32">
                <a:solidFill>
                  <a:srgbClr val="FFFFFF"/>
                </a:solidFill>
                <a:latin typeface="Aileron"/>
                <a:ea typeface="Aileron"/>
                <a:cs typeface="Aileron"/>
                <a:sym typeface="Aileron"/>
              </a:rPr>
              <a:t>pt</a:t>
            </a:r>
            <a:r>
              <a:rPr lang="en-US" sz="3200" spc="32">
                <a:solidFill>
                  <a:srgbClr val="FFFFFF"/>
                </a:solidFill>
                <a:latin typeface="Aileron"/>
                <a:ea typeface="Aileron"/>
                <a:cs typeface="Aileron"/>
                <a:sym typeface="Aileron"/>
              </a:rPr>
              <a:t> </a:t>
            </a:r>
            <a:r>
              <a:rPr lang="en-US" sz="3200" spc="32">
                <a:solidFill>
                  <a:srgbClr val="FFFFFF"/>
                </a:solidFill>
                <a:latin typeface="Aileron"/>
                <a:ea typeface="Aileron"/>
                <a:cs typeface="Aileron"/>
                <a:sym typeface="Aileron"/>
              </a:rPr>
              <a:t>of </a:t>
            </a:r>
            <a:r>
              <a:rPr lang="en-US" b="true" sz="3200" spc="32">
                <a:solidFill>
                  <a:srgbClr val="FFFFFF"/>
                </a:solidFill>
                <a:latin typeface="Aileron Bold"/>
                <a:ea typeface="Aileron Bold"/>
                <a:cs typeface="Aileron Bold"/>
                <a:sym typeface="Aileron Bold"/>
              </a:rPr>
              <a:t>divination</a:t>
            </a:r>
          </a:p>
          <a:p>
            <a:pPr algn="l" marL="528320" indent="-264160" lvl="1">
              <a:lnSpc>
                <a:spcPts val="4800"/>
              </a:lnSpc>
              <a:buFont typeface="Arial"/>
              <a:buChar char="•"/>
            </a:pPr>
            <a:r>
              <a:rPr lang="en-US" sz="3200" spc="32">
                <a:solidFill>
                  <a:srgbClr val="FFFFFF"/>
                </a:solidFill>
                <a:latin typeface="Aileron"/>
                <a:ea typeface="Aileron"/>
                <a:cs typeface="Aileron"/>
                <a:sym typeface="Aileron"/>
              </a:rPr>
              <a:t>Learn about </a:t>
            </a:r>
            <a:r>
              <a:rPr lang="en-US" b="true" sz="3200" spc="32">
                <a:solidFill>
                  <a:srgbClr val="FFFFFF"/>
                </a:solidFill>
                <a:latin typeface="Aileron Bold"/>
                <a:ea typeface="Aileron Bold"/>
                <a:cs typeface="Aileron Bold"/>
                <a:sym typeface="Aileron Bold"/>
              </a:rPr>
              <a:t>divination and oracles</a:t>
            </a:r>
            <a:r>
              <a:rPr lang="en-US" sz="3200" spc="32">
                <a:solidFill>
                  <a:srgbClr val="FFFFFF"/>
                </a:solidFill>
                <a:latin typeface="Aileron"/>
                <a:ea typeface="Aileron"/>
                <a:cs typeface="Aileron"/>
                <a:sym typeface="Aileron"/>
              </a:rPr>
              <a:t> a</a:t>
            </a:r>
            <a:r>
              <a:rPr lang="en-US" sz="3200" spc="32">
                <a:solidFill>
                  <a:srgbClr val="FFFFFF"/>
                </a:solidFill>
                <a:latin typeface="Aileron"/>
                <a:ea typeface="Aileron"/>
                <a:cs typeface="Aileron"/>
                <a:sym typeface="Aileron"/>
              </a:rPr>
              <a:t>cro</a:t>
            </a:r>
            <a:r>
              <a:rPr lang="en-US" sz="3200" spc="32">
                <a:solidFill>
                  <a:srgbClr val="FFFFFF"/>
                </a:solidFill>
                <a:latin typeface="Aileron"/>
                <a:ea typeface="Aileron"/>
                <a:cs typeface="Aileron"/>
                <a:sym typeface="Aileron"/>
              </a:rPr>
              <a:t>ss</a:t>
            </a:r>
            <a:r>
              <a:rPr lang="en-US" sz="3200" spc="32">
                <a:solidFill>
                  <a:srgbClr val="FFFFFF"/>
                </a:solidFill>
                <a:latin typeface="Aileron"/>
                <a:ea typeface="Aileron"/>
                <a:cs typeface="Aileron"/>
                <a:sym typeface="Aileron"/>
              </a:rPr>
              <a:t> cultur</a:t>
            </a:r>
            <a:r>
              <a:rPr lang="en-US" sz="3200" spc="32">
                <a:solidFill>
                  <a:srgbClr val="FFFFFF"/>
                </a:solidFill>
                <a:latin typeface="Aileron"/>
                <a:ea typeface="Aileron"/>
                <a:cs typeface="Aileron"/>
                <a:sym typeface="Aileron"/>
              </a:rPr>
              <a:t>e</a:t>
            </a:r>
            <a:r>
              <a:rPr lang="en-US" sz="3200" spc="32">
                <a:solidFill>
                  <a:srgbClr val="FFFFFF"/>
                </a:solidFill>
                <a:latin typeface="Aileron"/>
                <a:ea typeface="Aileron"/>
                <a:cs typeface="Aileron"/>
                <a:sym typeface="Aileron"/>
              </a:rPr>
              <a:t>s</a:t>
            </a:r>
          </a:p>
          <a:p>
            <a:pPr algn="l" marL="528320" indent="-264160" lvl="1">
              <a:lnSpc>
                <a:spcPts val="4800"/>
              </a:lnSpc>
              <a:buFont typeface="Arial"/>
              <a:buChar char="•"/>
            </a:pPr>
            <a:r>
              <a:rPr lang="en-US" b="true" sz="3200" spc="32">
                <a:solidFill>
                  <a:srgbClr val="FFFFFF"/>
                </a:solidFill>
                <a:latin typeface="Aileron Bold"/>
                <a:ea typeface="Aileron Bold"/>
                <a:cs typeface="Aileron Bold"/>
                <a:sym typeface="Aileron Bold"/>
              </a:rPr>
              <a:t>Compare and contrast</a:t>
            </a:r>
            <a:r>
              <a:rPr lang="en-US" sz="3200" spc="32">
                <a:solidFill>
                  <a:srgbClr val="FFFFFF"/>
                </a:solidFill>
                <a:latin typeface="Aileron"/>
                <a:ea typeface="Aileron"/>
                <a:cs typeface="Aileron"/>
                <a:sym typeface="Aileron"/>
              </a:rPr>
              <a:t> </a:t>
            </a:r>
            <a:r>
              <a:rPr lang="en-US" sz="3200" spc="32">
                <a:solidFill>
                  <a:srgbClr val="FFFFFF"/>
                </a:solidFill>
                <a:latin typeface="Aileron"/>
                <a:ea typeface="Aileron"/>
                <a:cs typeface="Aileron"/>
                <a:sym typeface="Aileron"/>
              </a:rPr>
              <a:t>c</a:t>
            </a:r>
            <a:r>
              <a:rPr lang="en-US" sz="3200" spc="32">
                <a:solidFill>
                  <a:srgbClr val="FFFFFF"/>
                </a:solidFill>
                <a:latin typeface="Aileron"/>
                <a:ea typeface="Aileron"/>
                <a:cs typeface="Aileron"/>
                <a:sym typeface="Aileron"/>
              </a:rPr>
              <a:t>ultur</a:t>
            </a:r>
            <a:r>
              <a:rPr lang="en-US" sz="3200" spc="32">
                <a:solidFill>
                  <a:srgbClr val="FFFFFF"/>
                </a:solidFill>
                <a:latin typeface="Aileron"/>
                <a:ea typeface="Aileron"/>
                <a:cs typeface="Aileron"/>
                <a:sym typeface="Aileron"/>
              </a:rPr>
              <a:t>al practices</a:t>
            </a:r>
          </a:p>
          <a:p>
            <a:pPr algn="l" marL="528320" indent="-264160" lvl="1">
              <a:lnSpc>
                <a:spcPts val="4800"/>
              </a:lnSpc>
              <a:buFont typeface="Arial"/>
              <a:buChar char="•"/>
            </a:pPr>
            <a:r>
              <a:rPr lang="en-US" b="true" sz="3200" spc="32">
                <a:solidFill>
                  <a:srgbClr val="FFFFFF"/>
                </a:solidFill>
                <a:latin typeface="Aileron Bold"/>
                <a:ea typeface="Aileron Bold"/>
                <a:cs typeface="Aileron Bold"/>
                <a:sym typeface="Aileron Bold"/>
              </a:rPr>
              <a:t>Read and interpret </a:t>
            </a:r>
            <a:r>
              <a:rPr lang="en-US" sz="3200" spc="32">
                <a:solidFill>
                  <a:srgbClr val="FFFFFF"/>
                </a:solidFill>
                <a:latin typeface="Aileron"/>
                <a:ea typeface="Aileron"/>
                <a:cs typeface="Aileron"/>
                <a:sym typeface="Aileron"/>
              </a:rPr>
              <a:t>ethnographic data</a:t>
            </a:r>
          </a:p>
        </p:txBody>
      </p:sp>
      <p:sp>
        <p:nvSpPr>
          <p:cNvPr name="TextBox 7" id="7"/>
          <p:cNvSpPr txBox="true"/>
          <p:nvPr/>
        </p:nvSpPr>
        <p:spPr>
          <a:xfrm rot="0">
            <a:off x="1716853" y="4852987"/>
            <a:ext cx="5084955" cy="571500"/>
          </a:xfrm>
          <a:prstGeom prst="rect">
            <a:avLst/>
          </a:prstGeom>
        </p:spPr>
        <p:txBody>
          <a:bodyPr anchor="t" rtlCol="false" tIns="0" lIns="0" bIns="0" rIns="0">
            <a:spAutoFit/>
          </a:bodyPr>
          <a:lstStyle/>
          <a:p>
            <a:pPr algn="l">
              <a:lnSpc>
                <a:spcPts val="4440"/>
              </a:lnSpc>
            </a:pPr>
            <a:r>
              <a:rPr lang="en-US" b="true" sz="3700" spc="136">
                <a:solidFill>
                  <a:srgbClr val="FFFFFF"/>
                </a:solidFill>
                <a:latin typeface="Aileron Bold"/>
                <a:ea typeface="Aileron Bold"/>
                <a:cs typeface="Aileron Bold"/>
                <a:sym typeface="Aileron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35090" y="504914"/>
            <a:ext cx="7217821" cy="7508786"/>
          </a:xfrm>
          <a:custGeom>
            <a:avLst/>
            <a:gdLst/>
            <a:ahLst/>
            <a:cxnLst/>
            <a:rect r="r" b="b" t="t" l="l"/>
            <a:pathLst>
              <a:path h="7508786" w="7217821">
                <a:moveTo>
                  <a:pt x="0" y="0"/>
                </a:moveTo>
                <a:lnTo>
                  <a:pt x="7217820" y="0"/>
                </a:lnTo>
                <a:lnTo>
                  <a:pt x="7217820" y="7508786"/>
                </a:lnTo>
                <a:lnTo>
                  <a:pt x="0" y="7508786"/>
                </a:lnTo>
                <a:lnTo>
                  <a:pt x="0" y="0"/>
                </a:lnTo>
                <a:close/>
              </a:path>
            </a:pathLst>
          </a:custGeom>
          <a:blipFill>
            <a:blip r:embed="rId2">
              <a:alphaModFix amt="4000"/>
            </a:blip>
            <a:stretch>
              <a:fillRect l="0" t="0" r="0" b="0"/>
            </a:stretch>
          </a:blipFill>
        </p:spPr>
      </p:sp>
      <p:sp>
        <p:nvSpPr>
          <p:cNvPr name="TextBox 3" id="3"/>
          <p:cNvSpPr txBox="true"/>
          <p:nvPr/>
        </p:nvSpPr>
        <p:spPr>
          <a:xfrm rot="0">
            <a:off x="4511199" y="2073319"/>
            <a:ext cx="9265601" cy="4371975"/>
          </a:xfrm>
          <a:prstGeom prst="rect">
            <a:avLst/>
          </a:prstGeom>
        </p:spPr>
        <p:txBody>
          <a:bodyPr anchor="t" rtlCol="false" tIns="0" lIns="0" bIns="0" rIns="0">
            <a:spAutoFit/>
          </a:bodyPr>
          <a:lstStyle/>
          <a:p>
            <a:pPr algn="ctr">
              <a:lnSpc>
                <a:spcPts val="11519"/>
              </a:lnSpc>
            </a:pPr>
            <a:r>
              <a:rPr lang="en-US" sz="9600" b="true">
                <a:solidFill>
                  <a:srgbClr val="048985"/>
                </a:solidFill>
                <a:latin typeface="Aileron Heavy Bold"/>
                <a:ea typeface="Aileron Heavy Bold"/>
                <a:cs typeface="Aileron Heavy Bold"/>
                <a:sym typeface="Aileron Heavy Bold"/>
              </a:rPr>
              <a:t>Divination </a:t>
            </a:r>
          </a:p>
          <a:p>
            <a:pPr algn="ctr">
              <a:lnSpc>
                <a:spcPts val="11519"/>
              </a:lnSpc>
            </a:pPr>
            <a:r>
              <a:rPr lang="en-US" sz="9600" b="true">
                <a:solidFill>
                  <a:srgbClr val="048985"/>
                </a:solidFill>
                <a:latin typeface="Aileron Heavy Bold"/>
                <a:ea typeface="Aileron Heavy Bold"/>
                <a:cs typeface="Aileron Heavy Bold"/>
                <a:sym typeface="Aileron Heavy Bold"/>
              </a:rPr>
              <a:t>&amp;</a:t>
            </a:r>
          </a:p>
          <a:p>
            <a:pPr algn="ctr">
              <a:lnSpc>
                <a:spcPts val="11519"/>
              </a:lnSpc>
            </a:pPr>
            <a:r>
              <a:rPr lang="en-US" b="true" sz="9600">
                <a:solidFill>
                  <a:srgbClr val="048985"/>
                </a:solidFill>
                <a:latin typeface="Aileron Heavy Bold"/>
                <a:ea typeface="Aileron Heavy Bold"/>
                <a:cs typeface="Aileron Heavy Bold"/>
                <a:sym typeface="Aileron Heavy Bold"/>
              </a:rPr>
              <a:t>Oracles</a:t>
            </a:r>
          </a:p>
        </p:txBody>
      </p:sp>
      <p:sp>
        <p:nvSpPr>
          <p:cNvPr name="TextBox 4" id="4"/>
          <p:cNvSpPr txBox="true"/>
          <p:nvPr/>
        </p:nvSpPr>
        <p:spPr>
          <a:xfrm rot="0">
            <a:off x="4511199" y="6575721"/>
            <a:ext cx="9265601" cy="624840"/>
          </a:xfrm>
          <a:prstGeom prst="rect">
            <a:avLst/>
          </a:prstGeom>
        </p:spPr>
        <p:txBody>
          <a:bodyPr anchor="t" rtlCol="false" tIns="0" lIns="0" bIns="0" rIns="0">
            <a:spAutoFit/>
          </a:bodyPr>
          <a:lstStyle/>
          <a:p>
            <a:pPr algn="ctr">
              <a:lnSpc>
                <a:spcPts val="5040"/>
              </a:lnSpc>
            </a:pPr>
            <a:r>
              <a:rPr lang="en-US" sz="3600" spc="215">
                <a:solidFill>
                  <a:srgbClr val="048985"/>
                </a:solidFill>
                <a:latin typeface="Aileron"/>
                <a:ea typeface="Aileron"/>
                <a:cs typeface="Aileron"/>
                <a:sym typeface="Aileron"/>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048985"/>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gn="l">
                <a:lnSpc>
                  <a:spcPts val="4480"/>
                </a:lnSpc>
              </a:pPr>
              <a:r>
                <a:rPr lang="en-US" sz="3200" spc="224" b="true">
                  <a:solidFill>
                    <a:srgbClr val="FFFFFF"/>
                  </a:solidFill>
                  <a:latin typeface="Aileron Bold"/>
                  <a:ea typeface="Aileron Bold"/>
                  <a:cs typeface="Aileron Bold"/>
                  <a:sym typeface="Aileron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b="true" sz="2800" spc="196">
                <a:solidFill>
                  <a:srgbClr val="048985"/>
                </a:solidFill>
                <a:latin typeface="Aileron Bold"/>
                <a:ea typeface="Aileron Bold"/>
                <a:cs typeface="Aileron Bold"/>
                <a:sym typeface="Aileron Bold"/>
              </a:rPr>
              <a:t>Human Relations Area Files</a:t>
            </a:r>
          </a:p>
          <a:p>
            <a:pPr algn="r">
              <a:lnSpc>
                <a:spcPts val="3080"/>
              </a:lnSpc>
            </a:pPr>
            <a:r>
              <a:rPr lang="en-US" sz="2800" spc="196">
                <a:solidFill>
                  <a:srgbClr val="048985"/>
                </a:solidFill>
                <a:latin typeface="Aileron"/>
                <a:ea typeface="Aileron"/>
                <a:cs typeface="Aileron"/>
                <a:sym typeface="Aileron"/>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048985"/>
                </a:solidFill>
                <a:latin typeface="Aileron"/>
                <a:ea typeface="Aileron"/>
                <a:cs typeface="Aileron"/>
                <a:sym typeface="Aileron"/>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048985"/>
                </a:solidFill>
                <a:latin typeface="Aileron"/>
                <a:ea typeface="Aileron"/>
                <a:cs typeface="Aileron"/>
                <a:sym typeface="Aileron"/>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067" t="-9425" r="0" b="-21023"/>
            </a:stretch>
          </a:blipFill>
        </p:spPr>
      </p:sp>
      <p:grpSp>
        <p:nvGrpSpPr>
          <p:cNvPr name="Group 3" id="3"/>
          <p:cNvGrpSpPr/>
          <p:nvPr/>
        </p:nvGrpSpPr>
        <p:grpSpPr>
          <a:xfrm rot="0">
            <a:off x="3189403" y="4024939"/>
            <a:ext cx="12118707" cy="2237122"/>
            <a:chOff x="0" y="0"/>
            <a:chExt cx="16158275" cy="2982829"/>
          </a:xfrm>
        </p:grpSpPr>
        <p:sp>
          <p:nvSpPr>
            <p:cNvPr name="AutoShape 4" id="4"/>
            <p:cNvSpPr/>
            <p:nvPr/>
          </p:nvSpPr>
          <p:spPr>
            <a:xfrm rot="0">
              <a:off x="0" y="0"/>
              <a:ext cx="16158275" cy="2982829"/>
            </a:xfrm>
            <a:prstGeom prst="rect">
              <a:avLst/>
            </a:prstGeom>
            <a:solidFill>
              <a:srgbClr val="048985"/>
            </a:solidFill>
          </p:spPr>
        </p:sp>
        <p:sp>
          <p:nvSpPr>
            <p:cNvPr name="TextBox 5" id="5"/>
            <p:cNvSpPr txBox="true"/>
            <p:nvPr/>
          </p:nvSpPr>
          <p:spPr>
            <a:xfrm rot="0">
              <a:off x="773114" y="951791"/>
              <a:ext cx="14612047" cy="1107821"/>
            </a:xfrm>
            <a:prstGeom prst="rect">
              <a:avLst/>
            </a:prstGeom>
          </p:spPr>
          <p:txBody>
            <a:bodyPr anchor="t" rtlCol="false" tIns="0" lIns="0" bIns="0" rIns="0">
              <a:spAutoFit/>
            </a:bodyPr>
            <a:lstStyle/>
            <a:p>
              <a:pPr algn="ctr">
                <a:lnSpc>
                  <a:spcPts val="6384"/>
                </a:lnSpc>
              </a:pPr>
              <a:r>
                <a:rPr lang="en-US" b="true" sz="5600" spc="100">
                  <a:solidFill>
                    <a:srgbClr val="FFFFFF"/>
                  </a:solidFill>
                  <a:latin typeface="Aileron Bold"/>
                  <a:ea typeface="Aileron Bold"/>
                  <a:cs typeface="Aileron Bold"/>
                  <a:sym typeface="Aileron Bold"/>
                </a:rPr>
                <a:t>DIVINATION &amp; ORACLES</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895466" y="0"/>
            <a:ext cx="6392534" cy="10287000"/>
          </a:xfrm>
          <a:custGeom>
            <a:avLst/>
            <a:gdLst/>
            <a:ahLst/>
            <a:cxnLst/>
            <a:rect r="r" b="b" t="t" l="l"/>
            <a:pathLst>
              <a:path h="10287000" w="6392534">
                <a:moveTo>
                  <a:pt x="0" y="0"/>
                </a:moveTo>
                <a:lnTo>
                  <a:pt x="6392534" y="0"/>
                </a:lnTo>
                <a:lnTo>
                  <a:pt x="6392534" y="10287000"/>
                </a:lnTo>
                <a:lnTo>
                  <a:pt x="0" y="10287000"/>
                </a:lnTo>
                <a:lnTo>
                  <a:pt x="0" y="0"/>
                </a:lnTo>
                <a:close/>
              </a:path>
            </a:pathLst>
          </a:custGeom>
          <a:blipFill>
            <a:blip r:embed="rId2"/>
            <a:stretch>
              <a:fillRect l="-51577" t="0" r="-79641" b="-7822"/>
            </a:stretch>
          </a:blipFill>
        </p:spPr>
      </p:sp>
      <p:sp>
        <p:nvSpPr>
          <p:cNvPr name="TextBox 3" id="3"/>
          <p:cNvSpPr txBox="true"/>
          <p:nvPr/>
        </p:nvSpPr>
        <p:spPr>
          <a:xfrm rot="0">
            <a:off x="289929" y="3577247"/>
            <a:ext cx="10087355" cy="3871595"/>
          </a:xfrm>
          <a:prstGeom prst="rect">
            <a:avLst/>
          </a:prstGeom>
        </p:spPr>
        <p:txBody>
          <a:bodyPr anchor="t" rtlCol="false" tIns="0" lIns="0" bIns="0" rIns="0">
            <a:spAutoFit/>
          </a:bodyPr>
          <a:lstStyle/>
          <a:p>
            <a:pPr algn="l">
              <a:lnSpc>
                <a:spcPts val="4420"/>
              </a:lnSpc>
            </a:pPr>
            <a:r>
              <a:rPr lang="en-US" sz="3400" spc="340">
                <a:solidFill>
                  <a:srgbClr val="048985"/>
                </a:solidFill>
                <a:latin typeface="Aileron"/>
                <a:ea typeface="Aileron"/>
                <a:cs typeface="Aileron"/>
                <a:sym typeface="Aileron"/>
              </a:rPr>
              <a:t>Every day, each of us makes a series of both small and large </a:t>
            </a:r>
            <a:r>
              <a:rPr lang="en-US" sz="3400" spc="340" b="true">
                <a:solidFill>
                  <a:srgbClr val="048985"/>
                </a:solidFill>
                <a:latin typeface="Aileron Bold"/>
                <a:ea typeface="Aileron Bold"/>
                <a:cs typeface="Aileron Bold"/>
                <a:sym typeface="Aileron Bold"/>
              </a:rPr>
              <a:t>decisions</a:t>
            </a:r>
            <a:r>
              <a:rPr lang="en-US" sz="3400" spc="340">
                <a:solidFill>
                  <a:srgbClr val="048985"/>
                </a:solidFill>
                <a:latin typeface="Aileron"/>
                <a:ea typeface="Aileron"/>
                <a:cs typeface="Aileron"/>
                <a:sym typeface="Aileron"/>
              </a:rPr>
              <a:t>. Whether serious or inconsequential, these decisions require weighing pros and cons to arrive at the best path to take. However, we don’t always have all the required information at hand.</a:t>
            </a:r>
          </a:p>
        </p:txBody>
      </p:sp>
      <p:grpSp>
        <p:nvGrpSpPr>
          <p:cNvPr name="Group 4" id="4"/>
          <p:cNvGrpSpPr/>
          <p:nvPr/>
        </p:nvGrpSpPr>
        <p:grpSpPr>
          <a:xfrm rot="0">
            <a:off x="10504676" y="3974312"/>
            <a:ext cx="2781579" cy="2338376"/>
            <a:chOff x="0" y="0"/>
            <a:chExt cx="3708771" cy="3117835"/>
          </a:xfrm>
        </p:grpSpPr>
        <p:sp>
          <p:nvSpPr>
            <p:cNvPr name="AutoShape 5" id="5"/>
            <p:cNvSpPr/>
            <p:nvPr/>
          </p:nvSpPr>
          <p:spPr>
            <a:xfrm rot="0">
              <a:off x="0" y="0"/>
              <a:ext cx="3708771" cy="3117835"/>
            </a:xfrm>
            <a:prstGeom prst="rect">
              <a:avLst/>
            </a:prstGeom>
            <a:solidFill>
              <a:srgbClr val="048985"/>
            </a:solidFill>
          </p:spPr>
        </p:sp>
        <p:sp>
          <p:nvSpPr>
            <p:cNvPr name="TextBox 6" id="6"/>
            <p:cNvSpPr txBox="true"/>
            <p:nvPr/>
          </p:nvSpPr>
          <p:spPr>
            <a:xfrm rot="0">
              <a:off x="564764" y="800092"/>
              <a:ext cx="2579244" cy="1508125"/>
            </a:xfrm>
            <a:prstGeom prst="rect">
              <a:avLst/>
            </a:prstGeom>
          </p:spPr>
          <p:txBody>
            <a:bodyPr anchor="t" rtlCol="false" tIns="0" lIns="0" bIns="0" rIns="0">
              <a:spAutoFit/>
            </a:bodyPr>
            <a:lstStyle/>
            <a:p>
              <a:pPr algn="ctr">
                <a:lnSpc>
                  <a:spcPts val="4440"/>
                </a:lnSpc>
              </a:pPr>
              <a:r>
                <a:rPr lang="en-US" b="true" sz="3700" spc="136">
                  <a:solidFill>
                    <a:srgbClr val="FFFFFF"/>
                  </a:solidFill>
                  <a:latin typeface="Aileron Bold"/>
                  <a:ea typeface="Aileron Bold"/>
                  <a:cs typeface="Aileron Bold"/>
                  <a:sym typeface="Aileron Bold"/>
                </a:rPr>
                <a:t>Did you know?</a:t>
              </a:r>
            </a:p>
          </p:txBody>
        </p:sp>
      </p:grpSp>
      <p:sp>
        <p:nvSpPr>
          <p:cNvPr name="TextBox 7" id="7"/>
          <p:cNvSpPr txBox="true"/>
          <p:nvPr/>
        </p:nvSpPr>
        <p:spPr>
          <a:xfrm rot="0">
            <a:off x="289929" y="337672"/>
            <a:ext cx="11138344" cy="2766695"/>
          </a:xfrm>
          <a:prstGeom prst="rect">
            <a:avLst/>
          </a:prstGeom>
        </p:spPr>
        <p:txBody>
          <a:bodyPr anchor="t" rtlCol="false" tIns="0" lIns="0" bIns="0" rIns="0">
            <a:spAutoFit/>
          </a:bodyPr>
          <a:lstStyle/>
          <a:p>
            <a:pPr algn="l">
              <a:lnSpc>
                <a:spcPts val="4420"/>
              </a:lnSpc>
            </a:pPr>
            <a:r>
              <a:rPr lang="en-US" sz="3400" spc="340">
                <a:solidFill>
                  <a:srgbClr val="048985"/>
                </a:solidFill>
                <a:latin typeface="Aileron"/>
                <a:ea typeface="Aileron"/>
                <a:cs typeface="Aileron"/>
                <a:sym typeface="Aileron"/>
              </a:rPr>
              <a:t>Humans are naturally adept </a:t>
            </a:r>
            <a:r>
              <a:rPr lang="en-US" sz="3400" spc="340" b="true">
                <a:solidFill>
                  <a:srgbClr val="048985"/>
                </a:solidFill>
                <a:latin typeface="Aileron Bold"/>
                <a:ea typeface="Aileron Bold"/>
                <a:cs typeface="Aileron Bold"/>
                <a:sym typeface="Aileron Bold"/>
              </a:rPr>
              <a:t>decision-makers</a:t>
            </a:r>
            <a:r>
              <a:rPr lang="en-US" sz="3400" spc="340">
                <a:solidFill>
                  <a:srgbClr val="048985"/>
                </a:solidFill>
                <a:latin typeface="Aileron"/>
                <a:ea typeface="Aileron"/>
                <a:cs typeface="Aileron"/>
                <a:sym typeface="Aileron"/>
              </a:rPr>
              <a:t>, taking into account all available knowledge at our disposal and filtering out what we believe to be the most important criteria for our choices. </a:t>
            </a:r>
          </a:p>
        </p:txBody>
      </p:sp>
      <p:sp>
        <p:nvSpPr>
          <p:cNvPr name="TextBox 8" id="8"/>
          <p:cNvSpPr txBox="true"/>
          <p:nvPr/>
        </p:nvSpPr>
        <p:spPr>
          <a:xfrm rot="0">
            <a:off x="289929" y="7921721"/>
            <a:ext cx="11138344" cy="1661795"/>
          </a:xfrm>
          <a:prstGeom prst="rect">
            <a:avLst/>
          </a:prstGeom>
        </p:spPr>
        <p:txBody>
          <a:bodyPr anchor="t" rtlCol="false" tIns="0" lIns="0" bIns="0" rIns="0">
            <a:spAutoFit/>
          </a:bodyPr>
          <a:lstStyle/>
          <a:p>
            <a:pPr algn="l">
              <a:lnSpc>
                <a:spcPts val="4420"/>
              </a:lnSpc>
            </a:pPr>
            <a:r>
              <a:rPr lang="en-US" sz="3400" spc="340">
                <a:solidFill>
                  <a:srgbClr val="048985"/>
                </a:solidFill>
                <a:latin typeface="Aileron"/>
                <a:ea typeface="Aileron"/>
                <a:cs typeface="Aileron"/>
                <a:sym typeface="Aileron"/>
              </a:rPr>
              <a:t>Without b</a:t>
            </a:r>
            <a:r>
              <a:rPr lang="en-US" sz="3400" spc="340">
                <a:solidFill>
                  <a:srgbClr val="048985"/>
                </a:solidFill>
                <a:latin typeface="Aileron"/>
                <a:ea typeface="Aileron"/>
                <a:cs typeface="Aileron"/>
                <a:sym typeface="Aileron"/>
              </a:rPr>
              <a:t>ein</a:t>
            </a:r>
            <a:r>
              <a:rPr lang="en-US" sz="3400" spc="340">
                <a:solidFill>
                  <a:srgbClr val="048985"/>
                </a:solidFill>
                <a:latin typeface="Aileron"/>
                <a:ea typeface="Aileron"/>
                <a:cs typeface="Aileron"/>
                <a:sym typeface="Aileron"/>
              </a:rPr>
              <a:t>g able to predict the outcome of our choices before we make them, how can we ever know what to do, or what </a:t>
            </a:r>
            <a:r>
              <a:rPr lang="en-US" sz="3400" i="true" spc="340">
                <a:solidFill>
                  <a:srgbClr val="048985"/>
                </a:solidFill>
                <a:latin typeface="Aileron Italics"/>
                <a:ea typeface="Aileron Italics"/>
                <a:cs typeface="Aileron Italics"/>
                <a:sym typeface="Aileron Italics"/>
              </a:rPr>
              <a:t>not </a:t>
            </a:r>
            <a:r>
              <a:rPr lang="en-US" sz="3400" spc="340">
                <a:solidFill>
                  <a:srgbClr val="048985"/>
                </a:solidFill>
                <a:latin typeface="Aileron"/>
                <a:ea typeface="Aileron"/>
                <a:cs typeface="Aileron"/>
                <a:sym typeface="Aileron"/>
              </a:rPr>
              <a:t>to do?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48985"/>
        </a:solidFill>
      </p:bgPr>
    </p:bg>
    <p:spTree>
      <p:nvGrpSpPr>
        <p:cNvPr id="1" name=""/>
        <p:cNvGrpSpPr/>
        <p:nvPr/>
      </p:nvGrpSpPr>
      <p:grpSpPr>
        <a:xfrm>
          <a:off x="0" y="0"/>
          <a:ext cx="0" cy="0"/>
          <a:chOff x="0" y="0"/>
          <a:chExt cx="0" cy="0"/>
        </a:xfrm>
      </p:grpSpPr>
      <p:sp>
        <p:nvSpPr>
          <p:cNvPr name="TextBox 2" id="2"/>
          <p:cNvSpPr txBox="true"/>
          <p:nvPr/>
        </p:nvSpPr>
        <p:spPr>
          <a:xfrm rot="0">
            <a:off x="8269394" y="1895117"/>
            <a:ext cx="9381643" cy="7078980"/>
          </a:xfrm>
          <a:prstGeom prst="rect">
            <a:avLst/>
          </a:prstGeom>
        </p:spPr>
        <p:txBody>
          <a:bodyPr anchor="t" rtlCol="false" tIns="0" lIns="0" bIns="0" rIns="0">
            <a:spAutoFit/>
          </a:bodyPr>
          <a:lstStyle/>
          <a:p>
            <a:pPr algn="l">
              <a:lnSpc>
                <a:spcPts val="4680"/>
              </a:lnSpc>
            </a:pPr>
            <a:r>
              <a:rPr lang="en-US" sz="3600" spc="89">
                <a:solidFill>
                  <a:srgbClr val="FFFFFF"/>
                </a:solidFill>
                <a:latin typeface="Aileron"/>
                <a:ea typeface="Aileron"/>
                <a:cs typeface="Aileron"/>
                <a:sym typeface="Aileron"/>
              </a:rPr>
              <a:t>“A good first way of approaching divination is to consider it as a means of arriving at a</a:t>
            </a:r>
            <a:r>
              <a:rPr lang="en-US" sz="3600" spc="89">
                <a:solidFill>
                  <a:srgbClr val="FFFFFF"/>
                </a:solidFill>
                <a:latin typeface="Aileron"/>
                <a:ea typeface="Aileron"/>
                <a:cs typeface="Aileron"/>
                <a:sym typeface="Aileron"/>
              </a:rPr>
              <a:t>nswers to a personal or social quandary. As such, divination may be diagnostic, in that it offers advice, guidance, rules, and taboos to be followed. It can also be forecasting, by predicting future events, an</a:t>
            </a:r>
            <a:r>
              <a:rPr lang="en-US" sz="3600" spc="89">
                <a:solidFill>
                  <a:srgbClr val="FFFFFF"/>
                </a:solidFill>
                <a:latin typeface="Aileron"/>
                <a:ea typeface="Aileron"/>
                <a:cs typeface="Aileron"/>
                <a:sym typeface="Aileron"/>
              </a:rPr>
              <a:t>d it</a:t>
            </a:r>
            <a:r>
              <a:rPr lang="en-US" sz="3600" spc="89">
                <a:solidFill>
                  <a:srgbClr val="FFFFFF"/>
                </a:solidFill>
                <a:latin typeface="Aileron"/>
                <a:ea typeface="Aileron"/>
                <a:cs typeface="Aileron"/>
                <a:sym typeface="Aileron"/>
              </a:rPr>
              <a:t> may even be interventionist, by intervening i</a:t>
            </a:r>
            <a:r>
              <a:rPr lang="en-US" sz="3600" spc="89">
                <a:solidFill>
                  <a:srgbClr val="FFFFFF"/>
                </a:solidFill>
                <a:latin typeface="Aileron"/>
                <a:ea typeface="Aileron"/>
                <a:cs typeface="Aileron"/>
                <a:sym typeface="Aileron"/>
              </a:rPr>
              <a:t>n</a:t>
            </a:r>
            <a:r>
              <a:rPr lang="en-US" sz="3600" spc="89">
                <a:solidFill>
                  <a:srgbClr val="FFFFFF"/>
                </a:solidFill>
                <a:latin typeface="Aileron"/>
                <a:ea typeface="Aileron"/>
                <a:cs typeface="Aileron"/>
                <a:sym typeface="Aileron"/>
              </a:rPr>
              <a:t> the receptor’s spiritual and physical health or indeed in their destiny.” </a:t>
            </a:r>
          </a:p>
          <a:p>
            <a:pPr algn="l">
              <a:lnSpc>
                <a:spcPts val="4680"/>
              </a:lnSpc>
            </a:pPr>
          </a:p>
          <a:p>
            <a:pPr algn="l">
              <a:lnSpc>
                <a:spcPts val="4680"/>
              </a:lnSpc>
            </a:pPr>
            <a:r>
              <a:rPr lang="en-US" sz="3600" spc="89">
                <a:solidFill>
                  <a:srgbClr val="FFFFFF"/>
                </a:solidFill>
                <a:latin typeface="Aileron"/>
                <a:ea typeface="Aileron"/>
                <a:cs typeface="Aileron"/>
                <a:sym typeface="Aileron"/>
              </a:rPr>
              <a:t>(Espirito Santo 2019)</a:t>
            </a:r>
          </a:p>
        </p:txBody>
      </p:sp>
      <p:sp>
        <p:nvSpPr>
          <p:cNvPr name="TextBox 3" id="3"/>
          <p:cNvSpPr txBox="true"/>
          <p:nvPr/>
        </p:nvSpPr>
        <p:spPr>
          <a:xfrm rot="0">
            <a:off x="8269394" y="510782"/>
            <a:ext cx="9381643" cy="771525"/>
          </a:xfrm>
          <a:prstGeom prst="rect">
            <a:avLst/>
          </a:prstGeom>
        </p:spPr>
        <p:txBody>
          <a:bodyPr anchor="t" rtlCol="false" tIns="0" lIns="0" bIns="0" rIns="0">
            <a:spAutoFit/>
          </a:bodyPr>
          <a:lstStyle/>
          <a:p>
            <a:pPr algn="r">
              <a:lnSpc>
                <a:spcPts val="6000"/>
              </a:lnSpc>
            </a:pPr>
            <a:r>
              <a:rPr lang="en-US" b="true" sz="5000" spc="150">
                <a:solidFill>
                  <a:srgbClr val="FFFFFF"/>
                </a:solidFill>
                <a:latin typeface="Aileron Heavy Bold"/>
                <a:ea typeface="Aileron Heavy Bold"/>
                <a:cs typeface="Aileron Heavy Bold"/>
                <a:sym typeface="Aileron Heavy Bold"/>
              </a:rPr>
              <a:t>Defining Divination</a:t>
            </a:r>
          </a:p>
        </p:txBody>
      </p:sp>
      <p:sp>
        <p:nvSpPr>
          <p:cNvPr name="Freeform 4" id="4"/>
          <p:cNvSpPr/>
          <p:nvPr/>
        </p:nvSpPr>
        <p:spPr>
          <a:xfrm flipH="false" flipV="false" rot="0">
            <a:off x="0" y="0"/>
            <a:ext cx="7707268" cy="10287000"/>
          </a:xfrm>
          <a:custGeom>
            <a:avLst/>
            <a:gdLst/>
            <a:ahLst/>
            <a:cxnLst/>
            <a:rect r="r" b="b" t="t" l="l"/>
            <a:pathLst>
              <a:path h="10287000" w="7707268">
                <a:moveTo>
                  <a:pt x="0" y="0"/>
                </a:moveTo>
                <a:lnTo>
                  <a:pt x="7707268" y="0"/>
                </a:lnTo>
                <a:lnTo>
                  <a:pt x="7707268" y="10287000"/>
                </a:lnTo>
                <a:lnTo>
                  <a:pt x="0" y="10287000"/>
                </a:lnTo>
                <a:lnTo>
                  <a:pt x="0" y="0"/>
                </a:lnTo>
                <a:close/>
              </a:path>
            </a:pathLst>
          </a:custGeom>
          <a:blipFill>
            <a:blip r:embed="rId2"/>
            <a:stretch>
              <a:fillRect l="-42458" t="0" r="-57748"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22026" y="0"/>
            <a:ext cx="7865974" cy="10287000"/>
          </a:xfrm>
          <a:custGeom>
            <a:avLst/>
            <a:gdLst/>
            <a:ahLst/>
            <a:cxnLst/>
            <a:rect r="r" b="b" t="t" l="l"/>
            <a:pathLst>
              <a:path h="10287000" w="7865974">
                <a:moveTo>
                  <a:pt x="0" y="0"/>
                </a:moveTo>
                <a:lnTo>
                  <a:pt x="7865974" y="0"/>
                </a:lnTo>
                <a:lnTo>
                  <a:pt x="7865974" y="10287000"/>
                </a:lnTo>
                <a:lnTo>
                  <a:pt x="0" y="10287000"/>
                </a:lnTo>
                <a:lnTo>
                  <a:pt x="0" y="0"/>
                </a:lnTo>
                <a:close/>
              </a:path>
            </a:pathLst>
          </a:custGeom>
          <a:blipFill>
            <a:blip r:embed="rId2"/>
            <a:stretch>
              <a:fillRect l="-51727" t="0" r="-44439" b="0"/>
            </a:stretch>
          </a:blipFill>
        </p:spPr>
      </p:sp>
      <p:sp>
        <p:nvSpPr>
          <p:cNvPr name="AutoShape 3" id="3"/>
          <p:cNvSpPr/>
          <p:nvPr/>
        </p:nvSpPr>
        <p:spPr>
          <a:xfrm rot="-10800000">
            <a:off x="0" y="0"/>
            <a:ext cx="10422026" cy="10287000"/>
          </a:xfrm>
          <a:prstGeom prst="rect">
            <a:avLst/>
          </a:prstGeom>
          <a:solidFill>
            <a:srgbClr val="FFFFFF"/>
          </a:solidFill>
        </p:spPr>
      </p:sp>
      <p:sp>
        <p:nvSpPr>
          <p:cNvPr name="TextBox 4" id="4"/>
          <p:cNvSpPr txBox="true"/>
          <p:nvPr/>
        </p:nvSpPr>
        <p:spPr>
          <a:xfrm rot="0">
            <a:off x="261556" y="584835"/>
            <a:ext cx="9898914" cy="8673465"/>
          </a:xfrm>
          <a:prstGeom prst="rect">
            <a:avLst/>
          </a:prstGeom>
        </p:spPr>
        <p:txBody>
          <a:bodyPr anchor="t" rtlCol="false" tIns="0" lIns="0" bIns="0" rIns="0">
            <a:spAutoFit/>
          </a:bodyPr>
          <a:lstStyle/>
          <a:p>
            <a:pPr algn="l">
              <a:lnSpc>
                <a:spcPts val="4290"/>
              </a:lnSpc>
            </a:pPr>
            <a:r>
              <a:rPr lang="en-US" sz="3300" spc="99">
                <a:solidFill>
                  <a:srgbClr val="048985"/>
                </a:solidFill>
                <a:latin typeface="Aileron"/>
                <a:ea typeface="Aileron"/>
                <a:cs typeface="Aileron"/>
                <a:sym typeface="Aileron"/>
              </a:rPr>
              <a:t>“Techniques of divination come in many forms. Divination often involves the interpretation of patterns or clues – in natural things such as seeds, bones, guts, birds and celestial bodies, as well as in human-made or manipulated things such as cards, dice, images and candles – by means of skilled and usually standardized methods. Divination may also involve more direct commerce with non-human others such as deities, demons or ancestors. Some of the forms of divination [...] call for the use of ceremonial paraphernalia, sacred objects such as altars, candles and texts, or even mathematical tools such as astrolabes and astronomical tables.” </a:t>
            </a:r>
          </a:p>
          <a:p>
            <a:pPr algn="l">
              <a:lnSpc>
                <a:spcPts val="4290"/>
              </a:lnSpc>
            </a:pPr>
          </a:p>
          <a:p>
            <a:pPr algn="l">
              <a:lnSpc>
                <a:spcPts val="4290"/>
              </a:lnSpc>
            </a:pPr>
            <a:r>
              <a:rPr lang="en-US" sz="3300" spc="99">
                <a:solidFill>
                  <a:srgbClr val="048985"/>
                </a:solidFill>
                <a:latin typeface="Aileron"/>
                <a:ea typeface="Aileron"/>
                <a:cs typeface="Aileron"/>
                <a:sym typeface="Aileron"/>
              </a:rPr>
              <a:t>(Aroney and Zeitlyn 2024: 16-18)</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48985"/>
        </a:solidFill>
      </p:bgPr>
    </p:bg>
    <p:spTree>
      <p:nvGrpSpPr>
        <p:cNvPr id="1" name=""/>
        <p:cNvGrpSpPr/>
        <p:nvPr/>
      </p:nvGrpSpPr>
      <p:grpSpPr>
        <a:xfrm>
          <a:off x="0" y="0"/>
          <a:ext cx="0" cy="0"/>
          <a:chOff x="0" y="0"/>
          <a:chExt cx="0" cy="0"/>
        </a:xfrm>
      </p:grpSpPr>
      <p:grpSp>
        <p:nvGrpSpPr>
          <p:cNvPr name="Group 2" id="2"/>
          <p:cNvGrpSpPr/>
          <p:nvPr/>
        </p:nvGrpSpPr>
        <p:grpSpPr>
          <a:xfrm rot="0">
            <a:off x="0" y="7949"/>
            <a:ext cx="3995712" cy="1068376"/>
            <a:chOff x="0" y="0"/>
            <a:chExt cx="5327616" cy="1424501"/>
          </a:xfrm>
        </p:grpSpPr>
        <p:sp>
          <p:nvSpPr>
            <p:cNvPr name="AutoShape 3" id="3"/>
            <p:cNvSpPr/>
            <p:nvPr/>
          </p:nvSpPr>
          <p:spPr>
            <a:xfrm rot="0">
              <a:off x="0" y="0"/>
              <a:ext cx="5327616" cy="1424501"/>
            </a:xfrm>
            <a:prstGeom prst="rect">
              <a:avLst/>
            </a:prstGeom>
            <a:solidFill>
              <a:srgbClr val="048985"/>
            </a:solidFill>
          </p:spPr>
        </p:sp>
        <p:sp>
          <p:nvSpPr>
            <p:cNvPr name="TextBox 4" id="4"/>
            <p:cNvSpPr txBox="true"/>
            <p:nvPr/>
          </p:nvSpPr>
          <p:spPr>
            <a:xfrm rot="0">
              <a:off x="530381" y="370621"/>
              <a:ext cx="4266855" cy="626110"/>
            </a:xfrm>
            <a:prstGeom prst="rect">
              <a:avLst/>
            </a:prstGeom>
          </p:spPr>
          <p:txBody>
            <a:bodyPr anchor="t" rtlCol="false" tIns="0" lIns="0" bIns="0" rIns="0">
              <a:spAutoFit/>
            </a:bodyPr>
            <a:lstStyle/>
            <a:p>
              <a:pPr algn="ctr">
                <a:lnSpc>
                  <a:spcPts val="3919"/>
                </a:lnSpc>
              </a:pPr>
              <a:r>
                <a:rPr lang="en-US" b="true" sz="2800" spc="224">
                  <a:solidFill>
                    <a:srgbClr val="FFFFFF"/>
                  </a:solidFill>
                  <a:latin typeface="Aileron Heavy Bold"/>
                  <a:ea typeface="Aileron Heavy Bold"/>
                  <a:cs typeface="Aileron Heavy Bold"/>
                  <a:sym typeface="Aileron Heavy Bold"/>
                </a:rPr>
                <a:t>CASE STUDY</a:t>
              </a:r>
            </a:p>
          </p:txBody>
        </p:sp>
      </p:grpSp>
      <p:sp>
        <p:nvSpPr>
          <p:cNvPr name="TextBox 5" id="5"/>
          <p:cNvSpPr txBox="true"/>
          <p:nvPr/>
        </p:nvSpPr>
        <p:spPr>
          <a:xfrm rot="0">
            <a:off x="4648128" y="305599"/>
            <a:ext cx="7258136" cy="539750"/>
          </a:xfrm>
          <a:prstGeom prst="rect">
            <a:avLst/>
          </a:prstGeom>
        </p:spPr>
        <p:txBody>
          <a:bodyPr anchor="t" rtlCol="false" tIns="0" lIns="0" bIns="0" rIns="0">
            <a:spAutoFit/>
          </a:bodyPr>
          <a:lstStyle/>
          <a:p>
            <a:pPr algn="r">
              <a:lnSpc>
                <a:spcPts val="4000"/>
              </a:lnSpc>
            </a:pPr>
            <a:r>
              <a:rPr lang="en-US" b="true" sz="4000" spc="160">
                <a:solidFill>
                  <a:srgbClr val="FFFFFF"/>
                </a:solidFill>
                <a:latin typeface="Aileron Heavy Bold"/>
                <a:ea typeface="Aileron Heavy Bold"/>
                <a:cs typeface="Aileron Heavy Bold"/>
                <a:sym typeface="Aileron Heavy Bold"/>
              </a:rPr>
              <a:t>Mambila Spider Divination</a:t>
            </a:r>
          </a:p>
        </p:txBody>
      </p:sp>
      <p:sp>
        <p:nvSpPr>
          <p:cNvPr name="TextBox 6" id="6"/>
          <p:cNvSpPr txBox="true"/>
          <p:nvPr/>
        </p:nvSpPr>
        <p:spPr>
          <a:xfrm rot="0">
            <a:off x="309312" y="1518941"/>
            <a:ext cx="11805586" cy="1424305"/>
          </a:xfrm>
          <a:prstGeom prst="rect">
            <a:avLst/>
          </a:prstGeom>
        </p:spPr>
        <p:txBody>
          <a:bodyPr anchor="t" rtlCol="false" tIns="0" lIns="0" bIns="0" rIns="0">
            <a:spAutoFit/>
          </a:bodyPr>
          <a:lstStyle/>
          <a:p>
            <a:pPr algn="l">
              <a:lnSpc>
                <a:spcPts val="3740"/>
              </a:lnSpc>
            </a:pPr>
            <a:r>
              <a:rPr lang="en-US" sz="3400" spc="85">
                <a:solidFill>
                  <a:srgbClr val="FFFFFF"/>
                </a:solidFill>
                <a:latin typeface="Aileron"/>
                <a:ea typeface="Aileron"/>
                <a:cs typeface="Aileron"/>
                <a:sym typeface="Aileron"/>
              </a:rPr>
              <a:t>Watch </a:t>
            </a:r>
            <a:r>
              <a:rPr lang="en-US" sz="3400" spc="85" u="sng">
                <a:solidFill>
                  <a:srgbClr val="FFFFFF"/>
                </a:solidFill>
                <a:latin typeface="Aileron"/>
                <a:ea typeface="Aileron"/>
                <a:cs typeface="Aileron"/>
                <a:sym typeface="Aileron"/>
                <a:hlinkClick r:id="rId2" tooltip="https://www.youtube.com/shorts/T7IvEv7aF-4"/>
              </a:rPr>
              <a:t>this short video</a:t>
            </a:r>
            <a:r>
              <a:rPr lang="en-US" sz="3400" spc="85">
                <a:solidFill>
                  <a:srgbClr val="FFFFFF"/>
                </a:solidFill>
                <a:latin typeface="Aileron"/>
                <a:ea typeface="Aileron"/>
                <a:cs typeface="Aileron"/>
                <a:sym typeface="Aileron"/>
              </a:rPr>
              <a:t> and read the following essay from Professor David Zeitlyn (Oxford University) describing Mambila spider divination: </a:t>
            </a:r>
          </a:p>
        </p:txBody>
      </p:sp>
      <p:sp>
        <p:nvSpPr>
          <p:cNvPr name="TextBox 7" id="7"/>
          <p:cNvSpPr txBox="true"/>
          <p:nvPr/>
        </p:nvSpPr>
        <p:spPr>
          <a:xfrm rot="0">
            <a:off x="1498660" y="3966446"/>
            <a:ext cx="8883653" cy="957580"/>
          </a:xfrm>
          <a:prstGeom prst="rect">
            <a:avLst/>
          </a:prstGeom>
        </p:spPr>
        <p:txBody>
          <a:bodyPr anchor="t" rtlCol="false" tIns="0" lIns="0" bIns="0" rIns="0">
            <a:spAutoFit/>
          </a:bodyPr>
          <a:lstStyle/>
          <a:p>
            <a:pPr algn="ctr">
              <a:lnSpc>
                <a:spcPts val="3740"/>
              </a:lnSpc>
            </a:pPr>
            <a:r>
              <a:rPr lang="en-US" sz="3400" spc="85" u="sng">
                <a:solidFill>
                  <a:srgbClr val="FFFFFF"/>
                </a:solidFill>
                <a:latin typeface="Aileron"/>
                <a:ea typeface="Aileron"/>
                <a:cs typeface="Aileron"/>
                <a:sym typeface="Aileron"/>
                <a:hlinkClick r:id="rId3" tooltip="https://aeon.co/essays/in-cameroon-truth-telling-spiders-untangle-the-future"/>
              </a:rPr>
              <a:t> </a:t>
            </a:r>
            <a:r>
              <a:rPr lang="en-US" b="true" sz="3400" spc="85" u="sng">
                <a:solidFill>
                  <a:srgbClr val="FFFFFF"/>
                </a:solidFill>
                <a:latin typeface="Aileron Bold"/>
                <a:ea typeface="Aileron Bold"/>
                <a:cs typeface="Aileron Bold"/>
                <a:sym typeface="Aileron Bold"/>
                <a:hlinkClick r:id="rId4" tooltip="https://aeon.co/essays/in-cameroon-truth-telling-spiders-untangle-the-future"/>
              </a:rPr>
              <a:t>https://aeon.co/essays/in-cameroon-truth-telling-spiders-untangle-the-future</a:t>
            </a:r>
            <a:r>
              <a:rPr lang="en-US" sz="3400" spc="85" u="sng">
                <a:solidFill>
                  <a:srgbClr val="FFFFFF"/>
                </a:solidFill>
                <a:latin typeface="Aileron"/>
                <a:ea typeface="Aileron"/>
                <a:cs typeface="Aileron"/>
                <a:sym typeface="Aileron"/>
                <a:hlinkClick r:id="rId5" tooltip="https://aeon.co/essays/in-cameroon-truth-telling-spiders-untangle-the-future"/>
              </a:rPr>
              <a:t> </a:t>
            </a:r>
          </a:p>
        </p:txBody>
      </p:sp>
      <p:pic>
        <p:nvPicPr>
          <p:cNvPr name="Picture 8" id="8"/>
          <p:cNvPicPr>
            <a:picLocks noChangeAspect="true"/>
          </p:cNvPicPr>
          <p:nvPr>
            <a:videoFile r:link="rId7"/>
          </p:nvPr>
        </p:nvPicPr>
        <p:blipFill>
          <a:blip r:embed="rId6"/>
          <a:stretch>
            <a:fillRect/>
          </a:stretch>
        </p:blipFill>
        <p:spPr>
          <a:xfrm rot="0">
            <a:off x="12510547" y="7949"/>
            <a:ext cx="5777453" cy="10279051"/>
          </a:xfrm>
          <a:prstGeom prst="rect">
            <a:avLst/>
          </a:prstGeom>
        </p:spPr>
      </p:pic>
      <p:sp>
        <p:nvSpPr>
          <p:cNvPr name="TextBox 9" id="9"/>
          <p:cNvSpPr txBox="true"/>
          <p:nvPr/>
        </p:nvSpPr>
        <p:spPr>
          <a:xfrm rot="0">
            <a:off x="309312" y="5947225"/>
            <a:ext cx="11805586" cy="1424305"/>
          </a:xfrm>
          <a:prstGeom prst="rect">
            <a:avLst/>
          </a:prstGeom>
        </p:spPr>
        <p:txBody>
          <a:bodyPr anchor="t" rtlCol="false" tIns="0" lIns="0" bIns="0" rIns="0">
            <a:spAutoFit/>
          </a:bodyPr>
          <a:lstStyle/>
          <a:p>
            <a:pPr algn="l">
              <a:lnSpc>
                <a:spcPts val="3740"/>
              </a:lnSpc>
            </a:pPr>
            <a:r>
              <a:rPr lang="en-US" sz="3400" spc="85">
                <a:solidFill>
                  <a:srgbClr val="FFFFFF"/>
                </a:solidFill>
                <a:latin typeface="Aileron"/>
                <a:ea typeface="Aileron"/>
                <a:cs typeface="Aileron"/>
                <a:sym typeface="Aileron"/>
              </a:rPr>
              <a:t>Then, visit </a:t>
            </a:r>
            <a:r>
              <a:rPr lang="en-US" b="true" sz="3400" spc="85" u="sng">
                <a:solidFill>
                  <a:srgbClr val="FFFFFF"/>
                </a:solidFill>
                <a:latin typeface="Aileron Bold"/>
                <a:ea typeface="Aileron Bold"/>
                <a:cs typeface="Aileron Bold"/>
                <a:sym typeface="Aileron Bold"/>
                <a:hlinkClick r:id="rId8" tooltip="https://nggamdu.org"/>
              </a:rPr>
              <a:t>https://nggamdu.org/</a:t>
            </a:r>
            <a:r>
              <a:rPr lang="en-US" sz="3400" spc="85">
                <a:solidFill>
                  <a:srgbClr val="FFFFFF"/>
                </a:solidFill>
                <a:latin typeface="Aileron"/>
                <a:ea typeface="Aileron"/>
                <a:cs typeface="Aileron"/>
                <a:sym typeface="Aileron"/>
              </a:rPr>
              <a:t> to learn more about Mambila diviners (“Meet the Diviners”) and to see videos of the spider oracle in action (“The Spider’s Answers”).</a:t>
            </a:r>
          </a:p>
        </p:txBody>
      </p:sp>
      <p:sp>
        <p:nvSpPr>
          <p:cNvPr name="TextBox 10" id="10"/>
          <p:cNvSpPr txBox="true"/>
          <p:nvPr/>
        </p:nvSpPr>
        <p:spPr>
          <a:xfrm rot="0">
            <a:off x="309312" y="8300720"/>
            <a:ext cx="11805586" cy="957580"/>
          </a:xfrm>
          <a:prstGeom prst="rect">
            <a:avLst/>
          </a:prstGeom>
        </p:spPr>
        <p:txBody>
          <a:bodyPr anchor="t" rtlCol="false" tIns="0" lIns="0" bIns="0" rIns="0">
            <a:spAutoFit/>
          </a:bodyPr>
          <a:lstStyle/>
          <a:p>
            <a:pPr algn="l">
              <a:lnSpc>
                <a:spcPts val="3740"/>
              </a:lnSpc>
            </a:pPr>
            <a:r>
              <a:rPr lang="en-US" sz="3400" spc="85">
                <a:solidFill>
                  <a:srgbClr val="FFFFFF"/>
                </a:solidFill>
                <a:latin typeface="Aileron"/>
                <a:ea typeface="Aileron"/>
                <a:cs typeface="Aileron"/>
                <a:sym typeface="Aileron"/>
              </a:rPr>
              <a:t>Based on what you have watched and read, answer the following questions: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946465" cy="10287000"/>
          </a:xfrm>
          <a:custGeom>
            <a:avLst/>
            <a:gdLst/>
            <a:ahLst/>
            <a:cxnLst/>
            <a:rect r="r" b="b" t="t" l="l"/>
            <a:pathLst>
              <a:path h="10287000" w="6946465">
                <a:moveTo>
                  <a:pt x="0" y="0"/>
                </a:moveTo>
                <a:lnTo>
                  <a:pt x="6946465" y="0"/>
                </a:lnTo>
                <a:lnTo>
                  <a:pt x="6946465" y="10287000"/>
                </a:lnTo>
                <a:lnTo>
                  <a:pt x="0" y="10287000"/>
                </a:lnTo>
                <a:lnTo>
                  <a:pt x="0" y="0"/>
                </a:lnTo>
                <a:close/>
              </a:path>
            </a:pathLst>
          </a:custGeom>
          <a:blipFill>
            <a:blip r:embed="rId2"/>
            <a:stretch>
              <a:fillRect l="-76464" t="0" r="-20988" b="0"/>
            </a:stretch>
          </a:blipFill>
        </p:spPr>
      </p:sp>
      <p:sp>
        <p:nvSpPr>
          <p:cNvPr name="AutoShape 3" id="3"/>
          <p:cNvSpPr/>
          <p:nvPr/>
        </p:nvSpPr>
        <p:spPr>
          <a:xfrm rot="-10800000">
            <a:off x="6946465" y="0"/>
            <a:ext cx="11341535" cy="10287000"/>
          </a:xfrm>
          <a:prstGeom prst="rect">
            <a:avLst/>
          </a:prstGeom>
          <a:solidFill>
            <a:srgbClr val="048985"/>
          </a:solidFill>
        </p:spPr>
      </p:sp>
      <p:grpSp>
        <p:nvGrpSpPr>
          <p:cNvPr name="Group 4" id="4"/>
          <p:cNvGrpSpPr/>
          <p:nvPr/>
        </p:nvGrpSpPr>
        <p:grpSpPr>
          <a:xfrm rot="0">
            <a:off x="0" y="1270"/>
            <a:ext cx="3995712" cy="1065836"/>
            <a:chOff x="0" y="0"/>
            <a:chExt cx="5327616" cy="1421115"/>
          </a:xfrm>
        </p:grpSpPr>
        <p:sp>
          <p:nvSpPr>
            <p:cNvPr name="AutoShape 5" id="5"/>
            <p:cNvSpPr/>
            <p:nvPr/>
          </p:nvSpPr>
          <p:spPr>
            <a:xfrm rot="0">
              <a:off x="0" y="0"/>
              <a:ext cx="5327616" cy="1421115"/>
            </a:xfrm>
            <a:prstGeom prst="rect">
              <a:avLst/>
            </a:prstGeom>
            <a:solidFill>
              <a:srgbClr val="048985"/>
            </a:solidFill>
          </p:spPr>
        </p:sp>
        <p:sp>
          <p:nvSpPr>
            <p:cNvPr name="TextBox 6" id="6"/>
            <p:cNvSpPr txBox="true"/>
            <p:nvPr/>
          </p:nvSpPr>
          <p:spPr>
            <a:xfrm rot="0">
              <a:off x="530381" y="370621"/>
              <a:ext cx="4266855" cy="622723"/>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a:ea typeface="Aileron Heavy"/>
                  <a:cs typeface="Aileron Heavy"/>
                  <a:sym typeface="Aileron Heavy"/>
                </a:rPr>
                <a:t>QUESTIONS</a:t>
              </a:r>
            </a:p>
          </p:txBody>
        </p:sp>
      </p:grpSp>
      <p:sp>
        <p:nvSpPr>
          <p:cNvPr name="TextBox 7" id="7"/>
          <p:cNvSpPr txBox="true"/>
          <p:nvPr/>
        </p:nvSpPr>
        <p:spPr>
          <a:xfrm rot="0">
            <a:off x="7122317" y="1524905"/>
            <a:ext cx="10782819" cy="6694170"/>
          </a:xfrm>
          <a:prstGeom prst="rect">
            <a:avLst/>
          </a:prstGeom>
        </p:spPr>
        <p:txBody>
          <a:bodyPr anchor="t" rtlCol="false" tIns="0" lIns="0" bIns="0" rIns="0">
            <a:spAutoFit/>
          </a:bodyPr>
          <a:lstStyle/>
          <a:p>
            <a:pPr algn="l" marL="777240" indent="-388620" lvl="1">
              <a:lnSpc>
                <a:spcPts val="4860"/>
              </a:lnSpc>
              <a:buFont typeface="Arial"/>
              <a:buChar char="•"/>
            </a:pPr>
            <a:r>
              <a:rPr lang="en-US" sz="3600" spc="89">
                <a:solidFill>
                  <a:srgbClr val="FFFFFF"/>
                </a:solidFill>
                <a:latin typeface="Aileron"/>
                <a:ea typeface="Aileron"/>
                <a:cs typeface="Aileron"/>
                <a:sym typeface="Aileron"/>
              </a:rPr>
              <a:t>Describe Mambila spider divination: Who may practice it, and what are the steps?</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What kinds of ques</a:t>
            </a:r>
            <a:r>
              <a:rPr lang="en-US" sz="3600" spc="89">
                <a:solidFill>
                  <a:srgbClr val="FFFFFF"/>
                </a:solidFill>
                <a:latin typeface="Aileron"/>
                <a:ea typeface="Aileron"/>
                <a:cs typeface="Aileron"/>
                <a:sym typeface="Aileron"/>
              </a:rPr>
              <a:t>tion</a:t>
            </a:r>
            <a:r>
              <a:rPr lang="en-US" sz="3600" spc="89">
                <a:solidFill>
                  <a:srgbClr val="FFFFFF"/>
                </a:solidFill>
                <a:latin typeface="Aileron"/>
                <a:ea typeface="Aileron"/>
                <a:cs typeface="Aileron"/>
                <a:sym typeface="Aileron"/>
              </a:rPr>
              <a:t>s c</a:t>
            </a:r>
            <a:r>
              <a:rPr lang="en-US" sz="3600" spc="89">
                <a:solidFill>
                  <a:srgbClr val="FFFFFF"/>
                </a:solidFill>
                <a:latin typeface="Aileron"/>
                <a:ea typeface="Aileron"/>
                <a:cs typeface="Aileron"/>
                <a:sym typeface="Aileron"/>
              </a:rPr>
              <a:t>a</a:t>
            </a:r>
            <a:r>
              <a:rPr lang="en-US" sz="3600" spc="89">
                <a:solidFill>
                  <a:srgbClr val="FFFFFF"/>
                </a:solidFill>
                <a:latin typeface="Aileron"/>
                <a:ea typeface="Aileron"/>
                <a:cs typeface="Aileron"/>
                <a:sym typeface="Aileron"/>
              </a:rPr>
              <a:t>n be asked t</a:t>
            </a:r>
            <a:r>
              <a:rPr lang="en-US" sz="3600" spc="89">
                <a:solidFill>
                  <a:srgbClr val="FFFFFF"/>
                </a:solidFill>
                <a:latin typeface="Aileron"/>
                <a:ea typeface="Aileron"/>
                <a:cs typeface="Aileron"/>
                <a:sym typeface="Aileron"/>
              </a:rPr>
              <a:t>o</a:t>
            </a:r>
            <a:r>
              <a:rPr lang="en-US" sz="3600" spc="89">
                <a:solidFill>
                  <a:srgbClr val="FFFFFF"/>
                </a:solidFill>
                <a:latin typeface="Aileron"/>
                <a:ea typeface="Aileron"/>
                <a:cs typeface="Aileron"/>
                <a:sym typeface="Aileron"/>
              </a:rPr>
              <a:t> the s</a:t>
            </a:r>
            <a:r>
              <a:rPr lang="en-US" sz="3600" spc="89">
                <a:solidFill>
                  <a:srgbClr val="FFFFFF"/>
                </a:solidFill>
                <a:latin typeface="Aileron"/>
                <a:ea typeface="Aileron"/>
                <a:cs typeface="Aileron"/>
                <a:sym typeface="Aileron"/>
              </a:rPr>
              <a:t>p</a:t>
            </a:r>
            <a:r>
              <a:rPr lang="en-US" sz="3600" spc="89">
                <a:solidFill>
                  <a:srgbClr val="FFFFFF"/>
                </a:solidFill>
                <a:latin typeface="Aileron"/>
                <a:ea typeface="Aileron"/>
                <a:cs typeface="Aileron"/>
                <a:sym typeface="Aileron"/>
              </a:rPr>
              <a:t>ide</a:t>
            </a:r>
            <a:r>
              <a:rPr lang="en-US" sz="3600" spc="89">
                <a:solidFill>
                  <a:srgbClr val="FFFFFF"/>
                </a:solidFill>
                <a:latin typeface="Aileron"/>
                <a:ea typeface="Aileron"/>
                <a:cs typeface="Aileron"/>
                <a:sym typeface="Aileron"/>
              </a:rPr>
              <a:t>r</a:t>
            </a:r>
            <a:r>
              <a:rPr lang="en-US" sz="3600" spc="89">
                <a:solidFill>
                  <a:srgbClr val="FFFFFF"/>
                </a:solidFill>
                <a:latin typeface="Aileron"/>
                <a:ea typeface="Aileron"/>
                <a:cs typeface="Aileron"/>
                <a:sym typeface="Aileron"/>
              </a:rPr>
              <a:t>?</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What are some que</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t</a:t>
            </a:r>
            <a:r>
              <a:rPr lang="en-US" sz="3600" spc="89">
                <a:solidFill>
                  <a:srgbClr val="FFFFFF"/>
                </a:solidFill>
                <a:latin typeface="Aileron"/>
                <a:ea typeface="Aileron"/>
                <a:cs typeface="Aileron"/>
                <a:sym typeface="Aileron"/>
              </a:rPr>
              <a:t>i</a:t>
            </a:r>
            <a:r>
              <a:rPr lang="en-US" sz="3600" spc="89">
                <a:solidFill>
                  <a:srgbClr val="FFFFFF"/>
                </a:solidFill>
                <a:latin typeface="Aileron"/>
                <a:ea typeface="Aileron"/>
                <a:cs typeface="Aileron"/>
                <a:sym typeface="Aileron"/>
              </a:rPr>
              <a:t>o</a:t>
            </a:r>
            <a:r>
              <a:rPr lang="en-US" sz="3600" spc="89">
                <a:solidFill>
                  <a:srgbClr val="FFFFFF"/>
                </a:solidFill>
                <a:latin typeface="Aileron"/>
                <a:ea typeface="Aileron"/>
                <a:cs typeface="Aileron"/>
                <a:sym typeface="Aileron"/>
              </a:rPr>
              <a:t>ns</a:t>
            </a:r>
            <a:r>
              <a:rPr lang="en-US" sz="3600" spc="89">
                <a:solidFill>
                  <a:srgbClr val="FFFFFF"/>
                </a:solidFill>
                <a:latin typeface="Aileron"/>
                <a:ea typeface="Aileron"/>
                <a:cs typeface="Aileron"/>
                <a:sym typeface="Aileron"/>
              </a:rPr>
              <a:t> that shouldn’t be asked, and why</a:t>
            </a:r>
            <a:r>
              <a:rPr lang="en-US" sz="3600" spc="89">
                <a:solidFill>
                  <a:srgbClr val="FFFFFF"/>
                </a:solidFill>
                <a:latin typeface="Aileron"/>
                <a:ea typeface="Aileron"/>
                <a:cs typeface="Aileron"/>
                <a:sym typeface="Aileron"/>
              </a:rPr>
              <a:t>?</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How are t</a:t>
            </a:r>
            <a:r>
              <a:rPr lang="en-US" sz="3600" spc="89">
                <a:solidFill>
                  <a:srgbClr val="FFFFFF"/>
                </a:solidFill>
                <a:latin typeface="Aileron"/>
                <a:ea typeface="Aileron"/>
                <a:cs typeface="Aileron"/>
                <a:sym typeface="Aileron"/>
              </a:rPr>
              <a:t>h</a:t>
            </a:r>
            <a:r>
              <a:rPr lang="en-US" sz="3600" spc="89">
                <a:solidFill>
                  <a:srgbClr val="FFFFFF"/>
                </a:solidFill>
                <a:latin typeface="Aileron"/>
                <a:ea typeface="Aileron"/>
                <a:cs typeface="Aileron"/>
                <a:sym typeface="Aileron"/>
              </a:rPr>
              <a:t>e</a:t>
            </a:r>
            <a:r>
              <a:rPr lang="en-US" sz="3600" spc="89">
                <a:solidFill>
                  <a:srgbClr val="FFFFFF"/>
                </a:solidFill>
                <a:latin typeface="Aileron"/>
                <a:ea typeface="Aileron"/>
                <a:cs typeface="Aileron"/>
                <a:sym typeface="Aileron"/>
              </a:rPr>
              <a:t> an</a:t>
            </a:r>
            <a:r>
              <a:rPr lang="en-US" sz="3600" spc="89">
                <a:solidFill>
                  <a:srgbClr val="FFFFFF"/>
                </a:solidFill>
                <a:latin typeface="Aileron"/>
                <a:ea typeface="Aileron"/>
                <a:cs typeface="Aileron"/>
                <a:sym typeface="Aileron"/>
              </a:rPr>
              <a:t>sw</a:t>
            </a:r>
            <a:r>
              <a:rPr lang="en-US" sz="3600" spc="89">
                <a:solidFill>
                  <a:srgbClr val="FFFFFF"/>
                </a:solidFill>
                <a:latin typeface="Aileron"/>
                <a:ea typeface="Aileron"/>
                <a:cs typeface="Aileron"/>
                <a:sym typeface="Aileron"/>
              </a:rPr>
              <a:t>e</a:t>
            </a:r>
            <a:r>
              <a:rPr lang="en-US" sz="3600" spc="89">
                <a:solidFill>
                  <a:srgbClr val="FFFFFF"/>
                </a:solidFill>
                <a:latin typeface="Aileron"/>
                <a:ea typeface="Aileron"/>
                <a:cs typeface="Aileron"/>
                <a:sym typeface="Aileron"/>
              </a:rPr>
              <a:t>r</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 interpreted?</a:t>
            </a:r>
          </a:p>
          <a:p>
            <a:pPr algn="l" marL="777240" indent="-388620" lvl="1">
              <a:lnSpc>
                <a:spcPts val="4860"/>
              </a:lnSpc>
              <a:buFont typeface="Arial"/>
              <a:buChar char="•"/>
            </a:pPr>
            <a:r>
              <a:rPr lang="en-US" sz="3600" spc="89">
                <a:solidFill>
                  <a:srgbClr val="FFFFFF"/>
                </a:solidFill>
                <a:latin typeface="Aileron"/>
                <a:ea typeface="Aileron"/>
                <a:cs typeface="Aileron"/>
                <a:sym typeface="Aileron"/>
              </a:rPr>
              <a:t>How does Mambila spider divina</a:t>
            </a:r>
            <a:r>
              <a:rPr lang="en-US" sz="3600" spc="89">
                <a:solidFill>
                  <a:srgbClr val="FFFFFF"/>
                </a:solidFill>
                <a:latin typeface="Aileron"/>
                <a:ea typeface="Aileron"/>
                <a:cs typeface="Aileron"/>
                <a:sym typeface="Aileron"/>
              </a:rPr>
              <a:t>tion c</a:t>
            </a:r>
            <a:r>
              <a:rPr lang="en-US" sz="3600" spc="89">
                <a:solidFill>
                  <a:srgbClr val="FFFFFF"/>
                </a:solidFill>
                <a:latin typeface="Aileron"/>
                <a:ea typeface="Aileron"/>
                <a:cs typeface="Aileron"/>
                <a:sym typeface="Aileron"/>
              </a:rPr>
              <a:t>ompare</a:t>
            </a:r>
            <a:r>
              <a:rPr lang="en-US" sz="3600" spc="89">
                <a:solidFill>
                  <a:srgbClr val="FFFFFF"/>
                </a:solidFill>
                <a:latin typeface="Aileron"/>
                <a:ea typeface="Aileron"/>
                <a:cs typeface="Aileron"/>
                <a:sym typeface="Aileron"/>
              </a:rPr>
              <a:t> to</a:t>
            </a:r>
            <a:r>
              <a:rPr lang="en-US" sz="3600" spc="89">
                <a:solidFill>
                  <a:srgbClr val="FFFFFF"/>
                </a:solidFill>
                <a:latin typeface="Aileron"/>
                <a:ea typeface="Aileron"/>
                <a:cs typeface="Aileron"/>
                <a:sym typeface="Aileron"/>
              </a:rPr>
              <a:t> other typ</a:t>
            </a:r>
            <a:r>
              <a:rPr lang="en-US" sz="3600" spc="89">
                <a:solidFill>
                  <a:srgbClr val="FFFFFF"/>
                </a:solidFill>
                <a:latin typeface="Aileron"/>
                <a:ea typeface="Aileron"/>
                <a:cs typeface="Aileron"/>
                <a:sym typeface="Aileron"/>
              </a:rPr>
              <a:t>e</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 </a:t>
            </a:r>
            <a:r>
              <a:rPr lang="en-US" sz="3600" spc="89">
                <a:solidFill>
                  <a:srgbClr val="FFFFFF"/>
                </a:solidFill>
                <a:latin typeface="Aileron"/>
                <a:ea typeface="Aileron"/>
                <a:cs typeface="Aileron"/>
                <a:sym typeface="Aileron"/>
              </a:rPr>
              <a:t>of deci</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ion-m</a:t>
            </a:r>
            <a:r>
              <a:rPr lang="en-US" sz="3600" spc="89">
                <a:solidFill>
                  <a:srgbClr val="FFFFFF"/>
                </a:solidFill>
                <a:latin typeface="Aileron"/>
                <a:ea typeface="Aileron"/>
                <a:cs typeface="Aileron"/>
                <a:sym typeface="Aileron"/>
              </a:rPr>
              <a:t>a</a:t>
            </a:r>
            <a:r>
              <a:rPr lang="en-US" sz="3600" spc="89">
                <a:solidFill>
                  <a:srgbClr val="FFFFFF"/>
                </a:solidFill>
                <a:latin typeface="Aileron"/>
                <a:ea typeface="Aileron"/>
                <a:cs typeface="Aileron"/>
                <a:sym typeface="Aileron"/>
              </a:rPr>
              <a:t>king </a:t>
            </a:r>
            <a:r>
              <a:rPr lang="en-US" sz="3600" spc="89">
                <a:solidFill>
                  <a:srgbClr val="FFFFFF"/>
                </a:solidFill>
                <a:latin typeface="Aileron"/>
                <a:ea typeface="Aileron"/>
                <a:cs typeface="Aileron"/>
                <a:sym typeface="Aileron"/>
              </a:rPr>
              <a:t>t</a:t>
            </a:r>
            <a:r>
              <a:rPr lang="en-US" sz="3600" spc="89">
                <a:solidFill>
                  <a:srgbClr val="FFFFFF"/>
                </a:solidFill>
                <a:latin typeface="Aileron"/>
                <a:ea typeface="Aileron"/>
                <a:cs typeface="Aileron"/>
                <a:sym typeface="Aileron"/>
              </a:rPr>
              <a:t>ool</a:t>
            </a:r>
            <a:r>
              <a:rPr lang="en-US" sz="3600" spc="89">
                <a:solidFill>
                  <a:srgbClr val="FFFFFF"/>
                </a:solidFill>
                <a:latin typeface="Aileron"/>
                <a:ea typeface="Aileron"/>
                <a:cs typeface="Aileron"/>
                <a:sym typeface="Aileron"/>
              </a:rPr>
              <a:t>s</a:t>
            </a:r>
            <a:r>
              <a:rPr lang="en-US" sz="3600" spc="89">
                <a:solidFill>
                  <a:srgbClr val="FFFFFF"/>
                </a:solidFill>
                <a:latin typeface="Aileron"/>
                <a:ea typeface="Aileron"/>
                <a:cs typeface="Aileron"/>
                <a:sym typeface="Aileron"/>
              </a:rPr>
              <a:t> or prac</a:t>
            </a:r>
            <a:r>
              <a:rPr lang="en-US" sz="3600" spc="89">
                <a:solidFill>
                  <a:srgbClr val="FFFFFF"/>
                </a:solidFill>
                <a:latin typeface="Aileron"/>
                <a:ea typeface="Aileron"/>
                <a:cs typeface="Aileron"/>
                <a:sym typeface="Aileron"/>
              </a:rPr>
              <a:t>tic</a:t>
            </a:r>
            <a:r>
              <a:rPr lang="en-US" sz="3600" spc="89">
                <a:solidFill>
                  <a:srgbClr val="FFFFFF"/>
                </a:solidFill>
                <a:latin typeface="Aileron"/>
                <a:ea typeface="Aileron"/>
                <a:cs typeface="Aileron"/>
                <a:sym typeface="Aileron"/>
              </a:rPr>
              <a:t>es that</a:t>
            </a:r>
            <a:r>
              <a:rPr lang="en-US" sz="3600" spc="89">
                <a:solidFill>
                  <a:srgbClr val="FFFFFF"/>
                </a:solidFill>
                <a:latin typeface="Aileron"/>
                <a:ea typeface="Aileron"/>
                <a:cs typeface="Aileron"/>
                <a:sym typeface="Aileron"/>
              </a:rPr>
              <a:t> you h</a:t>
            </a:r>
            <a:r>
              <a:rPr lang="en-US" sz="3600" spc="89">
                <a:solidFill>
                  <a:srgbClr val="FFFFFF"/>
                </a:solidFill>
                <a:latin typeface="Aileron"/>
                <a:ea typeface="Aileron"/>
                <a:cs typeface="Aileron"/>
                <a:sym typeface="Aileron"/>
              </a:rPr>
              <a:t>ave encountered? Explain your examples.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371" r="0" b="-12254"/>
            </a:stretch>
          </a:blipFill>
        </p:spPr>
      </p:sp>
      <p:grpSp>
        <p:nvGrpSpPr>
          <p:cNvPr name="Group 3" id="3"/>
          <p:cNvGrpSpPr/>
          <p:nvPr/>
        </p:nvGrpSpPr>
        <p:grpSpPr>
          <a:xfrm rot="0">
            <a:off x="3189403" y="3675118"/>
            <a:ext cx="12118707" cy="2936765"/>
            <a:chOff x="0" y="0"/>
            <a:chExt cx="16158275" cy="3915686"/>
          </a:xfrm>
        </p:grpSpPr>
        <p:sp>
          <p:nvSpPr>
            <p:cNvPr name="AutoShape 4" id="4"/>
            <p:cNvSpPr/>
            <p:nvPr/>
          </p:nvSpPr>
          <p:spPr>
            <a:xfrm rot="0">
              <a:off x="0" y="0"/>
              <a:ext cx="16158275" cy="3915686"/>
            </a:xfrm>
            <a:prstGeom prst="rect">
              <a:avLst/>
            </a:prstGeom>
            <a:solidFill>
              <a:srgbClr val="048985"/>
            </a:solidFill>
          </p:spPr>
        </p:sp>
        <p:sp>
          <p:nvSpPr>
            <p:cNvPr name="TextBox 5" id="5"/>
            <p:cNvSpPr txBox="true"/>
            <p:nvPr/>
          </p:nvSpPr>
          <p:spPr>
            <a:xfrm rot="0">
              <a:off x="773114" y="1018466"/>
              <a:ext cx="14612047" cy="1974003"/>
            </a:xfrm>
            <a:prstGeom prst="rect">
              <a:avLst/>
            </a:prstGeom>
          </p:spPr>
          <p:txBody>
            <a:bodyPr anchor="t" rtlCol="false" tIns="0" lIns="0" bIns="0" rIns="0">
              <a:spAutoFit/>
            </a:bodyPr>
            <a:lstStyle/>
            <a:p>
              <a:pPr algn="ctr">
                <a:lnSpc>
                  <a:spcPts val="5600"/>
                </a:lnSpc>
              </a:pPr>
              <a:r>
                <a:rPr lang="en-US" b="true" sz="5600" spc="100">
                  <a:solidFill>
                    <a:srgbClr val="FFFFFF"/>
                  </a:solidFill>
                  <a:latin typeface="Aileron Bold"/>
                  <a:ea typeface="Aileron Bold"/>
                  <a:cs typeface="Aileron Bold"/>
                  <a:sym typeface="Aileron Bold"/>
                </a:rPr>
                <a:t>eHRAF Workbook </a:t>
              </a:r>
            </a:p>
            <a:p>
              <a:pPr algn="ctr">
                <a:lnSpc>
                  <a:spcPts val="5600"/>
                </a:lnSpc>
              </a:pPr>
              <a:r>
                <a:rPr lang="en-US" b="true" sz="5600" spc="100">
                  <a:solidFill>
                    <a:srgbClr val="FFFFFF"/>
                  </a:solidFill>
                  <a:latin typeface="Aileron Bold"/>
                  <a:ea typeface="Aileron Bold"/>
                  <a:cs typeface="Aileron Bold"/>
                  <a:sym typeface="Aileron Bold"/>
                </a:rPr>
                <a:t>ACTIVITY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DAG_vfaNodc</dc:identifier>
  <dcterms:modified xsi:type="dcterms:W3CDTF">2011-08-01T06:04:30Z</dcterms:modified>
  <cp:revision>1</cp:revision>
  <dc:title>eHRAF Workbook - Divination and Oracles</dc:title>
</cp:coreProperties>
</file>